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31"/>
  </p:notesMasterIdLst>
  <p:handoutMasterIdLst>
    <p:handoutMasterId r:id="rId32"/>
  </p:handoutMasterIdLst>
  <p:sldIdLst>
    <p:sldId id="326" r:id="rId4"/>
    <p:sldId id="379" r:id="rId5"/>
    <p:sldId id="289" r:id="rId6"/>
    <p:sldId id="378" r:id="rId7"/>
    <p:sldId id="331" r:id="rId8"/>
    <p:sldId id="380" r:id="rId9"/>
    <p:sldId id="418" r:id="rId10"/>
    <p:sldId id="351" r:id="rId11"/>
    <p:sldId id="381" r:id="rId12"/>
    <p:sldId id="352" r:id="rId13"/>
    <p:sldId id="382" r:id="rId14"/>
    <p:sldId id="356" r:id="rId15"/>
    <p:sldId id="357" r:id="rId16"/>
    <p:sldId id="371" r:id="rId17"/>
    <p:sldId id="373" r:id="rId18"/>
    <p:sldId id="421" r:id="rId19"/>
    <p:sldId id="374" r:id="rId20"/>
    <p:sldId id="422" r:id="rId21"/>
    <p:sldId id="375" r:id="rId22"/>
    <p:sldId id="423" r:id="rId23"/>
    <p:sldId id="419" r:id="rId24"/>
    <p:sldId id="420" r:id="rId25"/>
    <p:sldId id="424" r:id="rId26"/>
    <p:sldId id="425" r:id="rId27"/>
    <p:sldId id="384" r:id="rId28"/>
    <p:sldId id="327" r:id="rId29"/>
    <p:sldId id="264" r:id="rId30"/>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6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3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6" Type="http://schemas.openxmlformats.org/officeDocument/2006/relationships/tags" Target="tags/tag3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handoutMaster" Target="handoutMasters/handoutMaster1.xml"/><Relationship Id="rId31" Type="http://schemas.openxmlformats.org/officeDocument/2006/relationships/notesMaster" Target="notesMasters/notesMaster1.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66A9B7EC-3A57-4ABF-B642-FDD9A4F6D64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C8F4C0-95B2-43C0-B162-46EECC008BD3}" type="slidenum">
              <a:rPr lang="zh-CN" altLang="en-US" smtClean="0"/>
            </a:fld>
            <a:endParaRPr lang="zh-CN" altLang="en-US"/>
          </a:p>
        </p:txBody>
      </p:sp>
      <p:pic>
        <p:nvPicPr>
          <p:cNvPr id="7" name="图片 6"/>
          <p:cNvPicPr/>
          <p:nvPr userDrawn="1"/>
        </p:nvPicPr>
        <p:blipFill>
          <a:blip r:embed="rId2" cstate="print">
            <a:extLst>
              <a:ext uri="{28A0092B-C50C-407E-A947-70E740481C1C}">
                <a14:useLocalDpi xmlns:a14="http://schemas.microsoft.com/office/drawing/2010/main" val="0"/>
              </a:ext>
            </a:extLst>
          </a:blip>
          <a:stretch>
            <a:fillRect/>
          </a:stretch>
        </p:blipFill>
        <p:spPr>
          <a:xfrm>
            <a:off x="114301" y="0"/>
            <a:ext cx="2031999" cy="1016000"/>
          </a:xfrm>
          <a:prstGeom prst="rect">
            <a:avLst/>
          </a:prstGeom>
        </p:spPr>
      </p:pic>
      <p:sp>
        <p:nvSpPr>
          <p:cNvPr id="8" name="平行四边形 7"/>
          <p:cNvSpPr/>
          <p:nvPr userDrawn="1"/>
        </p:nvSpPr>
        <p:spPr>
          <a:xfrm>
            <a:off x="7413155" y="683489"/>
            <a:ext cx="1944212" cy="274497"/>
          </a:xfrm>
          <a:prstGeom prst="parallelogram">
            <a:avLst>
              <a:gd name="adj" fmla="val 47712"/>
            </a:avLst>
          </a:prstGeom>
          <a:solidFill>
            <a:srgbClr val="0086D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CN" altLang="en-US" sz="1300" dirty="0">
                <a:latin typeface="微软雅黑" panose="020B0503020204020204" charset="-122"/>
                <a:ea typeface="微软雅黑" panose="020B0503020204020204" charset="-122"/>
              </a:rPr>
              <a:t>以客户为中心</a:t>
            </a:r>
            <a:endParaRPr lang="zh-CN" altLang="en-US" sz="1300" dirty="0">
              <a:latin typeface="微软雅黑" panose="020B0503020204020204" charset="-122"/>
              <a:ea typeface="微软雅黑" panose="020B0503020204020204" charset="-122"/>
            </a:endParaRPr>
          </a:p>
        </p:txBody>
      </p:sp>
      <p:sp>
        <p:nvSpPr>
          <p:cNvPr id="9" name="平行四边形 8"/>
          <p:cNvSpPr/>
          <p:nvPr userDrawn="1"/>
        </p:nvSpPr>
        <p:spPr>
          <a:xfrm>
            <a:off x="9435832" y="694660"/>
            <a:ext cx="2097906" cy="274497"/>
          </a:xfrm>
          <a:prstGeom prst="parallelogram">
            <a:avLst>
              <a:gd name="adj" fmla="val 47712"/>
            </a:avLst>
          </a:prstGeom>
          <a:solidFill>
            <a:srgbClr val="0086D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CN" altLang="en-US" sz="1300" dirty="0">
                <a:latin typeface="微软雅黑" panose="020B0503020204020204" charset="-122"/>
                <a:ea typeface="微软雅黑" panose="020B0503020204020204" charset="-122"/>
              </a:rPr>
              <a:t>以奋斗者为本</a:t>
            </a:r>
            <a:endParaRPr lang="zh-CN" altLang="en-US" sz="1300" dirty="0">
              <a:latin typeface="微软雅黑" panose="020B0503020204020204" charset="-122"/>
              <a:ea typeface="微软雅黑" panose="020B0503020204020204" charset="-122"/>
            </a:endParaRPr>
          </a:p>
        </p:txBody>
      </p:sp>
      <p:sp>
        <p:nvSpPr>
          <p:cNvPr id="10" name="平行四边形 9"/>
          <p:cNvSpPr/>
          <p:nvPr userDrawn="1"/>
        </p:nvSpPr>
        <p:spPr>
          <a:xfrm>
            <a:off x="7354306" y="1016000"/>
            <a:ext cx="1944212" cy="274497"/>
          </a:xfrm>
          <a:prstGeom prst="parallelogram">
            <a:avLst>
              <a:gd name="adj" fmla="val 47712"/>
            </a:avLst>
          </a:prstGeom>
          <a:solidFill>
            <a:srgbClr val="0086D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CN" altLang="en-US" sz="1300" dirty="0">
                <a:latin typeface="微软雅黑" panose="020B0503020204020204" charset="-122"/>
                <a:ea typeface="微软雅黑" panose="020B0503020204020204" charset="-122"/>
              </a:rPr>
              <a:t>坚持艰苦奋斗</a:t>
            </a:r>
            <a:endParaRPr lang="zh-CN" altLang="en-US" sz="1300" dirty="0">
              <a:latin typeface="微软雅黑" panose="020B0503020204020204" charset="-122"/>
              <a:ea typeface="微软雅黑" panose="020B0503020204020204" charset="-122"/>
            </a:endParaRPr>
          </a:p>
        </p:txBody>
      </p:sp>
      <p:sp>
        <p:nvSpPr>
          <p:cNvPr id="11" name="平行四边形 10"/>
          <p:cNvSpPr/>
          <p:nvPr userDrawn="1"/>
        </p:nvSpPr>
        <p:spPr>
          <a:xfrm>
            <a:off x="9429375" y="1012233"/>
            <a:ext cx="2097906" cy="274497"/>
          </a:xfrm>
          <a:prstGeom prst="parallelogram">
            <a:avLst>
              <a:gd name="adj" fmla="val 47712"/>
            </a:avLst>
          </a:prstGeom>
          <a:solidFill>
            <a:srgbClr val="0086D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CN" altLang="en-US" sz="1300" dirty="0">
                <a:latin typeface="微软雅黑" panose="020B0503020204020204" charset="-122"/>
                <a:ea typeface="微软雅黑" panose="020B0503020204020204" charset="-122"/>
              </a:rPr>
              <a:t>不断学习创新</a:t>
            </a:r>
            <a:endParaRPr lang="zh-CN" altLang="en-US" sz="1300" dirty="0">
              <a:latin typeface="微软雅黑" panose="020B0503020204020204" charset="-122"/>
              <a:ea typeface="微软雅黑" panose="020B0503020204020204" charset="-122"/>
            </a:endParaRPr>
          </a:p>
        </p:txBody>
      </p:sp>
      <p:sp>
        <p:nvSpPr>
          <p:cNvPr id="12" name="TextBox 3"/>
          <p:cNvSpPr txBox="1"/>
          <p:nvPr userDrawn="1"/>
        </p:nvSpPr>
        <p:spPr>
          <a:xfrm>
            <a:off x="0" y="2079200"/>
            <a:ext cx="12192000" cy="1980000"/>
          </a:xfrm>
          <a:prstGeom prst="rect">
            <a:avLst/>
          </a:prstGeom>
          <a:solidFill>
            <a:srgbClr val="0086D1"/>
          </a:solidFill>
        </p:spPr>
        <p:txBody>
          <a:bodyPr wrap="square" rtlCol="0">
            <a:spAutoFit/>
          </a:bodyPr>
          <a:lstStyle/>
          <a:p>
            <a:pPr algn="ctr">
              <a:lnSpc>
                <a:spcPct val="150000"/>
              </a:lnSpc>
            </a:pPr>
            <a:endParaRPr lang="zh-CN" altLang="en-US" sz="6000" dirty="0">
              <a:solidFill>
                <a:srgbClr val="92D050"/>
              </a:solidFill>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9DE5CBF-E929-4844-B99E-DA279DC65092}" type="slidenum">
              <a:rPr lang="zh-CN" altLang="en-US" smtClean="0"/>
            </a:fld>
            <a:endParaRPr lang="zh-CN" altLang="en-US"/>
          </a:p>
        </p:txBody>
      </p:sp>
      <p:pic>
        <p:nvPicPr>
          <p:cNvPr id="6" name="Picture 7" descr="图片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 y="0"/>
            <a:ext cx="12191999"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027AC1-12D2-45B1-9F34-FFFEF012240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ED290D-1E15-4D56-AEE2-CD77A1C4222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A9B74A-4C05-437F-A8DC-EE8B1971B02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E5CBF-E929-4844-B99E-DA279DC6509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7.png"/><Relationship Id="rId2" Type="http://schemas.openxmlformats.org/officeDocument/2006/relationships/tags" Target="../tags/tag8.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4.xml"/><Relationship Id="rId5" Type="http://schemas.openxmlformats.org/officeDocument/2006/relationships/tags" Target="../tags/tag11.xml"/><Relationship Id="rId4" Type="http://schemas.openxmlformats.org/officeDocument/2006/relationships/image" Target="../media/image8.png"/><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9.png"/><Relationship Id="rId2" Type="http://schemas.openxmlformats.org/officeDocument/2006/relationships/tags" Target="../tags/tag12.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13.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tags" Target="../tags/tag15.xml"/><Relationship Id="rId3" Type="http://schemas.openxmlformats.org/officeDocument/2006/relationships/image" Target="../media/image10.png"/><Relationship Id="rId2" Type="http://schemas.openxmlformats.org/officeDocument/2006/relationships/tags" Target="../tags/tag14.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11.png"/><Relationship Id="rId2" Type="http://schemas.openxmlformats.org/officeDocument/2006/relationships/tags" Target="../tags/tag16.xml"/><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tags" Target="../tags/tag18.xml"/><Relationship Id="rId3" Type="http://schemas.openxmlformats.org/officeDocument/2006/relationships/image" Target="../media/image12.png"/><Relationship Id="rId2" Type="http://schemas.openxmlformats.org/officeDocument/2006/relationships/tags" Target="../tags/tag17.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13.png"/><Relationship Id="rId2" Type="http://schemas.openxmlformats.org/officeDocument/2006/relationships/tags" Target="../tags/tag19.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tags" Target="../tags/tag21.xml"/><Relationship Id="rId3" Type="http://schemas.openxmlformats.org/officeDocument/2006/relationships/image" Target="../media/image14.png"/><Relationship Id="rId2" Type="http://schemas.openxmlformats.org/officeDocument/2006/relationships/tags" Target="../tags/tag20.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15.png"/><Relationship Id="rId2" Type="http://schemas.openxmlformats.org/officeDocument/2006/relationships/tags" Target="../tags/tag22.xml"/><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tags" Target="../tags/tag24.xml"/><Relationship Id="rId3" Type="http://schemas.openxmlformats.org/officeDocument/2006/relationships/image" Target="../media/image16.png"/><Relationship Id="rId2" Type="http://schemas.openxmlformats.org/officeDocument/2006/relationships/tags" Target="../tags/tag23.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17.png"/><Relationship Id="rId2" Type="http://schemas.openxmlformats.org/officeDocument/2006/relationships/tags" Target="../tags/tag25.xml"/><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tags" Target="../tags/tag27.xml"/><Relationship Id="rId3" Type="http://schemas.openxmlformats.org/officeDocument/2006/relationships/image" Target="../media/image18.png"/><Relationship Id="rId2" Type="http://schemas.openxmlformats.org/officeDocument/2006/relationships/tags" Target="../tags/tag26.xml"/><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19.png"/><Relationship Id="rId2" Type="http://schemas.openxmlformats.org/officeDocument/2006/relationships/tags" Target="../tags/tag28.xml"/><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tags" Target="../tags/tag29.xml"/><Relationship Id="rId2" Type="http://schemas.openxmlformats.org/officeDocument/2006/relationships/image" Target="../media/image20.png"/><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30.xml"/><Relationship Id="rId1"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1.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4.png"/><Relationship Id="rId2" Type="http://schemas.openxmlformats.org/officeDocument/2006/relationships/tags" Target="../tags/tag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image" Target="../media/image5.png"/><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5.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image" Target="../media/image6.png"/><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999716"/>
            <a:ext cx="12192000" cy="2016807"/>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915124" y="2150853"/>
            <a:ext cx="8201660" cy="1753235"/>
          </a:xfrm>
          <a:prstGeom prst="rect">
            <a:avLst/>
          </a:prstGeom>
          <a:noFill/>
        </p:spPr>
        <p:txBody>
          <a:bodyPr wrap="none" rtlCol="0">
            <a:spAutoFit/>
          </a:bodyPr>
          <a:lstStyle/>
          <a:p>
            <a:pPr algn="ctr"/>
            <a:r>
              <a:rPr lang="en-US" altLang="zh-CN" sz="5400" b="1" dirty="0" smtClean="0">
                <a:solidFill>
                  <a:schemeClr val="bg1"/>
                </a:solidFill>
                <a:latin typeface="Times New Roman" panose="02020603050405020304" pitchFamily="18" charset="0"/>
                <a:cs typeface="Times New Roman" panose="02020603050405020304" pitchFamily="18" charset="0"/>
                <a:sym typeface="+mn-ea"/>
              </a:rPr>
              <a:t>Brief </a:t>
            </a:r>
            <a:r>
              <a:rPr lang="en-US" altLang="zh-CN" sz="5400" b="1" dirty="0" smtClean="0">
                <a:solidFill>
                  <a:schemeClr val="bg1"/>
                </a:solidFill>
                <a:latin typeface="Times New Roman" panose="02020603050405020304" pitchFamily="18" charset="0"/>
                <a:cs typeface="Times New Roman" panose="02020603050405020304" pitchFamily="18" charset="0"/>
                <a:sym typeface="+mn-ea"/>
              </a:rPr>
              <a:t>Introduction of</a:t>
            </a:r>
            <a:endParaRPr lang="en-US" altLang="zh-CN" sz="5400" b="1" dirty="0" smtClean="0">
              <a:solidFill>
                <a:schemeClr val="bg1"/>
              </a:solidFill>
              <a:latin typeface="Times New Roman" panose="02020603050405020304" pitchFamily="18" charset="0"/>
              <a:cs typeface="Times New Roman" panose="02020603050405020304" pitchFamily="18" charset="0"/>
              <a:sym typeface="+mn-ea"/>
            </a:endParaRPr>
          </a:p>
          <a:p>
            <a:pPr algn="ctr"/>
            <a:r>
              <a:rPr lang="en-US" altLang="zh-CN" sz="5400" b="1" dirty="0" smtClean="0">
                <a:solidFill>
                  <a:schemeClr val="bg1"/>
                </a:solidFill>
                <a:latin typeface="Times New Roman" panose="02020603050405020304" pitchFamily="18" charset="0"/>
                <a:cs typeface="Times New Roman" panose="02020603050405020304" pitchFamily="18" charset="0"/>
                <a:sym typeface="+mn-ea"/>
              </a:rPr>
              <a:t>A27Plex STR Detection Kit</a:t>
            </a:r>
            <a:endParaRPr lang="en-US" altLang="zh-CN" sz="5400" b="1" dirty="0" smtClean="0">
              <a:solidFill>
                <a:schemeClr val="bg1"/>
              </a:solidFill>
              <a:latin typeface="Times New Roman" panose="02020603050405020304" pitchFamily="18" charset="0"/>
              <a:cs typeface="Times New Roman" panose="02020603050405020304" pitchFamily="18" charset="0"/>
              <a:sym typeface="+mn-ea"/>
            </a:endParaRPr>
          </a:p>
        </p:txBody>
      </p:sp>
      <p:sp>
        <p:nvSpPr>
          <p:cNvPr id="7" name="文本框 6"/>
          <p:cNvSpPr txBox="1"/>
          <p:nvPr/>
        </p:nvSpPr>
        <p:spPr>
          <a:xfrm>
            <a:off x="3171418" y="4856441"/>
            <a:ext cx="6154249" cy="461665"/>
          </a:xfrm>
          <a:prstGeom prst="rect">
            <a:avLst/>
          </a:prstGeom>
          <a:noFill/>
        </p:spPr>
        <p:txBody>
          <a:bodyPr wrap="none" rtlCol="0">
            <a:spAutoFit/>
          </a:bodyPr>
          <a:lstStyle/>
          <a:p>
            <a:pPr lvl="0">
              <a:defRPr/>
            </a:pPr>
            <a:r>
              <a:rPr lang="en-US" altLang="zh-CN" sz="2400" dirty="0">
                <a:latin typeface="Times New Roman" panose="02020603050405020304" pitchFamily="18" charset="0"/>
                <a:cs typeface="Times New Roman" panose="02020603050405020304" pitchFamily="18" charset="0"/>
              </a:rPr>
              <a:t>Jiangsu </a:t>
            </a:r>
            <a:r>
              <a:rPr lang="en-US" altLang="zh-CN" sz="2400" dirty="0" err="1">
                <a:latin typeface="Times New Roman" panose="02020603050405020304" pitchFamily="18" charset="0"/>
                <a:cs typeface="Times New Roman" panose="02020603050405020304" pitchFamily="18" charset="0"/>
              </a:rPr>
              <a:t>Superbio</a:t>
            </a:r>
            <a:r>
              <a:rPr lang="en-US" altLang="zh-CN" sz="2400" dirty="0">
                <a:latin typeface="Times New Roman" panose="02020603050405020304" pitchFamily="18" charset="0"/>
                <a:cs typeface="Times New Roman" panose="02020603050405020304" pitchFamily="18" charset="0"/>
              </a:rPr>
              <a:t> Biomedical (Nanjing) </a:t>
            </a:r>
            <a:r>
              <a:rPr lang="en-US" altLang="zh-CN" sz="2400" dirty="0" err="1">
                <a:latin typeface="Times New Roman" panose="02020603050405020304" pitchFamily="18" charset="0"/>
                <a:cs typeface="Times New Roman" panose="02020603050405020304" pitchFamily="18" charset="0"/>
              </a:rPr>
              <a:t>Co.,Ltd</a:t>
            </a:r>
            <a:r>
              <a:rPr lang="en-US" altLang="zh-CN" sz="2400" dirty="0">
                <a:latin typeface="Times New Roman" panose="02020603050405020304" pitchFamily="18" charset="0"/>
                <a:cs typeface="Times New Roman" panose="02020603050405020304" pitchFamily="18" charset="0"/>
              </a:rPr>
              <a:t>.</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8" name="文本框 7"/>
          <p:cNvSpPr txBox="1"/>
          <p:nvPr/>
        </p:nvSpPr>
        <p:spPr>
          <a:xfrm>
            <a:off x="7985271" y="4251816"/>
            <a:ext cx="243711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rPr>
              <a:t>May 2023</a:t>
            </a:r>
            <a:r>
              <a:rPr kumimoji="0" lang="zh-CN" alt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rPr>
              <a:t> </a:t>
            </a: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71730"/>
            <a:ext cx="3004462" cy="115886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899858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3.1 Amplification Results of Positive Control 9948 Analyzed on 3500</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10" name="图片 9"/>
          <p:cNvPicPr>
            <a:picLocks noChangeAspect="1"/>
          </p:cNvPicPr>
          <p:nvPr>
            <p:custDataLst>
              <p:tags r:id="rId2"/>
            </p:custDataLst>
          </p:nvPr>
        </p:nvPicPr>
        <p:blipFill>
          <a:blip r:embed="rId3"/>
          <a:stretch>
            <a:fillRect/>
          </a:stretch>
        </p:blipFill>
        <p:spPr>
          <a:xfrm>
            <a:off x="368300" y="1165225"/>
            <a:ext cx="11456035" cy="5257800"/>
          </a:xfrm>
          <a:prstGeom prst="rect">
            <a:avLst/>
          </a:prstGeom>
          <a:noFill/>
          <a:ln w="9525">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999716"/>
            <a:ext cx="12192000" cy="2016807"/>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35" y="2506980"/>
            <a:ext cx="12192000" cy="922020"/>
          </a:xfrm>
          <a:prstGeom prst="rect">
            <a:avLst/>
          </a:prstGeom>
          <a:noFill/>
        </p:spPr>
        <p:txBody>
          <a:bodyPr wrap="square" rtlCol="0">
            <a:spAutoFit/>
          </a:bodyPr>
          <a:lstStyle/>
          <a:p>
            <a:pPr algn="ctr"/>
            <a:r>
              <a:rPr lang="en-US" altLang="zh-CN" sz="5400" b="1" dirty="0">
                <a:solidFill>
                  <a:schemeClr val="bg1"/>
                </a:solidFill>
                <a:latin typeface="Times New Roman" panose="02020603050405020304" pitchFamily="18" charset="0"/>
                <a:cs typeface="Times New Roman" panose="02020603050405020304" pitchFamily="18" charset="0"/>
              </a:rPr>
              <a:t>Performance Measurement of A27Plex </a:t>
            </a:r>
            <a:endParaRPr lang="en-US" altLang="zh-CN" sz="5400" b="1" dirty="0">
              <a:solidFill>
                <a:schemeClr val="bg1"/>
              </a:solidFill>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71730"/>
            <a:ext cx="3004462" cy="115886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259524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4.1 Sensitivity Test</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
        <p:nvSpPr>
          <p:cNvPr id="2" name="矩形 1"/>
          <p:cNvSpPr/>
          <p:nvPr>
            <p:custDataLst>
              <p:tags r:id="rId2"/>
            </p:custDataLst>
          </p:nvPr>
        </p:nvSpPr>
        <p:spPr>
          <a:xfrm>
            <a:off x="2239010" y="1180247"/>
            <a:ext cx="6934200" cy="922020"/>
          </a:xfrm>
          <a:prstGeom prst="rect">
            <a:avLst/>
          </a:prstGeom>
          <a:effectLst/>
        </p:spPr>
        <p:txBody>
          <a:bodyPr wrap="square">
            <a:spAutoFit/>
          </a:bodyPr>
          <a:p>
            <a:pPr>
              <a:buFont typeface="Wingdings" panose="05000000000000000000" pitchFamily="2" charset="2"/>
              <a:buChar char="Ø"/>
            </a:pPr>
            <a:r>
              <a:rPr lang="en-US" altLang="zh-CN"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altLang="zh-CN" b="1" dirty="0" smtClean="0">
                <a:solidFill>
                  <a:schemeClr val="accent6">
                    <a:lumMod val="75000"/>
                  </a:schemeClr>
                </a:solidFill>
                <a:latin typeface="Times New Roman" panose="02020603050405020304" pitchFamily="18" charset="0"/>
                <a:cs typeface="Times New Roman" panose="02020603050405020304" pitchFamily="18" charset="0"/>
                <a:sym typeface="+mn-ea"/>
              </a:rPr>
              <a:t> </a:t>
            </a:r>
            <a:r>
              <a:rPr lang="en-US" altLang="zh-CN" i="1" dirty="0" smtClean="0">
                <a:latin typeface="Times New Roman" panose="02020603050405020304" pitchFamily="18" charset="0"/>
                <a:cs typeface="Times New Roman" panose="02020603050405020304" pitchFamily="18" charset="0"/>
                <a:sym typeface="+mn-ea"/>
              </a:rPr>
              <a:t>4.1.1 </a:t>
            </a:r>
            <a:r>
              <a:rPr lang="en-US" altLang="zh-CN" dirty="0" smtClean="0">
                <a:latin typeface="Times New Roman" panose="02020603050405020304" pitchFamily="18" charset="0"/>
                <a:cs typeface="Times New Roman" panose="02020603050405020304" pitchFamily="18" charset="0"/>
                <a:sym typeface="+mn-ea"/>
              </a:rPr>
              <a:t>C</a:t>
            </a:r>
            <a:r>
              <a:rPr lang="zh-CN" altLang="en-US" dirty="0" smtClean="0">
                <a:latin typeface="Times New Roman" panose="02020603050405020304" pitchFamily="18" charset="0"/>
                <a:cs typeface="Times New Roman" panose="02020603050405020304" pitchFamily="18" charset="0"/>
                <a:sym typeface="+mn-ea"/>
              </a:rPr>
              <a:t>ontent of </a:t>
            </a:r>
            <a:r>
              <a:rPr lang="en-US" altLang="zh-CN" dirty="0" smtClean="0">
                <a:latin typeface="Times New Roman" panose="02020603050405020304" pitchFamily="18" charset="0"/>
                <a:cs typeface="Times New Roman" panose="02020603050405020304" pitchFamily="18" charset="0"/>
                <a:sym typeface="+mn-ea"/>
              </a:rPr>
              <a:t>E</a:t>
            </a:r>
            <a:r>
              <a:rPr lang="zh-CN" altLang="en-US" dirty="0" smtClean="0">
                <a:latin typeface="Times New Roman" panose="02020603050405020304" pitchFamily="18" charset="0"/>
                <a:cs typeface="Times New Roman" panose="02020603050405020304" pitchFamily="18" charset="0"/>
                <a:sym typeface="+mn-ea"/>
              </a:rPr>
              <a:t>xtracted DNA</a:t>
            </a:r>
            <a:endParaRPr lang="zh-CN" altLang="en-US" dirty="0" smtClean="0">
              <a:latin typeface="Times New Roman" panose="02020603050405020304" pitchFamily="18" charset="0"/>
              <a:cs typeface="Times New Roman" panose="02020603050405020304" pitchFamily="18" charset="0"/>
            </a:endParaRPr>
          </a:p>
          <a:p>
            <a:pPr indent="0">
              <a:buFont typeface="Wingdings" panose="05000000000000000000" pitchFamily="2" charset="2"/>
              <a:buNone/>
            </a:pPr>
            <a:r>
              <a:rPr lang="en-US" altLang="zh-CN" dirty="0" smtClean="0">
                <a:latin typeface="Times New Roman" panose="02020603050405020304" pitchFamily="18" charset="0"/>
                <a:cs typeface="Times New Roman" panose="02020603050405020304" pitchFamily="18" charset="0"/>
              </a:rPr>
              <a:t>          </a:t>
            </a: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a:t>
            </a:r>
            <a:r>
              <a:rPr lang="en-US" altLang="zh-CN" dirty="0" smtClean="0">
                <a:latin typeface="Times New Roman" panose="02020603050405020304" pitchFamily="18" charset="0"/>
                <a:cs typeface="Times New Roman" panose="02020603050405020304" pitchFamily="18" charset="0"/>
              </a:rPr>
              <a:t> 500pg, 250pg, 125pg, 62.5pg, 31.25pg</a:t>
            </a:r>
            <a:endParaRPr lang="en-US"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          </a:t>
            </a: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a:t>
            </a:r>
            <a:r>
              <a:rPr dirty="0" smtClean="0">
                <a:latin typeface="Times New Roman" panose="02020603050405020304" pitchFamily="18" charset="0"/>
                <a:cs typeface="Times New Roman" panose="02020603050405020304" pitchFamily="18" charset="0"/>
                <a:sym typeface="+mn-ea"/>
              </a:rPr>
              <a:t>Repeat the experiment 3 times for all samples</a:t>
            </a:r>
            <a:endParaRPr lang="en-US" altLang="zh-CN" dirty="0" smtClean="0">
              <a:latin typeface="Times New Roman" panose="02020603050405020304" pitchFamily="18" charset="0"/>
              <a:cs typeface="Times New Roman" panose="02020603050405020304" pitchFamily="18" charset="0"/>
            </a:endParaRPr>
          </a:p>
        </p:txBody>
      </p:sp>
      <p:pic>
        <p:nvPicPr>
          <p:cNvPr id="4" name="图片 3"/>
          <p:cNvPicPr>
            <a:picLocks noChangeAspect="1"/>
          </p:cNvPicPr>
          <p:nvPr>
            <p:custDataLst>
              <p:tags r:id="rId3"/>
            </p:custDataLst>
          </p:nvPr>
        </p:nvPicPr>
        <p:blipFill>
          <a:blip r:embed="rId4"/>
          <a:stretch>
            <a:fillRect/>
          </a:stretch>
        </p:blipFill>
        <p:spPr>
          <a:xfrm>
            <a:off x="4324350" y="2116455"/>
            <a:ext cx="6181725" cy="4340225"/>
          </a:xfrm>
          <a:prstGeom prst="rect">
            <a:avLst/>
          </a:prstGeom>
        </p:spPr>
      </p:pic>
      <p:sp>
        <p:nvSpPr>
          <p:cNvPr id="9" name="TextBox 8"/>
          <p:cNvSpPr txBox="1"/>
          <p:nvPr>
            <p:custDataLst>
              <p:tags r:id="rId5"/>
            </p:custDataLst>
          </p:nvPr>
        </p:nvSpPr>
        <p:spPr>
          <a:xfrm>
            <a:off x="0" y="5257800"/>
            <a:ext cx="5131435" cy="1198880"/>
          </a:xfrm>
          <a:prstGeom prst="rect">
            <a:avLst/>
          </a:prstGeom>
          <a:noFill/>
          <a:effectLst/>
        </p:spPr>
        <p:txBody>
          <a:bodyPr wrap="square" rtlCol="0">
            <a:spAutoFit/>
          </a:bodyPr>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30 cycles</a:t>
            </a:r>
            <a:endParaRPr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25μL </a:t>
            </a:r>
            <a:r>
              <a:rPr lang="en-US" dirty="0" smtClean="0">
                <a:latin typeface="Times New Roman" panose="02020603050405020304" pitchFamily="18" charset="0"/>
                <a:cs typeface="Times New Roman" panose="02020603050405020304" pitchFamily="18" charset="0"/>
                <a:sym typeface="+mn-ea"/>
              </a:rPr>
              <a:t>PCR </a:t>
            </a:r>
            <a:r>
              <a:rPr dirty="0" smtClean="0">
                <a:latin typeface="Times New Roman" panose="02020603050405020304" pitchFamily="18" charset="0"/>
                <a:cs typeface="Times New Roman" panose="02020603050405020304" pitchFamily="18" charset="0"/>
                <a:sym typeface="+mn-ea"/>
              </a:rPr>
              <a:t>system</a:t>
            </a:r>
            <a:endParaRPr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3</a:t>
            </a:r>
            <a:r>
              <a:rPr lang="en-US" dirty="0" smtClean="0">
                <a:latin typeface="Times New Roman" panose="02020603050405020304" pitchFamily="18" charset="0"/>
                <a:cs typeface="Times New Roman" panose="02020603050405020304" pitchFamily="18" charset="0"/>
                <a:sym typeface="+mn-ea"/>
              </a:rPr>
              <a:t>500</a:t>
            </a:r>
            <a:r>
              <a:rPr dirty="0" smtClean="0">
                <a:latin typeface="Times New Roman" panose="02020603050405020304" pitchFamily="18" charset="0"/>
                <a:cs typeface="Times New Roman" panose="02020603050405020304" pitchFamily="18" charset="0"/>
                <a:sym typeface="+mn-ea"/>
              </a:rPr>
              <a:t> (</a:t>
            </a:r>
            <a:r>
              <a:rPr lang="en-US" dirty="0" smtClean="0">
                <a:latin typeface="Times New Roman" panose="02020603050405020304" pitchFamily="18" charset="0"/>
                <a:cs typeface="Times New Roman" panose="02020603050405020304" pitchFamily="18" charset="0"/>
                <a:sym typeface="+mn-ea"/>
              </a:rPr>
              <a:t>1.2</a:t>
            </a:r>
            <a:r>
              <a:rPr dirty="0" smtClean="0">
                <a:latin typeface="Times New Roman" panose="02020603050405020304" pitchFamily="18" charset="0"/>
                <a:cs typeface="Times New Roman" panose="02020603050405020304" pitchFamily="18" charset="0"/>
                <a:sym typeface="+mn-ea"/>
              </a:rPr>
              <a:t>kV,</a:t>
            </a:r>
            <a:r>
              <a:rPr lang="en-US" dirty="0" smtClean="0">
                <a:latin typeface="Times New Roman" panose="02020603050405020304" pitchFamily="18" charset="0"/>
                <a:cs typeface="Times New Roman" panose="02020603050405020304" pitchFamily="18" charset="0"/>
                <a:sym typeface="+mn-ea"/>
              </a:rPr>
              <a:t> </a:t>
            </a:r>
            <a:r>
              <a:rPr dirty="0" smtClean="0">
                <a:latin typeface="Times New Roman" panose="02020603050405020304" pitchFamily="18" charset="0"/>
                <a:cs typeface="Times New Roman" panose="02020603050405020304" pitchFamily="18" charset="0"/>
                <a:sym typeface="+mn-ea"/>
              </a:rPr>
              <a:t>1</a:t>
            </a:r>
            <a:r>
              <a:rPr lang="en-US" dirty="0" smtClean="0">
                <a:latin typeface="Times New Roman" panose="02020603050405020304" pitchFamily="18" charset="0"/>
                <a:cs typeface="Times New Roman" panose="02020603050405020304" pitchFamily="18" charset="0"/>
                <a:sym typeface="+mn-ea"/>
              </a:rPr>
              <a:t>8</a:t>
            </a:r>
            <a:r>
              <a:rPr dirty="0" smtClean="0">
                <a:latin typeface="Times New Roman" panose="02020603050405020304" pitchFamily="18" charset="0"/>
                <a:cs typeface="Times New Roman" panose="02020603050405020304" pitchFamily="18" charset="0"/>
                <a:sym typeface="+mn-ea"/>
              </a:rPr>
              <a:t>s</a:t>
            </a:r>
            <a:r>
              <a:rPr lang="en-US" dirty="0" smtClean="0">
                <a:latin typeface="Times New Roman" panose="02020603050405020304" pitchFamily="18" charset="0"/>
                <a:cs typeface="Times New Roman" panose="02020603050405020304" pitchFamily="18" charset="0"/>
                <a:sym typeface="+mn-ea"/>
              </a:rPr>
              <a:t>ec</a:t>
            </a:r>
            <a:r>
              <a:rPr dirty="0" smtClean="0">
                <a:latin typeface="Times New Roman" panose="02020603050405020304" pitchFamily="18" charset="0"/>
                <a:cs typeface="Times New Roman" panose="02020603050405020304" pitchFamily="18" charset="0"/>
                <a:sym typeface="+mn-ea"/>
              </a:rPr>
              <a:t> sampling time)</a:t>
            </a:r>
            <a:endParaRPr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Baseline threshold 50RFU</a:t>
            </a:r>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259524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4.1 Sensitivity Test</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13" name="图片 12"/>
          <p:cNvPicPr>
            <a:picLocks noChangeAspect="1"/>
          </p:cNvPicPr>
          <p:nvPr>
            <p:custDataLst>
              <p:tags r:id="rId2"/>
            </p:custDataLst>
          </p:nvPr>
        </p:nvPicPr>
        <p:blipFill>
          <a:blip r:embed="rId3"/>
          <a:stretch>
            <a:fillRect/>
          </a:stretch>
        </p:blipFill>
        <p:spPr>
          <a:xfrm>
            <a:off x="124460" y="1035685"/>
            <a:ext cx="11943080" cy="5468620"/>
          </a:xfrm>
          <a:prstGeom prst="rect">
            <a:avLst/>
          </a:prstGeom>
          <a:noFill/>
          <a:ln w="9525">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254508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4.2 Inhibition Test</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
        <p:nvSpPr>
          <p:cNvPr id="4" name="矩形 3"/>
          <p:cNvSpPr/>
          <p:nvPr>
            <p:custDataLst>
              <p:tags r:id="rId2"/>
            </p:custDataLst>
          </p:nvPr>
        </p:nvSpPr>
        <p:spPr>
          <a:xfrm>
            <a:off x="2239010" y="1167765"/>
            <a:ext cx="6934200" cy="5077460"/>
          </a:xfrm>
          <a:prstGeom prst="rect">
            <a:avLst/>
          </a:prstGeom>
          <a:effectLst/>
        </p:spPr>
        <p:txBody>
          <a:bodyPr wrap="square">
            <a:spAutoFit/>
          </a:bodyPr>
          <a:p>
            <a:r>
              <a:rPr lang="zh-CN" altLang="en-US" dirty="0" smtClean="0">
                <a:latin typeface="Times New Roman" panose="02020603050405020304" pitchFamily="18" charset="0"/>
                <a:cs typeface="Times New Roman" panose="02020603050405020304" pitchFamily="18" charset="0"/>
                <a:sym typeface="+mn-ea"/>
              </a:rPr>
              <a:t>Three kinds of inhibitors</a:t>
            </a:r>
            <a:r>
              <a:rPr lang="en-US" altLang="zh-CN" dirty="0" smtClean="0">
                <a:latin typeface="Times New Roman" panose="02020603050405020304" pitchFamily="18" charset="0"/>
                <a:cs typeface="Times New Roman" panose="02020603050405020304" pitchFamily="18" charset="0"/>
                <a:sym typeface="+mn-ea"/>
              </a:rPr>
              <a:t>:</a:t>
            </a:r>
            <a:endParaRPr lang="en-US" altLang="zh-CN" dirty="0" smtClean="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sym typeface="+mn-ea"/>
              </a:rPr>
              <a:t>4.2.1 Hematin</a:t>
            </a:r>
            <a:endParaRPr lang="en-US" altLang="zh-CN" dirty="0" smtClean="0">
              <a:latin typeface="Times New Roman" panose="02020603050405020304" pitchFamily="18" charset="0"/>
              <a:cs typeface="Times New Roman" panose="02020603050405020304" pitchFamily="18" charset="0"/>
              <a:sym typeface="+mn-ea"/>
            </a:endParaRPr>
          </a:p>
          <a:p>
            <a:pPr indent="0">
              <a:buFont typeface="Wingdings" panose="05000000000000000000" pitchFamily="2" charset="2"/>
              <a:buNone/>
            </a:pP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 </a:t>
            </a:r>
            <a:r>
              <a:rPr lang="en-US" altLang="zh-CN" dirty="0" smtClean="0">
                <a:latin typeface="Times New Roman" panose="02020603050405020304" pitchFamily="18" charset="0"/>
                <a:cs typeface="Times New Roman" panose="02020603050405020304" pitchFamily="18" charset="0"/>
              </a:rPr>
              <a:t>0, 300, 450, 600 and 900µM</a:t>
            </a:r>
            <a:endParaRPr lang="en-US" altLang="zh-CN" dirty="0" smtClean="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sym typeface="+mn-ea"/>
              </a:rPr>
              <a:t>4.2.2 Hemoglobin</a:t>
            </a:r>
            <a:endParaRPr lang="en-US" altLang="zh-CN" dirty="0" smtClean="0">
              <a:latin typeface="Times New Roman" panose="02020603050405020304" pitchFamily="18" charset="0"/>
              <a:cs typeface="Times New Roman" panose="02020603050405020304" pitchFamily="18" charset="0"/>
              <a:sym typeface="+mn-ea"/>
            </a:endParaRPr>
          </a:p>
          <a:p>
            <a:pPr indent="0">
              <a:buFont typeface="Wingdings" panose="05000000000000000000" pitchFamily="2" charset="2"/>
              <a:buNone/>
            </a:pP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 </a:t>
            </a:r>
            <a:r>
              <a:rPr lang="en-US" altLang="zh-CN" dirty="0" smtClean="0">
                <a:latin typeface="Times New Roman" panose="02020603050405020304" pitchFamily="18" charset="0"/>
                <a:cs typeface="Times New Roman" panose="02020603050405020304" pitchFamily="18" charset="0"/>
              </a:rPr>
              <a:t>0, 150, 300, 600 and 900µM</a:t>
            </a:r>
            <a:endParaRPr lang="en-US" altLang="zh-CN" dirty="0" smtClean="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sym typeface="+mn-ea"/>
              </a:rPr>
              <a:t>4.2.3 Humic Acid</a:t>
            </a:r>
            <a:endParaRPr lang="en-US" altLang="zh-CN" dirty="0" smtClean="0">
              <a:latin typeface="Times New Roman" panose="02020603050405020304" pitchFamily="18" charset="0"/>
              <a:cs typeface="Times New Roman" panose="02020603050405020304" pitchFamily="18" charset="0"/>
            </a:endParaRPr>
          </a:p>
          <a:p>
            <a:pPr indent="0">
              <a:buFont typeface="Wingdings" panose="05000000000000000000" pitchFamily="2" charset="2"/>
              <a:buNone/>
            </a:pP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 </a:t>
            </a:r>
            <a:r>
              <a:rPr lang="en-US" altLang="zh-CN" dirty="0" smtClean="0">
                <a:latin typeface="Times New Roman" panose="02020603050405020304" pitchFamily="18" charset="0"/>
                <a:cs typeface="Times New Roman" panose="02020603050405020304" pitchFamily="18" charset="0"/>
              </a:rPr>
              <a:t>0, 10, 20, 40 and 50ng/µL</a:t>
            </a:r>
            <a:endParaRPr lang="en-US" altLang="zh-CN" dirty="0" smtClean="0">
              <a:latin typeface="Times New Roman" panose="02020603050405020304" pitchFamily="18" charset="0"/>
              <a:cs typeface="Times New Roman" panose="02020603050405020304" pitchFamily="18" charset="0"/>
            </a:endParaRPr>
          </a:p>
          <a:p>
            <a:pPr indent="0">
              <a:buFont typeface="Wingdings" panose="05000000000000000000" pitchFamily="2" charset="2"/>
              <a:buNone/>
            </a:pPr>
            <a:endParaRPr lang="en-US" altLang="zh-CN"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sym typeface="+mn-ea"/>
              </a:rPr>
              <a:t>  </a:t>
            </a:r>
            <a:r>
              <a:rPr lang="en-US" altLang="zh-CN" dirty="0" smtClean="0">
                <a:latin typeface="Times New Roman" panose="02020603050405020304" pitchFamily="18" charset="0"/>
                <a:cs typeface="Times New Roman" panose="02020603050405020304" pitchFamily="18" charset="0"/>
                <a:sym typeface="+mn-ea"/>
              </a:rPr>
              <a:t>4.2.4 Indigo</a:t>
            </a:r>
            <a:endParaRPr lang="en-US" altLang="zh-CN" dirty="0" smtClean="0">
              <a:latin typeface="Times New Roman" panose="02020603050405020304" pitchFamily="18" charset="0"/>
              <a:cs typeface="Times New Roman" panose="02020603050405020304" pitchFamily="18" charset="0"/>
              <a:sym typeface="+mn-ea"/>
            </a:endParaRPr>
          </a:p>
          <a:p>
            <a:pPr indent="0">
              <a:buFont typeface="Wingdings" panose="05000000000000000000" pitchFamily="2" charset="2"/>
              <a:buNone/>
            </a:pP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sym typeface="+mn-ea"/>
              </a:rPr>
              <a:t>          • </a:t>
            </a:r>
            <a:r>
              <a:rPr lang="en-US" altLang="zh-CN" dirty="0" smtClean="0">
                <a:latin typeface="Times New Roman" panose="02020603050405020304" pitchFamily="18" charset="0"/>
                <a:cs typeface="Times New Roman" panose="02020603050405020304" pitchFamily="18" charset="0"/>
                <a:sym typeface="+mn-ea"/>
              </a:rPr>
              <a:t>0, 5, 8, 10 and 15mM</a:t>
            </a:r>
            <a:endParaRPr lang="en-US" altLang="zh-CN" dirty="0" smtClean="0">
              <a:latin typeface="Times New Roman" panose="02020603050405020304" pitchFamily="18" charset="0"/>
              <a:cs typeface="Times New Roman" panose="02020603050405020304" pitchFamily="18" charset="0"/>
              <a:sym typeface="+mn-ea"/>
            </a:endParaRPr>
          </a:p>
          <a:p>
            <a:pPr indent="0">
              <a:buFont typeface="Wingdings" panose="05000000000000000000" pitchFamily="2" charset="2"/>
              <a:buNone/>
            </a:pPr>
            <a:endParaRPr lang="en-US" altLang="zh-CN"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sym typeface="+mn-ea"/>
              </a:rPr>
              <a:t>  </a:t>
            </a:r>
            <a:r>
              <a:rPr lang="en-US" altLang="zh-CN" dirty="0" smtClean="0">
                <a:latin typeface="Times New Roman" panose="02020603050405020304" pitchFamily="18" charset="0"/>
                <a:cs typeface="Times New Roman" panose="02020603050405020304" pitchFamily="18" charset="0"/>
                <a:sym typeface="+mn-ea"/>
              </a:rPr>
              <a:t>4.2.5 EDTA</a:t>
            </a:r>
            <a:endParaRPr lang="en-US" altLang="zh-CN" dirty="0" smtClean="0">
              <a:latin typeface="Times New Roman" panose="02020603050405020304" pitchFamily="18" charset="0"/>
              <a:cs typeface="Times New Roman" panose="02020603050405020304" pitchFamily="18" charset="0"/>
              <a:sym typeface="+mn-ea"/>
            </a:endParaRPr>
          </a:p>
          <a:p>
            <a:pPr indent="0">
              <a:buFont typeface="Wingdings" panose="05000000000000000000" pitchFamily="2" charset="2"/>
              <a:buNone/>
            </a:pP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sym typeface="+mn-ea"/>
              </a:rPr>
              <a:t>          • </a:t>
            </a:r>
            <a:r>
              <a:rPr lang="en-US" altLang="zh-CN" dirty="0" smtClean="0">
                <a:latin typeface="Times New Roman" panose="02020603050405020304" pitchFamily="18" charset="0"/>
                <a:cs typeface="Times New Roman" panose="02020603050405020304" pitchFamily="18" charset="0"/>
                <a:sym typeface="+mn-ea"/>
              </a:rPr>
              <a:t>0, 0.2, 0.4, 0.8 and 1.0mM</a:t>
            </a:r>
            <a:endParaRPr lang="en-US" altLang="zh-CN" dirty="0" smtClean="0">
              <a:latin typeface="Times New Roman" panose="02020603050405020304" pitchFamily="18" charset="0"/>
              <a:cs typeface="Times New Roman" panose="02020603050405020304" pitchFamily="18" charset="0"/>
              <a:sym typeface="+mn-ea"/>
            </a:endParaRPr>
          </a:p>
          <a:p>
            <a:pPr indent="0">
              <a:buFont typeface="Wingdings" panose="05000000000000000000" pitchFamily="2" charset="2"/>
              <a:buNone/>
            </a:pPr>
            <a:endParaRPr lang="en-US" altLang="zh-CN" dirty="0" smtClean="0">
              <a:latin typeface="Times New Roman" panose="02020603050405020304" pitchFamily="18" charset="0"/>
              <a:cs typeface="Times New Roman" panose="02020603050405020304" pitchFamily="18" charset="0"/>
              <a:sym typeface="+mn-ea"/>
            </a:endParaRPr>
          </a:p>
          <a:p>
            <a:pPr indent="0">
              <a:buFont typeface="Wingdings" panose="05000000000000000000" pitchFamily="2" charset="2"/>
              <a:buNone/>
            </a:pPr>
            <a:r>
              <a:rPr lang="en-US" altLang="zh-CN" dirty="0" smtClean="0">
                <a:latin typeface="Times New Roman" panose="02020603050405020304" pitchFamily="18" charset="0"/>
                <a:cs typeface="Times New Roman" panose="02020603050405020304" pitchFamily="18" charset="0"/>
                <a:sym typeface="+mn-ea"/>
              </a:rPr>
              <a:t>Repeat the experiment 3 times for all samples</a:t>
            </a:r>
            <a:endParaRPr lang="en-US" altLang="zh-CN" dirty="0" smtClean="0">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200279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4.2.1 Hematin</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2" name="图片 1"/>
          <p:cNvPicPr>
            <a:picLocks noChangeAspect="1"/>
          </p:cNvPicPr>
          <p:nvPr>
            <p:custDataLst>
              <p:tags r:id="rId2"/>
            </p:custDataLst>
          </p:nvPr>
        </p:nvPicPr>
        <p:blipFill>
          <a:blip r:embed="rId3"/>
          <a:stretch>
            <a:fillRect/>
          </a:stretch>
        </p:blipFill>
        <p:spPr>
          <a:xfrm>
            <a:off x="4359910" y="1315085"/>
            <a:ext cx="5711825" cy="4227195"/>
          </a:xfrm>
          <a:prstGeom prst="rect">
            <a:avLst/>
          </a:prstGeom>
        </p:spPr>
      </p:pic>
      <p:sp>
        <p:nvSpPr>
          <p:cNvPr id="9" name="TextBox 8"/>
          <p:cNvSpPr txBox="1"/>
          <p:nvPr>
            <p:custDataLst>
              <p:tags r:id="rId4"/>
            </p:custDataLst>
          </p:nvPr>
        </p:nvSpPr>
        <p:spPr>
          <a:xfrm>
            <a:off x="0" y="5257800"/>
            <a:ext cx="5131435" cy="1198880"/>
          </a:xfrm>
          <a:prstGeom prst="rect">
            <a:avLst/>
          </a:prstGeom>
          <a:noFill/>
          <a:effectLst/>
        </p:spPr>
        <p:txBody>
          <a:bodyPr wrap="square" rtlCol="0">
            <a:spAutoFit/>
          </a:bodyPr>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30 cycles</a:t>
            </a:r>
            <a:endParaRPr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25μL </a:t>
            </a:r>
            <a:r>
              <a:rPr lang="en-US" dirty="0" smtClean="0">
                <a:latin typeface="Times New Roman" panose="02020603050405020304" pitchFamily="18" charset="0"/>
                <a:cs typeface="Times New Roman" panose="02020603050405020304" pitchFamily="18" charset="0"/>
                <a:sym typeface="+mn-ea"/>
              </a:rPr>
              <a:t>PCR </a:t>
            </a:r>
            <a:r>
              <a:rPr dirty="0" smtClean="0">
                <a:latin typeface="Times New Roman" panose="02020603050405020304" pitchFamily="18" charset="0"/>
                <a:cs typeface="Times New Roman" panose="02020603050405020304" pitchFamily="18" charset="0"/>
                <a:sym typeface="+mn-ea"/>
              </a:rPr>
              <a:t>system</a:t>
            </a:r>
            <a:endParaRPr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3</a:t>
            </a:r>
            <a:r>
              <a:rPr lang="en-US" dirty="0" smtClean="0">
                <a:latin typeface="Times New Roman" panose="02020603050405020304" pitchFamily="18" charset="0"/>
                <a:cs typeface="Times New Roman" panose="02020603050405020304" pitchFamily="18" charset="0"/>
                <a:sym typeface="+mn-ea"/>
              </a:rPr>
              <a:t>500</a:t>
            </a:r>
            <a:r>
              <a:rPr dirty="0" smtClean="0">
                <a:latin typeface="Times New Roman" panose="02020603050405020304" pitchFamily="18" charset="0"/>
                <a:cs typeface="Times New Roman" panose="02020603050405020304" pitchFamily="18" charset="0"/>
                <a:sym typeface="+mn-ea"/>
              </a:rPr>
              <a:t> (</a:t>
            </a:r>
            <a:r>
              <a:rPr lang="en-US" dirty="0" smtClean="0">
                <a:latin typeface="Times New Roman" panose="02020603050405020304" pitchFamily="18" charset="0"/>
                <a:cs typeface="Times New Roman" panose="02020603050405020304" pitchFamily="18" charset="0"/>
                <a:sym typeface="+mn-ea"/>
              </a:rPr>
              <a:t>3</a:t>
            </a:r>
            <a:r>
              <a:rPr dirty="0" smtClean="0">
                <a:latin typeface="Times New Roman" panose="02020603050405020304" pitchFamily="18" charset="0"/>
                <a:cs typeface="Times New Roman" panose="02020603050405020304" pitchFamily="18" charset="0"/>
                <a:sym typeface="+mn-ea"/>
              </a:rPr>
              <a:t>kV,</a:t>
            </a:r>
            <a:r>
              <a:rPr lang="en-US" dirty="0" smtClean="0">
                <a:latin typeface="Times New Roman" panose="02020603050405020304" pitchFamily="18" charset="0"/>
                <a:cs typeface="Times New Roman" panose="02020603050405020304" pitchFamily="18" charset="0"/>
                <a:sym typeface="+mn-ea"/>
              </a:rPr>
              <a:t> </a:t>
            </a:r>
            <a:r>
              <a:rPr dirty="0" smtClean="0">
                <a:latin typeface="Times New Roman" panose="02020603050405020304" pitchFamily="18" charset="0"/>
                <a:cs typeface="Times New Roman" panose="02020603050405020304" pitchFamily="18" charset="0"/>
                <a:sym typeface="+mn-ea"/>
              </a:rPr>
              <a:t>1</a:t>
            </a:r>
            <a:r>
              <a:rPr lang="en-US" dirty="0" smtClean="0">
                <a:latin typeface="Times New Roman" panose="02020603050405020304" pitchFamily="18" charset="0"/>
                <a:cs typeface="Times New Roman" panose="02020603050405020304" pitchFamily="18" charset="0"/>
                <a:sym typeface="+mn-ea"/>
              </a:rPr>
              <a:t>0</a:t>
            </a:r>
            <a:r>
              <a:rPr dirty="0" smtClean="0">
                <a:latin typeface="Times New Roman" panose="02020603050405020304" pitchFamily="18" charset="0"/>
                <a:cs typeface="Times New Roman" panose="02020603050405020304" pitchFamily="18" charset="0"/>
                <a:sym typeface="+mn-ea"/>
              </a:rPr>
              <a:t>s</a:t>
            </a:r>
            <a:r>
              <a:rPr lang="en-US" dirty="0" smtClean="0">
                <a:latin typeface="Times New Roman" panose="02020603050405020304" pitchFamily="18" charset="0"/>
                <a:cs typeface="Times New Roman" panose="02020603050405020304" pitchFamily="18" charset="0"/>
                <a:sym typeface="+mn-ea"/>
              </a:rPr>
              <a:t>ec</a:t>
            </a:r>
            <a:r>
              <a:rPr dirty="0" smtClean="0">
                <a:latin typeface="Times New Roman" panose="02020603050405020304" pitchFamily="18" charset="0"/>
                <a:cs typeface="Times New Roman" panose="02020603050405020304" pitchFamily="18" charset="0"/>
                <a:sym typeface="+mn-ea"/>
              </a:rPr>
              <a:t> sampling time)</a:t>
            </a:r>
            <a:endParaRPr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Baseline threshold 50RFU</a:t>
            </a:r>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200279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4.2.1 Hematin</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16" name="图片 15"/>
          <p:cNvPicPr>
            <a:picLocks noChangeAspect="1"/>
          </p:cNvPicPr>
          <p:nvPr>
            <p:custDataLst>
              <p:tags r:id="rId2"/>
            </p:custDataLst>
          </p:nvPr>
        </p:nvPicPr>
        <p:blipFill>
          <a:blip r:embed="rId3"/>
          <a:stretch>
            <a:fillRect/>
          </a:stretch>
        </p:blipFill>
        <p:spPr>
          <a:xfrm>
            <a:off x="189865" y="1052195"/>
            <a:ext cx="11812905" cy="5412105"/>
          </a:xfrm>
          <a:prstGeom prst="rect">
            <a:avLst/>
          </a:prstGeom>
          <a:noFill/>
          <a:ln w="9525">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245999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4.2.2 Hemoglobin</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2" name="图片 1"/>
          <p:cNvPicPr>
            <a:picLocks noChangeAspect="1"/>
          </p:cNvPicPr>
          <p:nvPr>
            <p:custDataLst>
              <p:tags r:id="rId2"/>
            </p:custDataLst>
          </p:nvPr>
        </p:nvPicPr>
        <p:blipFill>
          <a:blip r:embed="rId3"/>
          <a:stretch>
            <a:fillRect/>
          </a:stretch>
        </p:blipFill>
        <p:spPr>
          <a:xfrm>
            <a:off x="4322445" y="1297305"/>
            <a:ext cx="5786120" cy="4263390"/>
          </a:xfrm>
          <a:prstGeom prst="rect">
            <a:avLst/>
          </a:prstGeom>
        </p:spPr>
      </p:pic>
      <p:sp>
        <p:nvSpPr>
          <p:cNvPr id="3" name="TextBox 8"/>
          <p:cNvSpPr txBox="1"/>
          <p:nvPr>
            <p:custDataLst>
              <p:tags r:id="rId4"/>
            </p:custDataLst>
          </p:nvPr>
        </p:nvSpPr>
        <p:spPr>
          <a:xfrm>
            <a:off x="0" y="5257800"/>
            <a:ext cx="5131435" cy="1198880"/>
          </a:xfrm>
          <a:prstGeom prst="rect">
            <a:avLst/>
          </a:prstGeom>
          <a:noFill/>
          <a:effectLst/>
        </p:spPr>
        <p:txBody>
          <a:bodyPr wrap="square" rtlCol="0">
            <a:spAutoFit/>
          </a:bodyPr>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30 cycles</a:t>
            </a:r>
            <a:endParaRPr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25μL </a:t>
            </a:r>
            <a:r>
              <a:rPr lang="en-US" dirty="0" smtClean="0">
                <a:latin typeface="Times New Roman" panose="02020603050405020304" pitchFamily="18" charset="0"/>
                <a:cs typeface="Times New Roman" panose="02020603050405020304" pitchFamily="18" charset="0"/>
                <a:sym typeface="+mn-ea"/>
              </a:rPr>
              <a:t>PCR </a:t>
            </a:r>
            <a:r>
              <a:rPr dirty="0" smtClean="0">
                <a:latin typeface="Times New Roman" panose="02020603050405020304" pitchFamily="18" charset="0"/>
                <a:cs typeface="Times New Roman" panose="02020603050405020304" pitchFamily="18" charset="0"/>
                <a:sym typeface="+mn-ea"/>
              </a:rPr>
              <a:t>system</a:t>
            </a:r>
            <a:endParaRPr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3</a:t>
            </a:r>
            <a:r>
              <a:rPr lang="en-US" dirty="0" smtClean="0">
                <a:latin typeface="Times New Roman" panose="02020603050405020304" pitchFamily="18" charset="0"/>
                <a:cs typeface="Times New Roman" panose="02020603050405020304" pitchFamily="18" charset="0"/>
                <a:sym typeface="+mn-ea"/>
              </a:rPr>
              <a:t>500</a:t>
            </a:r>
            <a:r>
              <a:rPr dirty="0" smtClean="0">
                <a:latin typeface="Times New Roman" panose="02020603050405020304" pitchFamily="18" charset="0"/>
                <a:cs typeface="Times New Roman" panose="02020603050405020304" pitchFamily="18" charset="0"/>
                <a:sym typeface="+mn-ea"/>
              </a:rPr>
              <a:t> (</a:t>
            </a:r>
            <a:r>
              <a:rPr lang="en-US" dirty="0" smtClean="0">
                <a:latin typeface="Times New Roman" panose="02020603050405020304" pitchFamily="18" charset="0"/>
                <a:cs typeface="Times New Roman" panose="02020603050405020304" pitchFamily="18" charset="0"/>
                <a:sym typeface="+mn-ea"/>
              </a:rPr>
              <a:t>1.2</a:t>
            </a:r>
            <a:r>
              <a:rPr dirty="0" smtClean="0">
                <a:latin typeface="Times New Roman" panose="02020603050405020304" pitchFamily="18" charset="0"/>
                <a:cs typeface="Times New Roman" panose="02020603050405020304" pitchFamily="18" charset="0"/>
                <a:sym typeface="+mn-ea"/>
              </a:rPr>
              <a:t>kV,</a:t>
            </a:r>
            <a:r>
              <a:rPr lang="en-US" dirty="0" smtClean="0">
                <a:latin typeface="Times New Roman" panose="02020603050405020304" pitchFamily="18" charset="0"/>
                <a:cs typeface="Times New Roman" panose="02020603050405020304" pitchFamily="18" charset="0"/>
                <a:sym typeface="+mn-ea"/>
              </a:rPr>
              <a:t> </a:t>
            </a:r>
            <a:r>
              <a:rPr dirty="0" smtClean="0">
                <a:latin typeface="Times New Roman" panose="02020603050405020304" pitchFamily="18" charset="0"/>
                <a:cs typeface="Times New Roman" panose="02020603050405020304" pitchFamily="18" charset="0"/>
                <a:sym typeface="+mn-ea"/>
              </a:rPr>
              <a:t>1</a:t>
            </a:r>
            <a:r>
              <a:rPr lang="en-US" dirty="0" smtClean="0">
                <a:latin typeface="Times New Roman" panose="02020603050405020304" pitchFamily="18" charset="0"/>
                <a:cs typeface="Times New Roman" panose="02020603050405020304" pitchFamily="18" charset="0"/>
                <a:sym typeface="+mn-ea"/>
              </a:rPr>
              <a:t>8</a:t>
            </a:r>
            <a:r>
              <a:rPr dirty="0" smtClean="0">
                <a:latin typeface="Times New Roman" panose="02020603050405020304" pitchFamily="18" charset="0"/>
                <a:cs typeface="Times New Roman" panose="02020603050405020304" pitchFamily="18" charset="0"/>
                <a:sym typeface="+mn-ea"/>
              </a:rPr>
              <a:t>s</a:t>
            </a:r>
            <a:r>
              <a:rPr lang="en-US" dirty="0" smtClean="0">
                <a:latin typeface="Times New Roman" panose="02020603050405020304" pitchFamily="18" charset="0"/>
                <a:cs typeface="Times New Roman" panose="02020603050405020304" pitchFamily="18" charset="0"/>
                <a:sym typeface="+mn-ea"/>
              </a:rPr>
              <a:t>ec</a:t>
            </a:r>
            <a:r>
              <a:rPr dirty="0" smtClean="0">
                <a:latin typeface="Times New Roman" panose="02020603050405020304" pitchFamily="18" charset="0"/>
                <a:cs typeface="Times New Roman" panose="02020603050405020304" pitchFamily="18" charset="0"/>
                <a:sym typeface="+mn-ea"/>
              </a:rPr>
              <a:t> sampling time)</a:t>
            </a:r>
            <a:endParaRPr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Baseline threshold 50RFU</a:t>
            </a:r>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245999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4.2.2 Hemoglobin</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4" name="图片 3"/>
          <p:cNvPicPr>
            <a:picLocks noChangeAspect="1"/>
          </p:cNvPicPr>
          <p:nvPr>
            <p:custDataLst>
              <p:tags r:id="rId2"/>
            </p:custDataLst>
          </p:nvPr>
        </p:nvPicPr>
        <p:blipFill>
          <a:blip r:embed="rId3"/>
          <a:stretch>
            <a:fillRect/>
          </a:stretch>
        </p:blipFill>
        <p:spPr>
          <a:xfrm>
            <a:off x="183515" y="1134110"/>
            <a:ext cx="11825605" cy="5412105"/>
          </a:xfrm>
          <a:prstGeom prst="rect">
            <a:avLst/>
          </a:prstGeom>
          <a:noFill/>
          <a:ln w="9525">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241744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4.2.3 Humic Acid</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2" name="图片 1"/>
          <p:cNvPicPr>
            <a:picLocks noChangeAspect="1"/>
          </p:cNvPicPr>
          <p:nvPr>
            <p:custDataLst>
              <p:tags r:id="rId2"/>
            </p:custDataLst>
          </p:nvPr>
        </p:nvPicPr>
        <p:blipFill>
          <a:blip r:embed="rId3"/>
          <a:stretch>
            <a:fillRect/>
          </a:stretch>
        </p:blipFill>
        <p:spPr>
          <a:xfrm>
            <a:off x="4656455" y="1270635"/>
            <a:ext cx="5445760" cy="4126865"/>
          </a:xfrm>
          <a:prstGeom prst="rect">
            <a:avLst/>
          </a:prstGeom>
        </p:spPr>
      </p:pic>
      <p:sp>
        <p:nvSpPr>
          <p:cNvPr id="3" name="TextBox 8"/>
          <p:cNvSpPr txBox="1"/>
          <p:nvPr>
            <p:custDataLst>
              <p:tags r:id="rId4"/>
            </p:custDataLst>
          </p:nvPr>
        </p:nvSpPr>
        <p:spPr>
          <a:xfrm>
            <a:off x="0" y="5257800"/>
            <a:ext cx="5131435" cy="1198880"/>
          </a:xfrm>
          <a:prstGeom prst="rect">
            <a:avLst/>
          </a:prstGeom>
          <a:noFill/>
          <a:effectLst/>
        </p:spPr>
        <p:txBody>
          <a:bodyPr wrap="square" rtlCol="0">
            <a:spAutoFit/>
          </a:bodyPr>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30 cycles</a:t>
            </a:r>
            <a:endParaRPr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25μL </a:t>
            </a:r>
            <a:r>
              <a:rPr lang="en-US" dirty="0" smtClean="0">
                <a:latin typeface="Times New Roman" panose="02020603050405020304" pitchFamily="18" charset="0"/>
                <a:cs typeface="Times New Roman" panose="02020603050405020304" pitchFamily="18" charset="0"/>
                <a:sym typeface="+mn-ea"/>
              </a:rPr>
              <a:t>PCR </a:t>
            </a:r>
            <a:r>
              <a:rPr dirty="0" smtClean="0">
                <a:latin typeface="Times New Roman" panose="02020603050405020304" pitchFamily="18" charset="0"/>
                <a:cs typeface="Times New Roman" panose="02020603050405020304" pitchFamily="18" charset="0"/>
                <a:sym typeface="+mn-ea"/>
              </a:rPr>
              <a:t>system</a:t>
            </a:r>
            <a:endParaRPr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3</a:t>
            </a:r>
            <a:r>
              <a:rPr lang="en-US" dirty="0" smtClean="0">
                <a:latin typeface="Times New Roman" panose="02020603050405020304" pitchFamily="18" charset="0"/>
                <a:cs typeface="Times New Roman" panose="02020603050405020304" pitchFamily="18" charset="0"/>
                <a:sym typeface="+mn-ea"/>
              </a:rPr>
              <a:t>500</a:t>
            </a:r>
            <a:r>
              <a:rPr dirty="0" smtClean="0">
                <a:latin typeface="Times New Roman" panose="02020603050405020304" pitchFamily="18" charset="0"/>
                <a:cs typeface="Times New Roman" panose="02020603050405020304" pitchFamily="18" charset="0"/>
                <a:sym typeface="+mn-ea"/>
              </a:rPr>
              <a:t> (</a:t>
            </a:r>
            <a:r>
              <a:rPr lang="en-US" dirty="0" smtClean="0">
                <a:latin typeface="Times New Roman" panose="02020603050405020304" pitchFamily="18" charset="0"/>
                <a:cs typeface="Times New Roman" panose="02020603050405020304" pitchFamily="18" charset="0"/>
                <a:sym typeface="+mn-ea"/>
              </a:rPr>
              <a:t>1.2</a:t>
            </a:r>
            <a:r>
              <a:rPr dirty="0" smtClean="0">
                <a:latin typeface="Times New Roman" panose="02020603050405020304" pitchFamily="18" charset="0"/>
                <a:cs typeface="Times New Roman" panose="02020603050405020304" pitchFamily="18" charset="0"/>
                <a:sym typeface="+mn-ea"/>
              </a:rPr>
              <a:t>kV,</a:t>
            </a:r>
            <a:r>
              <a:rPr lang="en-US" dirty="0" smtClean="0">
                <a:latin typeface="Times New Roman" panose="02020603050405020304" pitchFamily="18" charset="0"/>
                <a:cs typeface="Times New Roman" panose="02020603050405020304" pitchFamily="18" charset="0"/>
                <a:sym typeface="+mn-ea"/>
              </a:rPr>
              <a:t> </a:t>
            </a:r>
            <a:r>
              <a:rPr dirty="0" smtClean="0">
                <a:latin typeface="Times New Roman" panose="02020603050405020304" pitchFamily="18" charset="0"/>
                <a:cs typeface="Times New Roman" panose="02020603050405020304" pitchFamily="18" charset="0"/>
                <a:sym typeface="+mn-ea"/>
              </a:rPr>
              <a:t>1</a:t>
            </a:r>
            <a:r>
              <a:rPr lang="en-US" dirty="0" smtClean="0">
                <a:latin typeface="Times New Roman" panose="02020603050405020304" pitchFamily="18" charset="0"/>
                <a:cs typeface="Times New Roman" panose="02020603050405020304" pitchFamily="18" charset="0"/>
                <a:sym typeface="+mn-ea"/>
              </a:rPr>
              <a:t>8</a:t>
            </a:r>
            <a:r>
              <a:rPr dirty="0" smtClean="0">
                <a:latin typeface="Times New Roman" panose="02020603050405020304" pitchFamily="18" charset="0"/>
                <a:cs typeface="Times New Roman" panose="02020603050405020304" pitchFamily="18" charset="0"/>
                <a:sym typeface="+mn-ea"/>
              </a:rPr>
              <a:t>s</a:t>
            </a:r>
            <a:r>
              <a:rPr lang="en-US" dirty="0" smtClean="0">
                <a:latin typeface="Times New Roman" panose="02020603050405020304" pitchFamily="18" charset="0"/>
                <a:cs typeface="Times New Roman" panose="02020603050405020304" pitchFamily="18" charset="0"/>
                <a:sym typeface="+mn-ea"/>
              </a:rPr>
              <a:t>ec</a:t>
            </a:r>
            <a:r>
              <a:rPr dirty="0" smtClean="0">
                <a:latin typeface="Times New Roman" panose="02020603050405020304" pitchFamily="18" charset="0"/>
                <a:cs typeface="Times New Roman" panose="02020603050405020304" pitchFamily="18" charset="0"/>
                <a:sym typeface="+mn-ea"/>
              </a:rPr>
              <a:t> sampling time)</a:t>
            </a:r>
            <a:endParaRPr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Baseline threshold 50RFU</a:t>
            </a:r>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999716"/>
            <a:ext cx="12192000" cy="2016807"/>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35" y="2506980"/>
            <a:ext cx="12192000" cy="922020"/>
          </a:xfrm>
          <a:prstGeom prst="rect">
            <a:avLst/>
          </a:prstGeom>
          <a:noFill/>
        </p:spPr>
        <p:txBody>
          <a:bodyPr wrap="square" rtlCol="0">
            <a:spAutoFit/>
          </a:bodyPr>
          <a:lstStyle/>
          <a:p>
            <a:pPr algn="ctr"/>
            <a:r>
              <a:rPr lang="en-US" altLang="zh-CN" sz="5400" b="1" dirty="0">
                <a:solidFill>
                  <a:schemeClr val="bg1"/>
                </a:solidFill>
                <a:latin typeface="Times New Roman" panose="02020603050405020304" pitchFamily="18" charset="0"/>
                <a:cs typeface="Times New Roman" panose="02020603050405020304" pitchFamily="18" charset="0"/>
              </a:rPr>
              <a:t>Features of A27Plex</a:t>
            </a:r>
            <a:endParaRPr lang="en-US" altLang="zh-CN" sz="5400" b="1" dirty="0">
              <a:solidFill>
                <a:schemeClr val="bg1"/>
              </a:solidFill>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71730"/>
            <a:ext cx="3004462" cy="115886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241744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4.2.3 Humic Acid</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12" name="图片 11"/>
          <p:cNvPicPr>
            <a:picLocks noChangeAspect="1"/>
          </p:cNvPicPr>
          <p:nvPr>
            <p:custDataLst>
              <p:tags r:id="rId2"/>
            </p:custDataLst>
          </p:nvPr>
        </p:nvPicPr>
        <p:blipFill>
          <a:blip r:embed="rId3"/>
          <a:stretch>
            <a:fillRect/>
          </a:stretch>
        </p:blipFill>
        <p:spPr>
          <a:xfrm>
            <a:off x="168910" y="1082675"/>
            <a:ext cx="11854815" cy="5434965"/>
          </a:xfrm>
          <a:prstGeom prst="rect">
            <a:avLst/>
          </a:prstGeom>
          <a:noFill/>
          <a:ln w="9525">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171577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4.2.4 Indigo</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2" name="图片 1"/>
          <p:cNvPicPr>
            <a:picLocks noChangeAspect="1"/>
          </p:cNvPicPr>
          <p:nvPr>
            <p:custDataLst>
              <p:tags r:id="rId2"/>
            </p:custDataLst>
          </p:nvPr>
        </p:nvPicPr>
        <p:blipFill>
          <a:blip r:embed="rId3"/>
          <a:stretch>
            <a:fillRect/>
          </a:stretch>
        </p:blipFill>
        <p:spPr>
          <a:xfrm>
            <a:off x="4502785" y="1203960"/>
            <a:ext cx="5752465" cy="4177665"/>
          </a:xfrm>
          <a:prstGeom prst="rect">
            <a:avLst/>
          </a:prstGeom>
        </p:spPr>
      </p:pic>
      <p:sp>
        <p:nvSpPr>
          <p:cNvPr id="3" name="TextBox 8"/>
          <p:cNvSpPr txBox="1"/>
          <p:nvPr>
            <p:custDataLst>
              <p:tags r:id="rId4"/>
            </p:custDataLst>
          </p:nvPr>
        </p:nvSpPr>
        <p:spPr>
          <a:xfrm>
            <a:off x="0" y="5257800"/>
            <a:ext cx="5131435" cy="1198880"/>
          </a:xfrm>
          <a:prstGeom prst="rect">
            <a:avLst/>
          </a:prstGeom>
          <a:noFill/>
          <a:effectLst/>
        </p:spPr>
        <p:txBody>
          <a:bodyPr wrap="square" rtlCol="0">
            <a:spAutoFit/>
          </a:bodyPr>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30 cycles</a:t>
            </a:r>
            <a:endParaRPr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25μL </a:t>
            </a:r>
            <a:r>
              <a:rPr lang="en-US" dirty="0" smtClean="0">
                <a:latin typeface="Times New Roman" panose="02020603050405020304" pitchFamily="18" charset="0"/>
                <a:cs typeface="Times New Roman" panose="02020603050405020304" pitchFamily="18" charset="0"/>
                <a:sym typeface="+mn-ea"/>
              </a:rPr>
              <a:t>PCR </a:t>
            </a:r>
            <a:r>
              <a:rPr dirty="0" smtClean="0">
                <a:latin typeface="Times New Roman" panose="02020603050405020304" pitchFamily="18" charset="0"/>
                <a:cs typeface="Times New Roman" panose="02020603050405020304" pitchFamily="18" charset="0"/>
                <a:sym typeface="+mn-ea"/>
              </a:rPr>
              <a:t>system</a:t>
            </a:r>
            <a:endParaRPr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3</a:t>
            </a:r>
            <a:r>
              <a:rPr lang="en-US" dirty="0" smtClean="0">
                <a:latin typeface="Times New Roman" panose="02020603050405020304" pitchFamily="18" charset="0"/>
                <a:cs typeface="Times New Roman" panose="02020603050405020304" pitchFamily="18" charset="0"/>
                <a:sym typeface="+mn-ea"/>
              </a:rPr>
              <a:t>500</a:t>
            </a:r>
            <a:r>
              <a:rPr dirty="0" smtClean="0">
                <a:latin typeface="Times New Roman" panose="02020603050405020304" pitchFamily="18" charset="0"/>
                <a:cs typeface="Times New Roman" panose="02020603050405020304" pitchFamily="18" charset="0"/>
                <a:sym typeface="+mn-ea"/>
              </a:rPr>
              <a:t> (</a:t>
            </a:r>
            <a:r>
              <a:rPr lang="en-US" dirty="0" smtClean="0">
                <a:latin typeface="Times New Roman" panose="02020603050405020304" pitchFamily="18" charset="0"/>
                <a:cs typeface="Times New Roman" panose="02020603050405020304" pitchFamily="18" charset="0"/>
                <a:sym typeface="+mn-ea"/>
              </a:rPr>
              <a:t>1.2</a:t>
            </a:r>
            <a:r>
              <a:rPr dirty="0" smtClean="0">
                <a:latin typeface="Times New Roman" panose="02020603050405020304" pitchFamily="18" charset="0"/>
                <a:cs typeface="Times New Roman" panose="02020603050405020304" pitchFamily="18" charset="0"/>
                <a:sym typeface="+mn-ea"/>
              </a:rPr>
              <a:t>kV,</a:t>
            </a:r>
            <a:r>
              <a:rPr lang="en-US" dirty="0" smtClean="0">
                <a:latin typeface="Times New Roman" panose="02020603050405020304" pitchFamily="18" charset="0"/>
                <a:cs typeface="Times New Roman" panose="02020603050405020304" pitchFamily="18" charset="0"/>
                <a:sym typeface="+mn-ea"/>
              </a:rPr>
              <a:t> </a:t>
            </a:r>
            <a:r>
              <a:rPr dirty="0" smtClean="0">
                <a:latin typeface="Times New Roman" panose="02020603050405020304" pitchFamily="18" charset="0"/>
                <a:cs typeface="Times New Roman" panose="02020603050405020304" pitchFamily="18" charset="0"/>
                <a:sym typeface="+mn-ea"/>
              </a:rPr>
              <a:t>1</a:t>
            </a:r>
            <a:r>
              <a:rPr lang="en-US" dirty="0" smtClean="0">
                <a:latin typeface="Times New Roman" panose="02020603050405020304" pitchFamily="18" charset="0"/>
                <a:cs typeface="Times New Roman" panose="02020603050405020304" pitchFamily="18" charset="0"/>
                <a:sym typeface="+mn-ea"/>
              </a:rPr>
              <a:t>8</a:t>
            </a:r>
            <a:r>
              <a:rPr dirty="0" smtClean="0">
                <a:latin typeface="Times New Roman" panose="02020603050405020304" pitchFamily="18" charset="0"/>
                <a:cs typeface="Times New Roman" panose="02020603050405020304" pitchFamily="18" charset="0"/>
                <a:sym typeface="+mn-ea"/>
              </a:rPr>
              <a:t>s</a:t>
            </a:r>
            <a:r>
              <a:rPr lang="en-US" dirty="0" smtClean="0">
                <a:latin typeface="Times New Roman" panose="02020603050405020304" pitchFamily="18" charset="0"/>
                <a:cs typeface="Times New Roman" panose="02020603050405020304" pitchFamily="18" charset="0"/>
                <a:sym typeface="+mn-ea"/>
              </a:rPr>
              <a:t>ec</a:t>
            </a:r>
            <a:r>
              <a:rPr dirty="0" smtClean="0">
                <a:latin typeface="Times New Roman" panose="02020603050405020304" pitchFamily="18" charset="0"/>
                <a:cs typeface="Times New Roman" panose="02020603050405020304" pitchFamily="18" charset="0"/>
                <a:sym typeface="+mn-ea"/>
              </a:rPr>
              <a:t> sampling time)</a:t>
            </a:r>
            <a:endParaRPr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Baseline threshold 50RFU</a:t>
            </a:r>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169291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4.2.5 EDTA</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9" name="图片 8"/>
          <p:cNvPicPr>
            <a:picLocks noChangeAspect="1"/>
          </p:cNvPicPr>
          <p:nvPr>
            <p:custDataLst>
              <p:tags r:id="rId2"/>
            </p:custDataLst>
          </p:nvPr>
        </p:nvPicPr>
        <p:blipFill>
          <a:blip r:embed="rId3"/>
          <a:stretch>
            <a:fillRect/>
          </a:stretch>
        </p:blipFill>
        <p:spPr>
          <a:xfrm>
            <a:off x="189230" y="1101725"/>
            <a:ext cx="11813540" cy="5409565"/>
          </a:xfrm>
          <a:prstGeom prst="rect">
            <a:avLst/>
          </a:prstGeom>
          <a:noFill/>
          <a:ln w="9525">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169291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4.2.5 EDTA</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2" name="图片 1"/>
          <p:cNvPicPr>
            <a:picLocks noChangeAspect="1"/>
          </p:cNvPicPr>
          <p:nvPr>
            <p:custDataLst>
              <p:tags r:id="rId2"/>
            </p:custDataLst>
          </p:nvPr>
        </p:nvPicPr>
        <p:blipFill>
          <a:blip r:embed="rId3"/>
          <a:stretch>
            <a:fillRect/>
          </a:stretch>
        </p:blipFill>
        <p:spPr>
          <a:xfrm>
            <a:off x="4425315" y="1365885"/>
            <a:ext cx="5580380" cy="4126865"/>
          </a:xfrm>
          <a:prstGeom prst="rect">
            <a:avLst/>
          </a:prstGeom>
        </p:spPr>
      </p:pic>
      <p:sp>
        <p:nvSpPr>
          <p:cNvPr id="3" name="TextBox 8"/>
          <p:cNvSpPr txBox="1"/>
          <p:nvPr>
            <p:custDataLst>
              <p:tags r:id="rId4"/>
            </p:custDataLst>
          </p:nvPr>
        </p:nvSpPr>
        <p:spPr>
          <a:xfrm>
            <a:off x="0" y="5257800"/>
            <a:ext cx="5131435" cy="1198880"/>
          </a:xfrm>
          <a:prstGeom prst="rect">
            <a:avLst/>
          </a:prstGeom>
          <a:noFill/>
          <a:effectLst/>
        </p:spPr>
        <p:txBody>
          <a:bodyPr wrap="square" rtlCol="0">
            <a:spAutoFit/>
          </a:bodyPr>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30 cycles</a:t>
            </a:r>
            <a:endParaRPr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25μL </a:t>
            </a:r>
            <a:r>
              <a:rPr lang="en-US" dirty="0" smtClean="0">
                <a:latin typeface="Times New Roman" panose="02020603050405020304" pitchFamily="18" charset="0"/>
                <a:cs typeface="Times New Roman" panose="02020603050405020304" pitchFamily="18" charset="0"/>
                <a:sym typeface="+mn-ea"/>
              </a:rPr>
              <a:t>PCR </a:t>
            </a:r>
            <a:r>
              <a:rPr dirty="0" smtClean="0">
                <a:latin typeface="Times New Roman" panose="02020603050405020304" pitchFamily="18" charset="0"/>
                <a:cs typeface="Times New Roman" panose="02020603050405020304" pitchFamily="18" charset="0"/>
                <a:sym typeface="+mn-ea"/>
              </a:rPr>
              <a:t>system</a:t>
            </a:r>
            <a:endParaRPr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3</a:t>
            </a:r>
            <a:r>
              <a:rPr lang="en-US" dirty="0" smtClean="0">
                <a:latin typeface="Times New Roman" panose="02020603050405020304" pitchFamily="18" charset="0"/>
                <a:cs typeface="Times New Roman" panose="02020603050405020304" pitchFamily="18" charset="0"/>
                <a:sym typeface="+mn-ea"/>
              </a:rPr>
              <a:t>500</a:t>
            </a:r>
            <a:r>
              <a:rPr dirty="0" smtClean="0">
                <a:latin typeface="Times New Roman" panose="02020603050405020304" pitchFamily="18" charset="0"/>
                <a:cs typeface="Times New Roman" panose="02020603050405020304" pitchFamily="18" charset="0"/>
                <a:sym typeface="+mn-ea"/>
              </a:rPr>
              <a:t> (</a:t>
            </a:r>
            <a:r>
              <a:rPr lang="en-US" dirty="0" smtClean="0">
                <a:latin typeface="Times New Roman" panose="02020603050405020304" pitchFamily="18" charset="0"/>
                <a:cs typeface="Times New Roman" panose="02020603050405020304" pitchFamily="18" charset="0"/>
                <a:sym typeface="+mn-ea"/>
              </a:rPr>
              <a:t>1.2</a:t>
            </a:r>
            <a:r>
              <a:rPr dirty="0" smtClean="0">
                <a:latin typeface="Times New Roman" panose="02020603050405020304" pitchFamily="18" charset="0"/>
                <a:cs typeface="Times New Roman" panose="02020603050405020304" pitchFamily="18" charset="0"/>
                <a:sym typeface="+mn-ea"/>
              </a:rPr>
              <a:t>kV,</a:t>
            </a:r>
            <a:r>
              <a:rPr lang="en-US" dirty="0" smtClean="0">
                <a:latin typeface="Times New Roman" panose="02020603050405020304" pitchFamily="18" charset="0"/>
                <a:cs typeface="Times New Roman" panose="02020603050405020304" pitchFamily="18" charset="0"/>
                <a:sym typeface="+mn-ea"/>
              </a:rPr>
              <a:t> </a:t>
            </a:r>
            <a:r>
              <a:rPr dirty="0" smtClean="0">
                <a:latin typeface="Times New Roman" panose="02020603050405020304" pitchFamily="18" charset="0"/>
                <a:cs typeface="Times New Roman" panose="02020603050405020304" pitchFamily="18" charset="0"/>
                <a:sym typeface="+mn-ea"/>
              </a:rPr>
              <a:t>1</a:t>
            </a:r>
            <a:r>
              <a:rPr lang="en-US" dirty="0" smtClean="0">
                <a:latin typeface="Times New Roman" panose="02020603050405020304" pitchFamily="18" charset="0"/>
                <a:cs typeface="Times New Roman" panose="02020603050405020304" pitchFamily="18" charset="0"/>
                <a:sym typeface="+mn-ea"/>
              </a:rPr>
              <a:t>8</a:t>
            </a:r>
            <a:r>
              <a:rPr dirty="0" smtClean="0">
                <a:latin typeface="Times New Roman" panose="02020603050405020304" pitchFamily="18" charset="0"/>
                <a:cs typeface="Times New Roman" panose="02020603050405020304" pitchFamily="18" charset="0"/>
                <a:sym typeface="+mn-ea"/>
              </a:rPr>
              <a:t>s</a:t>
            </a:r>
            <a:r>
              <a:rPr lang="en-US" dirty="0" smtClean="0">
                <a:latin typeface="Times New Roman" panose="02020603050405020304" pitchFamily="18" charset="0"/>
                <a:cs typeface="Times New Roman" panose="02020603050405020304" pitchFamily="18" charset="0"/>
                <a:sym typeface="+mn-ea"/>
              </a:rPr>
              <a:t>ec</a:t>
            </a:r>
            <a:r>
              <a:rPr dirty="0" smtClean="0">
                <a:latin typeface="Times New Roman" panose="02020603050405020304" pitchFamily="18" charset="0"/>
                <a:cs typeface="Times New Roman" panose="02020603050405020304" pitchFamily="18" charset="0"/>
                <a:sym typeface="+mn-ea"/>
              </a:rPr>
              <a:t> sampling time)</a:t>
            </a:r>
            <a:endParaRPr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Baseline threshold 50RFU</a:t>
            </a:r>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169291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4.2.5 EDTA</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2" name="图片 1"/>
          <p:cNvPicPr>
            <a:picLocks noChangeAspect="1"/>
          </p:cNvPicPr>
          <p:nvPr>
            <p:custDataLst>
              <p:tags r:id="rId2"/>
            </p:custDataLst>
          </p:nvPr>
        </p:nvPicPr>
        <p:blipFill>
          <a:blip r:embed="rId3"/>
          <a:stretch>
            <a:fillRect/>
          </a:stretch>
        </p:blipFill>
        <p:spPr>
          <a:xfrm>
            <a:off x="201930" y="1058545"/>
            <a:ext cx="11788775" cy="5404485"/>
          </a:xfrm>
          <a:prstGeom prst="rect">
            <a:avLst/>
          </a:prstGeom>
          <a:noFill/>
          <a:ln w="9525">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999716"/>
            <a:ext cx="12192000" cy="2016807"/>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35" y="2506980"/>
            <a:ext cx="12192000" cy="922020"/>
          </a:xfrm>
          <a:prstGeom prst="rect">
            <a:avLst/>
          </a:prstGeom>
          <a:noFill/>
        </p:spPr>
        <p:txBody>
          <a:bodyPr wrap="square" rtlCol="0">
            <a:spAutoFit/>
          </a:bodyPr>
          <a:lstStyle/>
          <a:p>
            <a:pPr algn="ctr"/>
            <a:r>
              <a:rPr lang="en-US" altLang="zh-CN" sz="5400" b="1" dirty="0">
                <a:solidFill>
                  <a:schemeClr val="bg1"/>
                </a:solidFill>
                <a:latin typeface="Times New Roman" panose="02020603050405020304" pitchFamily="18" charset="0"/>
                <a:cs typeface="Times New Roman" panose="02020603050405020304" pitchFamily="18" charset="0"/>
              </a:rPr>
              <a:t>Service &amp; Cooperation</a:t>
            </a:r>
            <a:endParaRPr lang="en-US" altLang="zh-CN" sz="5400" b="1" dirty="0">
              <a:solidFill>
                <a:schemeClr val="bg1"/>
              </a:solidFill>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71730"/>
            <a:ext cx="3004462" cy="1158864"/>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316230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Service &amp; Cooperation</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r="13330"/>
          <a:stretch>
            <a:fillRect/>
          </a:stretch>
        </p:blipFill>
        <p:spPr>
          <a:xfrm>
            <a:off x="888829" y="1386401"/>
            <a:ext cx="4238648" cy="5315274"/>
          </a:xfrm>
          <a:prstGeom prst="rect">
            <a:avLst/>
          </a:prstGeom>
          <a:ln>
            <a:noFill/>
          </a:ln>
          <a:effectLst>
            <a:outerShdw blurRad="292100" dist="139700" dir="2700000" algn="tl" rotWithShape="0">
              <a:srgbClr val="333333">
                <a:alpha val="65000"/>
              </a:srgbClr>
            </a:outerShdw>
          </a:effectLst>
        </p:spPr>
      </p:pic>
      <p:sp>
        <p:nvSpPr>
          <p:cNvPr id="3" name="TextBox 2"/>
          <p:cNvSpPr txBox="1"/>
          <p:nvPr>
            <p:custDataLst>
              <p:tags r:id="rId3"/>
            </p:custDataLst>
          </p:nvPr>
        </p:nvSpPr>
        <p:spPr>
          <a:xfrm>
            <a:off x="6624320" y="1386205"/>
            <a:ext cx="4695190" cy="5077460"/>
          </a:xfrm>
          <a:prstGeom prst="rect">
            <a:avLst/>
          </a:prstGeom>
          <a:noFill/>
        </p:spPr>
        <p:txBody>
          <a:bodyPr wrap="square" rtlCol="0">
            <a:spAutoFit/>
          </a:bodyPr>
          <a:lstStyle/>
          <a:p>
            <a:pPr algn="l">
              <a:lnSpc>
                <a:spcPct val="100000"/>
              </a:lnSpc>
              <a:buClrTx/>
              <a:buSzTx/>
              <a:buFontTx/>
            </a:pPr>
            <a:r>
              <a:rPr lang="en-US" altLang="zh-CN" dirty="0" smtClean="0">
                <a:latin typeface="Times New Roman" panose="02020603050405020304" pitchFamily="18" charset="0"/>
                <a:cs typeface="Times New Roman" panose="02020603050405020304" pitchFamily="18" charset="0"/>
              </a:rPr>
              <a:t> </a:t>
            </a:r>
            <a:r>
              <a:rPr lang="en-US" altLang="zh-CN" dirty="0" smtClean="0">
                <a:solidFill>
                  <a:schemeClr val="tx1"/>
                </a:solidFill>
                <a:latin typeface="Times New Roman" panose="02020603050405020304" pitchFamily="18" charset="0"/>
                <a:cs typeface="Times New Roman" panose="02020603050405020304" pitchFamily="18" charset="0"/>
              </a:rPr>
              <a:t>     Jiangsu Superbio Biomedical Co. Ltd., founded in 2011, is a cutting-edge technology enterprise owning the Practice License of Medical Institution, which </a:t>
            </a:r>
            <a:r>
              <a:rPr lang="en-US" altLang="zh-CN" dirty="0" smtClean="0">
                <a:solidFill>
                  <a:schemeClr val="tx1"/>
                </a:solidFill>
                <a:latin typeface="Times New Roman" panose="02020603050405020304" pitchFamily="18" charset="0"/>
                <a:cs typeface="Times New Roman" panose="02020603050405020304" pitchFamily="18" charset="0"/>
                <a:sym typeface="+mn-ea"/>
              </a:rPr>
              <a:t>specializes in  the research and testing of gene sequencing industry, and</a:t>
            </a:r>
            <a:r>
              <a:rPr lang="en-US" altLang="zh-CN" dirty="0" smtClean="0">
                <a:solidFill>
                  <a:schemeClr val="tx1"/>
                </a:solidFill>
                <a:latin typeface="Times New Roman" panose="02020603050405020304" pitchFamily="18" charset="0"/>
                <a:cs typeface="Times New Roman" panose="02020603050405020304" pitchFamily="18" charset="0"/>
              </a:rPr>
              <a:t> integrates R&amp;D, production and sales. The company's products and services cover forensic testing, medical testing, food/environment/medicine testing, instrumentation and software.</a:t>
            </a:r>
            <a:endParaRPr lang="en-US" altLang="zh-CN" dirty="0" smtClean="0">
              <a:solidFill>
                <a:schemeClr val="tx1"/>
              </a:solidFill>
              <a:latin typeface="Times New Roman" panose="02020603050405020304" pitchFamily="18" charset="0"/>
              <a:cs typeface="Times New Roman" panose="02020603050405020304" pitchFamily="18" charset="0"/>
            </a:endParaRPr>
          </a:p>
          <a:p>
            <a:pPr algn="l">
              <a:lnSpc>
                <a:spcPct val="100000"/>
              </a:lnSpc>
              <a:buClrTx/>
              <a:buSzTx/>
              <a:buFontTx/>
            </a:pPr>
            <a:r>
              <a:rPr lang="en-US" altLang="zh-CN" dirty="0" smtClean="0">
                <a:solidFill>
                  <a:schemeClr val="tx1"/>
                </a:solidFill>
                <a:latin typeface="Times New Roman" panose="02020603050405020304" pitchFamily="18" charset="0"/>
                <a:cs typeface="Times New Roman" panose="02020603050405020304" pitchFamily="18" charset="0"/>
              </a:rPr>
              <a:t>      We are willing to provide clients with scientific research services related to forensic DNA testing, such as research projects and papers publication, solving all the difficulties encountered in the experiment for you.</a:t>
            </a:r>
            <a:endParaRPr lang="en-US" altLang="zh-CN" dirty="0" smtClean="0">
              <a:solidFill>
                <a:schemeClr val="tx1"/>
              </a:solidFill>
              <a:latin typeface="Times New Roman" panose="02020603050405020304" pitchFamily="18" charset="0"/>
              <a:cs typeface="Times New Roman" panose="02020603050405020304" pitchFamily="18" charset="0"/>
            </a:endParaRPr>
          </a:p>
          <a:p>
            <a:pPr algn="l">
              <a:lnSpc>
                <a:spcPct val="100000"/>
              </a:lnSpc>
              <a:buClrTx/>
              <a:buSzTx/>
              <a:buFontTx/>
            </a:pPr>
            <a:r>
              <a:rPr lang="en-US" altLang="zh-CN" dirty="0" smtClean="0">
                <a:solidFill>
                  <a:schemeClr val="tx1"/>
                </a:solidFill>
                <a:latin typeface="Times New Roman" panose="02020603050405020304" pitchFamily="18" charset="0"/>
                <a:cs typeface="Times New Roman" panose="02020603050405020304" pitchFamily="18" charset="0"/>
              </a:rPr>
              <a:t>      We sincerely look forward to cooperate with you in developing products and researching projects.</a:t>
            </a:r>
            <a:endParaRPr lang="en-US" altLang="zh-CN" dirty="0" smtClean="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156135" y="2651425"/>
            <a:ext cx="12192000" cy="923330"/>
          </a:xfrm>
          <a:prstGeom prst="rect">
            <a:avLst/>
          </a:prstGeom>
        </p:spPr>
        <p:txBody>
          <a:bodyPr wrap="square">
            <a:spAutoFit/>
          </a:bodyPr>
          <a:lstStyle/>
          <a:p>
            <a:pPr algn="ctr"/>
            <a:r>
              <a:rPr lang="en-US" altLang="zh-CN" sz="5400" b="1" dirty="0">
                <a:solidFill>
                  <a:srgbClr val="0086D1"/>
                </a:solidFill>
                <a:latin typeface="微软雅黑" panose="020B0503020204020204" charset="-122"/>
                <a:ea typeface="微软雅黑" panose="020B0503020204020204" charset="-122"/>
              </a:rPr>
              <a:t>THANKS</a:t>
            </a:r>
            <a:r>
              <a:rPr lang="en-US" altLang="zh-CN" sz="4800" b="1" dirty="0">
                <a:solidFill>
                  <a:srgbClr val="0086D1"/>
                </a:solidFill>
                <a:latin typeface="微软雅黑" panose="020B0503020204020204" charset="-122"/>
                <a:ea typeface="微软雅黑" panose="020B0503020204020204" charset="-122"/>
              </a:rPr>
              <a:t>!</a:t>
            </a:r>
            <a:endParaRPr lang="zh-CN" altLang="en-US" sz="4800" dirty="0">
              <a:solidFill>
                <a:prstClr val="black"/>
              </a:solidFill>
              <a:latin typeface="Arial" panose="020B0604020202020204"/>
              <a:ea typeface="微软雅黑" panose="020B0503020204020204" charset="-122"/>
            </a:endParaRPr>
          </a:p>
        </p:txBody>
      </p:sp>
      <p:grpSp>
        <p:nvGrpSpPr>
          <p:cNvPr id="6" name="组合 5"/>
          <p:cNvGrpSpPr/>
          <p:nvPr/>
        </p:nvGrpSpPr>
        <p:grpSpPr>
          <a:xfrm>
            <a:off x="0" y="6350405"/>
            <a:ext cx="9711111" cy="46847"/>
            <a:chOff x="2580023" y="5846613"/>
            <a:chExt cx="9177866" cy="45719"/>
          </a:xfrm>
        </p:grpSpPr>
        <p:cxnSp>
          <p:nvCxnSpPr>
            <p:cNvPr id="7" name="直接连接符 6"/>
            <p:cNvCxnSpPr/>
            <p:nvPr userDrawn="1"/>
          </p:nvCxnSpPr>
          <p:spPr>
            <a:xfrm flipV="1">
              <a:off x="2580023" y="5891337"/>
              <a:ext cx="9177866" cy="995"/>
            </a:xfrm>
            <a:prstGeom prst="line">
              <a:avLst/>
            </a:prstGeom>
            <a:ln w="12700">
              <a:solidFill>
                <a:srgbClr val="0086D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flipV="1">
              <a:off x="2580023" y="5846613"/>
              <a:ext cx="9177866" cy="995"/>
            </a:xfrm>
            <a:prstGeom prst="line">
              <a:avLst/>
            </a:prstGeom>
            <a:ln w="12700">
              <a:solidFill>
                <a:srgbClr val="0086D1"/>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11427044" y="6350405"/>
            <a:ext cx="764956" cy="47888"/>
            <a:chOff x="2580023" y="5846613"/>
            <a:chExt cx="9177866" cy="45719"/>
          </a:xfrm>
        </p:grpSpPr>
        <p:cxnSp>
          <p:nvCxnSpPr>
            <p:cNvPr id="10" name="直接连接符 9"/>
            <p:cNvCxnSpPr/>
            <p:nvPr userDrawn="1"/>
          </p:nvCxnSpPr>
          <p:spPr>
            <a:xfrm flipV="1">
              <a:off x="2580023" y="5891337"/>
              <a:ext cx="9177866" cy="995"/>
            </a:xfrm>
            <a:prstGeom prst="line">
              <a:avLst/>
            </a:prstGeom>
            <a:ln w="12700">
              <a:solidFill>
                <a:srgbClr val="0086D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flipV="1">
              <a:off x="2580023" y="5846613"/>
              <a:ext cx="9177866" cy="995"/>
            </a:xfrm>
            <a:prstGeom prst="line">
              <a:avLst/>
            </a:prstGeom>
            <a:ln w="12700">
              <a:solidFill>
                <a:srgbClr val="0086D1"/>
              </a:solidFill>
            </a:ln>
          </p:spPr>
          <p:style>
            <a:lnRef idx="1">
              <a:schemeClr val="accent1"/>
            </a:lnRef>
            <a:fillRef idx="0">
              <a:schemeClr val="accent1"/>
            </a:fillRef>
            <a:effectRef idx="0">
              <a:schemeClr val="accent1"/>
            </a:effectRef>
            <a:fontRef idx="minor">
              <a:schemeClr val="tx1"/>
            </a:fontRef>
          </p:style>
        </p:cxnSp>
      </p:grpSp>
      <p:pic>
        <p:nvPicPr>
          <p:cNvPr id="12" name="Picture 3" descr="C:\Documents and Settings\Administrator\My Documents\Jingoal\zz@8115279\RecvFiles\LOGO-01-01.png"/>
          <p:cNvPicPr>
            <a:picLocks noChangeAspect="1" noChangeArrowheads="1"/>
          </p:cNvPicPr>
          <p:nvPr/>
        </p:nvPicPr>
        <p:blipFill>
          <a:blip r:embed="rId1" cstate="print"/>
          <a:srcRect/>
          <a:stretch>
            <a:fillRect/>
          </a:stretch>
        </p:blipFill>
        <p:spPr bwMode="auto">
          <a:xfrm>
            <a:off x="9723303" y="6165861"/>
            <a:ext cx="1715933" cy="369087"/>
          </a:xfrm>
          <a:prstGeom prst="rect">
            <a:avLst/>
          </a:prstGeom>
          <a:noFill/>
        </p:spPr>
      </p:pic>
      <p:sp>
        <p:nvSpPr>
          <p:cNvPr id="2" name="矩形 1"/>
          <p:cNvSpPr/>
          <p:nvPr>
            <p:custDataLst>
              <p:tags r:id="rId2"/>
            </p:custDataLst>
          </p:nvPr>
        </p:nvSpPr>
        <p:spPr>
          <a:xfrm>
            <a:off x="0" y="4829175"/>
            <a:ext cx="5676900" cy="1476375"/>
          </a:xfrm>
          <a:prstGeom prst="rect">
            <a:avLst/>
          </a:prstGeom>
        </p:spPr>
        <p:txBody>
          <a:bodyPr wrap="square">
            <a:spAutoFit/>
          </a:bodyPr>
          <a:p>
            <a:pPr algn="l"/>
            <a:r>
              <a:rPr lang="en-US" altLang="zh-CN" b="1" dirty="0" smtClean="0">
                <a:latin typeface="Times New Roman" panose="02020603050405020304" pitchFamily="18" charset="0"/>
                <a:ea typeface="楷体" panose="02010609060101010101" pitchFamily="49" charset="-122"/>
                <a:cs typeface="Times New Roman" panose="02020603050405020304" pitchFamily="18" charset="0"/>
                <a:sym typeface="+mn-ea"/>
              </a:rPr>
              <a:t>Contact Us</a:t>
            </a:r>
            <a:endParaRPr lang="en-US" altLang="zh-CN" b="1" dirty="0" smtClean="0">
              <a:latin typeface="Times New Roman" panose="02020603050405020304" pitchFamily="18" charset="0"/>
              <a:ea typeface="楷体" panose="02010609060101010101" pitchFamily="49" charset="-122"/>
              <a:cs typeface="Times New Roman" panose="02020603050405020304" pitchFamily="18" charset="0"/>
              <a:sym typeface="+mn-ea"/>
            </a:endParaRPr>
          </a:p>
          <a:p>
            <a:pPr algn="l"/>
            <a:r>
              <a:rPr lang="en-US" altLang="zh-CN" dirty="0" smtClean="0">
                <a:latin typeface="Times New Roman" panose="02020603050405020304" pitchFamily="18" charset="0"/>
                <a:ea typeface="楷体" panose="02010609060101010101" pitchFamily="49" charset="-122"/>
                <a:cs typeface="Times New Roman" panose="02020603050405020304" pitchFamily="18" charset="0"/>
                <a:sym typeface="+mn-ea"/>
              </a:rPr>
              <a:t>Address: Sino-Danish Ecological Life Science Industrial Park, No.3-1 Xinjinxhu Road, Pukou District, Nanjing</a:t>
            </a:r>
            <a:endParaRPr lang="en-US" altLang="zh-CN" dirty="0" smtClean="0">
              <a:latin typeface="Times New Roman" panose="02020603050405020304" pitchFamily="18" charset="0"/>
              <a:ea typeface="楷体" panose="02010609060101010101" pitchFamily="49" charset="-122"/>
              <a:cs typeface="Times New Roman" panose="02020603050405020304" pitchFamily="18" charset="0"/>
              <a:sym typeface="+mn-ea"/>
            </a:endParaRPr>
          </a:p>
          <a:p>
            <a:pPr algn="l"/>
            <a:r>
              <a:rPr lang="en-US" altLang="zh-CN" dirty="0" smtClean="0">
                <a:latin typeface="Times New Roman" panose="02020603050405020304" pitchFamily="18" charset="0"/>
                <a:ea typeface="楷体" panose="02010609060101010101" pitchFamily="49" charset="-122"/>
                <a:cs typeface="Times New Roman" panose="02020603050405020304" pitchFamily="18" charset="0"/>
                <a:sym typeface="+mn-ea"/>
              </a:rPr>
              <a:t>Tel: 400-616-2676</a:t>
            </a:r>
            <a:endParaRPr lang="en-US" altLang="zh-CN" dirty="0" smtClean="0">
              <a:latin typeface="Times New Roman" panose="02020603050405020304" pitchFamily="18" charset="0"/>
              <a:ea typeface="楷体" panose="02010609060101010101" pitchFamily="49" charset="-122"/>
              <a:cs typeface="Times New Roman" panose="02020603050405020304" pitchFamily="18" charset="0"/>
              <a:sym typeface="+mn-ea"/>
            </a:endParaRPr>
          </a:p>
          <a:p>
            <a:pPr algn="l"/>
            <a:r>
              <a:rPr lang="en-US" altLang="zh-CN" dirty="0" smtClean="0">
                <a:latin typeface="Times New Roman" panose="02020603050405020304" pitchFamily="18" charset="0"/>
                <a:ea typeface="楷体" panose="02010609060101010101" pitchFamily="49" charset="-122"/>
                <a:cs typeface="Times New Roman" panose="02020603050405020304" pitchFamily="18" charset="0"/>
                <a:sym typeface="+mn-ea"/>
              </a:rPr>
              <a:t>Website: http://www.superbio.cn/</a:t>
            </a:r>
            <a:endParaRPr lang="en-US" altLang="zh-CN" dirty="0" smtClean="0">
              <a:latin typeface="Times New Roman" panose="02020603050405020304" pitchFamily="18" charset="0"/>
              <a:ea typeface="楷体" panose="02010609060101010101" pitchFamily="49" charset="-122"/>
              <a:cs typeface="Times New Roman" panose="02020603050405020304" pitchFamily="18" charset="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572135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ea typeface="微软雅黑" panose="020B0503020204020204" charset="-122"/>
                <a:cs typeface="Times New Roman" panose="02020603050405020304" pitchFamily="18" charset="0"/>
              </a:rPr>
              <a:t>1.1 </a:t>
            </a:r>
            <a:r>
              <a:rPr lang="en-US" altLang="zh-CN" sz="2400" b="1" dirty="0">
                <a:solidFill>
                  <a:schemeClr val="bg1"/>
                </a:solidFill>
                <a:latin typeface="Times New Roman" panose="02020603050405020304" pitchFamily="18" charset="0"/>
                <a:ea typeface="微软雅黑" panose="020B0503020204020204" charset="-122"/>
                <a:cs typeface="Times New Roman" panose="02020603050405020304" pitchFamily="18" charset="0"/>
                <a:sym typeface="+mn-ea"/>
              </a:rPr>
              <a:t>Features of A27</a:t>
            </a:r>
            <a:r>
              <a:rPr lang="en-US" altLang="zh-CN" sz="2400" b="1" dirty="0">
                <a:solidFill>
                  <a:schemeClr val="bg1"/>
                </a:solidFill>
                <a:latin typeface="Times New Roman" panose="02020603050405020304" pitchFamily="18" charset="0"/>
                <a:cs typeface="Times New Roman" panose="02020603050405020304" pitchFamily="18" charset="0"/>
                <a:sym typeface="+mn-ea"/>
              </a:rPr>
              <a:t>Plex STR Detection Kit</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
        <p:nvSpPr>
          <p:cNvPr id="2" name="矩形 1"/>
          <p:cNvSpPr/>
          <p:nvPr>
            <p:custDataLst>
              <p:tags r:id="rId2"/>
            </p:custDataLst>
          </p:nvPr>
        </p:nvSpPr>
        <p:spPr>
          <a:xfrm>
            <a:off x="1038860" y="1333500"/>
            <a:ext cx="10114915" cy="5077460"/>
          </a:xfrm>
          <a:prstGeom prst="rect">
            <a:avLst/>
          </a:prstGeom>
          <a:effectLst/>
        </p:spPr>
        <p:txBody>
          <a:bodyPr wrap="square">
            <a:spAutoFit/>
          </a:bodyPr>
          <a:p>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rPr>
              <a:t>1.</a:t>
            </a:r>
            <a:r>
              <a:rPr b="1"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rPr>
              <a:t> </a:t>
            </a:r>
            <a:r>
              <a:rPr lang="en-US" dirty="0" smtClean="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A27Plex is a </a:t>
            </a:r>
            <a:r>
              <a:rPr lang="en-US"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sym typeface="+mn-ea"/>
              </a:rPr>
              <a:t>6-color </a:t>
            </a:r>
            <a:r>
              <a:rPr dirty="0" smtClean="0">
                <a:effectLst/>
                <a:latin typeface="Times New Roman" panose="02020603050405020304" pitchFamily="18" charset="0"/>
                <a:ea typeface="微软雅黑" panose="020B0503020204020204" charset="-122"/>
                <a:cs typeface="Times New Roman" panose="02020603050405020304" pitchFamily="18" charset="0"/>
                <a:sym typeface="+mn-ea"/>
              </a:rPr>
              <a:t>fluorescence detection </a:t>
            </a:r>
            <a:r>
              <a:rPr lang="en-US" dirty="0" smtClean="0">
                <a:effectLst/>
                <a:latin typeface="Times New Roman" panose="02020603050405020304" pitchFamily="18" charset="0"/>
                <a:ea typeface="微软雅黑" panose="020B0503020204020204" charset="-122"/>
                <a:cs typeface="Times New Roman" panose="02020603050405020304" pitchFamily="18" charset="0"/>
                <a:sym typeface="+mn-ea"/>
              </a:rPr>
              <a:t>product </a:t>
            </a:r>
            <a:r>
              <a:rPr lang="en-US" dirty="0" smtClean="0">
                <a:effectLst/>
                <a:latin typeface="Times New Roman" panose="02020603050405020304" pitchFamily="18" charset="0"/>
                <a:ea typeface="微软雅黑" panose="020B0503020204020204" charset="-122"/>
                <a:cs typeface="Times New Roman" panose="02020603050405020304" pitchFamily="18" charset="0"/>
                <a:sym typeface="+mn-ea"/>
              </a:rPr>
              <a:t>which is applicable for detecting 27 loci including 24 autosomal STR loci, 1 Y chromoso</a:t>
            </a:r>
            <a:r>
              <a:rPr lang="en-US" dirty="0" smtClean="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me </a:t>
            </a:r>
            <a:r>
              <a:rPr lang="en-US" dirty="0" smtClean="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STR locus, 1 Y-indel, and 1 Amelogenin</a:t>
            </a:r>
            <a:endParaRPr lang="en-US" b="1"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sym typeface="+mn-ea"/>
            </a:endParaRPr>
          </a:p>
          <a:p>
            <a:endParaRPr lang="en-US" altLang="zh-CN" b="1"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sym typeface="+mn-ea"/>
            </a:endParaRPr>
          </a:p>
          <a:p>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rPr>
              <a:t>2. </a:t>
            </a:r>
            <a:r>
              <a:rPr lang="en-US" altLang="zh-CN"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rPr>
              <a:t>The loci contained conform to global databasing loci standards.</a:t>
            </a:r>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rPr>
              <a:t> A27Plex includes all the</a:t>
            </a:r>
            <a:endParaRPr lang="en-US" altLang="zh-CN" dirty="0" smtClean="0">
              <a:effectLst/>
              <a:latin typeface="Times New Roman" panose="02020603050405020304" pitchFamily="18" charset="0"/>
              <a:ea typeface="微软雅黑" panose="020B0503020204020204" charset="-122"/>
              <a:cs typeface="Times New Roman" panose="02020603050405020304" pitchFamily="18" charset="0"/>
            </a:endParaRPr>
          </a:p>
          <a:p>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rPr>
              <a:t>loci of expanded CODIS, European Standard Set, UK Core Loci, and German Core Loci.</a:t>
            </a:r>
            <a:endParaRPr lang="en-US" altLang="zh-CN" dirty="0" smtClean="0">
              <a:effectLst/>
              <a:latin typeface="Times New Roman" panose="02020603050405020304" pitchFamily="18" charset="0"/>
              <a:ea typeface="微软雅黑" panose="020B0503020204020204" charset="-122"/>
              <a:cs typeface="Times New Roman" panose="02020603050405020304" pitchFamily="18" charset="0"/>
            </a:endParaRPr>
          </a:p>
          <a:p>
            <a:endParaRPr lang="en-US" altLang="zh-CN" dirty="0" smtClean="0">
              <a:effectLst/>
              <a:latin typeface="Times New Roman" panose="02020603050405020304" pitchFamily="18" charset="0"/>
              <a:ea typeface="微软雅黑" panose="020B0503020204020204" charset="-122"/>
              <a:cs typeface="Times New Roman" panose="02020603050405020304" pitchFamily="18" charset="0"/>
            </a:endParaRPr>
          </a:p>
          <a:p>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rPr>
              <a:t>3. </a:t>
            </a:r>
            <a:r>
              <a:rPr lang="en-US" altLang="zh-CN"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rPr>
              <a:t>High discrimination power (DP) and paternity probability exclusion (PE). </a:t>
            </a:r>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rPr>
              <a:t>A27Plex contains loci featuring a high discrimination power (DP), namely, SE33, Penta D, Penta E, D6S1043, etc.</a:t>
            </a:r>
            <a:endParaRPr lang="en-US" altLang="zh-CN" dirty="0" smtClean="0">
              <a:effectLst/>
              <a:latin typeface="Times New Roman" panose="02020603050405020304" pitchFamily="18" charset="0"/>
              <a:ea typeface="微软雅黑" panose="020B0503020204020204" charset="-122"/>
              <a:cs typeface="Times New Roman" panose="02020603050405020304" pitchFamily="18" charset="0"/>
            </a:endParaRPr>
          </a:p>
          <a:p>
            <a:endParaRPr lang="en-US" altLang="zh-CN" dirty="0" smtClean="0">
              <a:effectLst/>
              <a:latin typeface="Times New Roman" panose="02020603050405020304" pitchFamily="18" charset="0"/>
              <a:ea typeface="微软雅黑" panose="020B0503020204020204" charset="-122"/>
              <a:cs typeface="Times New Roman" panose="02020603050405020304" pitchFamily="18" charset="0"/>
            </a:endParaRPr>
          </a:p>
          <a:p>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rPr>
              <a:t>4. </a:t>
            </a:r>
            <a:r>
              <a:rPr lang="en-US" dirty="0" smtClean="0">
                <a:effectLst/>
                <a:latin typeface="Times New Roman" panose="02020603050405020304" pitchFamily="18" charset="0"/>
                <a:ea typeface="微软雅黑" panose="020B0503020204020204" charset="-122"/>
                <a:cs typeface="Times New Roman" panose="02020603050405020304" pitchFamily="18" charset="0"/>
              </a:rPr>
              <a:t>The optimized PCR system </a:t>
            </a:r>
            <a:r>
              <a:rPr lang="en-US"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rPr>
              <a:t>has enhanced the sensitivity of A27Plex</a:t>
            </a:r>
            <a:r>
              <a:rPr lang="en-US" dirty="0" smtClean="0">
                <a:effectLst/>
                <a:latin typeface="Times New Roman" panose="02020603050405020304" pitchFamily="18" charset="0"/>
                <a:ea typeface="微软雅黑" panose="020B0503020204020204" charset="-122"/>
                <a:cs typeface="Times New Roman" panose="02020603050405020304" pitchFamily="18" charset="0"/>
              </a:rPr>
              <a:t> which is </a:t>
            </a:r>
            <a:r>
              <a:rPr lang="en-US"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rPr>
              <a:t>suited best for degraded specimens.</a:t>
            </a:r>
            <a:r>
              <a:rPr lang="en-US" dirty="0" smtClean="0">
                <a:effectLst/>
                <a:latin typeface="Times New Roman" panose="02020603050405020304" pitchFamily="18" charset="0"/>
                <a:ea typeface="微软雅黑" panose="020B0503020204020204" charset="-122"/>
                <a:cs typeface="Times New Roman" panose="02020603050405020304" pitchFamily="18" charset="0"/>
              </a:rPr>
              <a:t> The inclusion of 11 mini-STRs (amplification length</a:t>
            </a:r>
            <a:r>
              <a:rPr lang="zh-CN" altLang="en-US" dirty="0" smtClean="0">
                <a:effectLst/>
                <a:latin typeface="Times New Roman" panose="02020603050405020304" pitchFamily="18" charset="0"/>
                <a:ea typeface="微软雅黑" panose="020B0503020204020204" charset="-122"/>
                <a:cs typeface="Times New Roman" panose="02020603050405020304" pitchFamily="18" charset="0"/>
              </a:rPr>
              <a:t>＜</a:t>
            </a:r>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rPr>
              <a:t>220bp</a:t>
            </a:r>
            <a:r>
              <a:rPr lang="en-US" dirty="0" smtClean="0">
                <a:effectLst/>
                <a:latin typeface="Times New Roman" panose="02020603050405020304" pitchFamily="18" charset="0"/>
                <a:ea typeface="微软雅黑" panose="020B0503020204020204" charset="-122"/>
                <a:cs typeface="Times New Roman" panose="02020603050405020304" pitchFamily="18" charset="0"/>
              </a:rPr>
              <a:t>) allows A27Plex to maximize results from degraded specimens.</a:t>
            </a:r>
            <a:endParaRPr lang="en-US" dirty="0" smtClean="0">
              <a:effectLst/>
              <a:latin typeface="Times New Roman" panose="02020603050405020304" pitchFamily="18" charset="0"/>
              <a:ea typeface="微软雅黑" panose="020B0503020204020204" charset="-122"/>
              <a:cs typeface="Times New Roman" panose="02020603050405020304" pitchFamily="18" charset="0"/>
            </a:endParaRPr>
          </a:p>
          <a:p>
            <a:endParaRPr lang="en-US" altLang="zh-CN" dirty="0" smtClean="0">
              <a:effectLst/>
              <a:latin typeface="Times New Roman" panose="02020603050405020304" pitchFamily="18" charset="0"/>
              <a:ea typeface="微软雅黑" panose="020B0503020204020204" charset="-122"/>
              <a:cs typeface="Times New Roman" panose="02020603050405020304" pitchFamily="18" charset="0"/>
            </a:endParaRPr>
          </a:p>
          <a:p>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rPr>
              <a:t>5. A27Plex is a reliable single-amplification STR multiplex kit optimized for use with the </a:t>
            </a:r>
            <a:r>
              <a:rPr lang="en-US" altLang="zh-CN"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rPr>
              <a:t>extracted DNA samples,</a:t>
            </a:r>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rPr>
              <a:t> and also suitable for the </a:t>
            </a:r>
            <a:r>
              <a:rPr lang="en-US" altLang="zh-CN"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rPr>
              <a:t>direct amplification</a:t>
            </a:r>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rPr>
              <a:t> of various specimen types, such as oral epithelial cells, blood, blood spots and hairs </a:t>
            </a:r>
            <a:r>
              <a:rPr lang="en-US" altLang="zh-CN"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rPr>
              <a:t>without DNA extraction.</a:t>
            </a:r>
            <a:endParaRPr lang="en-US" altLang="zh-CN"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endParaRPr>
          </a:p>
          <a:p>
            <a:endParaRPr lang="en-US" altLang="zh-CN" dirty="0" smtClean="0">
              <a:effectLst/>
              <a:latin typeface="Times New Roman" panose="02020603050405020304" pitchFamily="18" charset="0"/>
              <a:ea typeface="微软雅黑" panose="020B0503020204020204" charset="-122"/>
              <a:cs typeface="Times New Roman" panose="02020603050405020304" pitchFamily="18" charset="0"/>
            </a:endParaRPr>
          </a:p>
          <a:p>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rPr>
              <a:t>6. </a:t>
            </a:r>
            <a:r>
              <a:rPr lang="en-US" altLang="zh-CN"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rPr>
              <a:t>Rapid amplification.</a:t>
            </a:r>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rPr>
              <a:t>The whole PCR process using A27Plex takes 70min.</a:t>
            </a:r>
            <a:endParaRPr lang="en-US" altLang="zh-CN" dirty="0" smtClean="0">
              <a:effectLst/>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581152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1.2 Loci Arrangement Diagram of A27Plex </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2" name="图片 1"/>
          <p:cNvPicPr>
            <a:picLocks noChangeAspect="1"/>
          </p:cNvPicPr>
          <p:nvPr>
            <p:custDataLst>
              <p:tags r:id="rId2"/>
            </p:custDataLst>
          </p:nvPr>
        </p:nvPicPr>
        <p:blipFill>
          <a:blip r:embed="rId3"/>
          <a:stretch>
            <a:fillRect/>
          </a:stretch>
        </p:blipFill>
        <p:spPr>
          <a:xfrm>
            <a:off x="2448560" y="1129030"/>
            <a:ext cx="7773670" cy="530161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728853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1.3 Electrophoretic Diagram of A27Plex Allelic Ladder</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
        <p:nvSpPr>
          <p:cNvPr id="12" name="矩形 11"/>
          <p:cNvSpPr/>
          <p:nvPr>
            <p:custDataLst>
              <p:tags r:id="rId2"/>
            </p:custDataLst>
          </p:nvPr>
        </p:nvSpPr>
        <p:spPr>
          <a:xfrm>
            <a:off x="2238819" y="1095375"/>
            <a:ext cx="4215130" cy="368300"/>
          </a:xfrm>
          <a:prstGeom prst="rect">
            <a:avLst/>
          </a:prstGeom>
        </p:spPr>
        <p:txBody>
          <a:bodyPr wrap="none">
            <a:spAutoFit/>
          </a:bodyPr>
          <a:p>
            <a:pPr algn="l"/>
            <a:r>
              <a:rPr lang="en-US" altLang="zh-CN" dirty="0" smtClean="0">
                <a:latin typeface="Times New Roman" panose="02020603050405020304" pitchFamily="18" charset="0"/>
                <a:cs typeface="Times New Roman" panose="02020603050405020304" pitchFamily="18" charset="0"/>
              </a:rPr>
              <a:t>A27Plex Allelic Ladder </a:t>
            </a:r>
            <a:r>
              <a:rPr lang="en-US" altLang="zh-CN" dirty="0" smtClean="0">
                <a:latin typeface="Times New Roman" panose="02020603050405020304" pitchFamily="18" charset="0"/>
                <a:cs typeface="Times New Roman" panose="02020603050405020304" pitchFamily="18" charset="0"/>
                <a:sym typeface="+mn-ea"/>
              </a:rPr>
              <a:t>contains </a:t>
            </a:r>
            <a:r>
              <a:rPr lang="en-US" altLang="zh-CN" dirty="0" smtClean="0">
                <a:latin typeface="Times New Roman" panose="02020603050405020304" pitchFamily="18" charset="0"/>
                <a:cs typeface="Times New Roman" panose="02020603050405020304" pitchFamily="18" charset="0"/>
              </a:rPr>
              <a:t>362 </a:t>
            </a:r>
            <a:r>
              <a:rPr lang="en-US" altLang="zh-CN" dirty="0" smtClean="0">
                <a:latin typeface="Times New Roman" panose="02020603050405020304" pitchFamily="18" charset="0"/>
                <a:cs typeface="Times New Roman" panose="02020603050405020304" pitchFamily="18" charset="0"/>
                <a:sym typeface="+mn-ea"/>
              </a:rPr>
              <a:t>a</a:t>
            </a:r>
            <a:r>
              <a:rPr lang="zh-CN" altLang="en-US" dirty="0" smtClean="0">
                <a:latin typeface="Times New Roman" panose="02020603050405020304" pitchFamily="18" charset="0"/>
                <a:cs typeface="Times New Roman" panose="02020603050405020304" pitchFamily="18" charset="0"/>
                <a:sym typeface="+mn-ea"/>
              </a:rPr>
              <a:t>lleles</a:t>
            </a:r>
            <a:endParaRPr lang="zh-CN" altLang="en-US" dirty="0" smtClean="0">
              <a:latin typeface="Times New Roman" panose="02020603050405020304" pitchFamily="18" charset="0"/>
              <a:cs typeface="Times New Roman" panose="02020603050405020304" pitchFamily="18" charset="0"/>
              <a:sym typeface="+mn-ea"/>
            </a:endParaRPr>
          </a:p>
        </p:txBody>
      </p:sp>
      <p:pic>
        <p:nvPicPr>
          <p:cNvPr id="2" name="Picture 2" descr="D:\Superbio\A27Plex\沿溯A27Plex Ladder图.png"/>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rcRect/>
          <a:stretch>
            <a:fillRect/>
          </a:stretch>
        </p:blipFill>
        <p:spPr bwMode="auto">
          <a:xfrm>
            <a:off x="727710" y="1647825"/>
            <a:ext cx="10736580" cy="5032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999716"/>
            <a:ext cx="12192000" cy="2016807"/>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35" y="2506980"/>
            <a:ext cx="12192000" cy="922020"/>
          </a:xfrm>
          <a:prstGeom prst="rect">
            <a:avLst/>
          </a:prstGeom>
          <a:noFill/>
        </p:spPr>
        <p:txBody>
          <a:bodyPr wrap="square" rtlCol="0">
            <a:spAutoFit/>
          </a:bodyPr>
          <a:lstStyle/>
          <a:p>
            <a:pPr algn="ctr"/>
            <a:r>
              <a:rPr lang="en-US" altLang="zh-CN" sz="5400" b="1" dirty="0">
                <a:solidFill>
                  <a:schemeClr val="bg1"/>
                </a:solidFill>
                <a:latin typeface="Times New Roman" panose="02020603050405020304" pitchFamily="18" charset="0"/>
                <a:cs typeface="Times New Roman" panose="02020603050405020304" pitchFamily="18" charset="0"/>
              </a:rPr>
              <a:t>General Information of A27Plex</a:t>
            </a:r>
            <a:endParaRPr lang="en-US" altLang="zh-CN" sz="5400" b="1" dirty="0">
              <a:solidFill>
                <a:schemeClr val="bg1"/>
              </a:solidFill>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71730"/>
            <a:ext cx="3004462" cy="115886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5" y="220287"/>
            <a:ext cx="928370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2.1 Components of A27Plex STR Detection Kit (25µL× 200 RXN/Kit)</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3" name="表格 2"/>
          <p:cNvGraphicFramePr>
            <a:graphicFrameLocks noGrp="1"/>
          </p:cNvGraphicFramePr>
          <p:nvPr>
            <p:custDataLst>
              <p:tags r:id="rId2"/>
            </p:custDataLst>
          </p:nvPr>
        </p:nvGraphicFramePr>
        <p:xfrm>
          <a:off x="718819" y="1665071"/>
          <a:ext cx="10684012" cy="3839845"/>
        </p:xfrm>
        <a:graphic>
          <a:graphicData uri="http://schemas.openxmlformats.org/drawingml/2006/table">
            <a:tbl>
              <a:tblPr firstRow="1" firstCol="1" bandRow="1">
                <a:tableStyleId>{5C22544A-7EE6-4342-B048-85BDC9FD1C3A}</a:tableStyleId>
              </a:tblPr>
              <a:tblGrid>
                <a:gridCol w="2371090"/>
                <a:gridCol w="2720340"/>
                <a:gridCol w="1626870"/>
                <a:gridCol w="3965712"/>
              </a:tblGrid>
              <a:tr h="323506">
                <a:tc>
                  <a:txBody>
                    <a:bodyPr/>
                    <a:p>
                      <a:pPr algn="ctr">
                        <a:spcAft>
                          <a:spcPts val="0"/>
                        </a:spcAft>
                      </a:pPr>
                      <a:r>
                        <a:rPr lang="en-US" sz="1800" b="0" kern="100" dirty="0">
                          <a:effectLst/>
                          <a:latin typeface="Times New Roman" panose="02020603050405020304" pitchFamily="18" charset="0"/>
                          <a:cs typeface="Times New Roman" panose="02020603050405020304" pitchFamily="18" charset="0"/>
                        </a:rPr>
                        <a:t> </a:t>
                      </a:r>
                      <a:endParaRPr lang="en-US" sz="1800" b="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pPr>
                      <a:r>
                        <a:rPr lang="zh-CN" altLang="en-US" sz="1800" b="0" kern="100" dirty="0" smtClean="0">
                          <a:effectLst/>
                          <a:latin typeface="Times New Roman" panose="02020603050405020304" pitchFamily="18" charset="0"/>
                          <a:ea typeface="宋体" panose="02010600030101010101" pitchFamily="2" charset="-122"/>
                          <a:cs typeface="Times New Roman" panose="02020603050405020304" pitchFamily="18" charset="0"/>
                        </a:rPr>
                        <a:t>Component</a:t>
                      </a:r>
                      <a:endParaRPr lang="zh-CN" altLang="en-US" sz="1800" b="0"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pPr>
                      <a:r>
                        <a:rPr lang="en-US" altLang="zh-CN" sz="1800" b="0" i="0" kern="100" dirty="0">
                          <a:effectLst/>
                          <a:latin typeface="Times New Roman" panose="02020603050405020304" pitchFamily="18" charset="0"/>
                          <a:ea typeface="宋体" panose="02010600030101010101" pitchFamily="2" charset="-122"/>
                          <a:cs typeface="Times New Roman" panose="02020603050405020304" pitchFamily="18" charset="0"/>
                        </a:rPr>
                        <a:t>Content</a:t>
                      </a:r>
                      <a:endParaRPr lang="en-US" altLang="zh-CN" sz="1800" b="0" i="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b="0" kern="100" dirty="0" smtClean="0">
                          <a:effectLst/>
                          <a:latin typeface="Times New Roman" panose="02020603050405020304" pitchFamily="18" charset="0"/>
                          <a:ea typeface="宋体" panose="02010600030101010101" pitchFamily="2" charset="-122"/>
                          <a:cs typeface="Times New Roman" panose="02020603050405020304" pitchFamily="18" charset="0"/>
                        </a:rPr>
                        <a:t>Description</a:t>
                      </a:r>
                      <a:endParaRPr lang="en-US" altLang="zh-CN" sz="1800" b="0"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526023">
                <a:tc rowSpan="5">
                  <a:txBody>
                    <a:bodyPr/>
                    <a:p>
                      <a:pPr algn="ctr">
                        <a:spcAft>
                          <a:spcPts val="0"/>
                        </a:spcAft>
                      </a:pPr>
                      <a:r>
                        <a:rPr sz="1800" b="0" kern="100" dirty="0" smtClean="0">
                          <a:effectLst/>
                          <a:latin typeface="Times New Roman" panose="02020603050405020304" pitchFamily="18" charset="0"/>
                          <a:cs typeface="Times New Roman" panose="02020603050405020304" pitchFamily="18" charset="0"/>
                        </a:rPr>
                        <a:t>Pre-amplification Kit</a:t>
                      </a:r>
                      <a:endParaRPr sz="1800" b="0" kern="100" dirty="0" smtClean="0">
                        <a:effectLst/>
                        <a:latin typeface="Times New Roman" panose="02020603050405020304" pitchFamily="18" charset="0"/>
                        <a:cs typeface="Times New Roman" panose="02020603050405020304" pitchFamily="18" charset="0"/>
                      </a:endParaRPr>
                    </a:p>
                  </a:txBody>
                  <a:tcPr marL="68580" marR="68580" marT="0" marB="0" anchor="ctr"/>
                </a:tc>
                <a:tc>
                  <a:txBody>
                    <a:bodyPr/>
                    <a:p>
                      <a:pPr algn="ctr">
                        <a:spcAft>
                          <a:spcPts val="0"/>
                        </a:spcAft>
                      </a:pPr>
                      <a:r>
                        <a:rPr lang="en-US" sz="1800" b="0" kern="100" dirty="0">
                          <a:effectLst/>
                          <a:latin typeface="Times New Roman" panose="02020603050405020304" pitchFamily="18" charset="0"/>
                          <a:cs typeface="Times New Roman" panose="02020603050405020304" pitchFamily="18" charset="0"/>
                        </a:rPr>
                        <a:t>2.5× PCR Mix</a:t>
                      </a:r>
                      <a:endParaRPr lang="en-US" sz="1800" b="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pPr>
                      <a:r>
                        <a:rPr lang="en-US" sz="1800" b="0" kern="100" dirty="0" smtClean="0">
                          <a:solidFill>
                            <a:schemeClr val="dk1"/>
                          </a:solidFill>
                          <a:effectLst/>
                          <a:latin typeface="Times New Roman" panose="02020603050405020304" pitchFamily="18" charset="0"/>
                          <a:ea typeface="+mn-ea"/>
                          <a:cs typeface="Times New Roman" panose="02020603050405020304" pitchFamily="18" charset="0"/>
                        </a:rPr>
                        <a:t>1,000</a:t>
                      </a:r>
                      <a:r>
                        <a:rPr lang="el-GR" sz="1800" b="0" kern="100" dirty="0" smtClean="0">
                          <a:solidFill>
                            <a:schemeClr val="dk1"/>
                          </a:solidFill>
                          <a:effectLst/>
                          <a:latin typeface="Times New Roman" panose="02020603050405020304" pitchFamily="18" charset="0"/>
                          <a:ea typeface="+mn-ea"/>
                          <a:cs typeface="Times New Roman" panose="02020603050405020304" pitchFamily="18" charset="0"/>
                        </a:rPr>
                        <a:t>μ</a:t>
                      </a:r>
                      <a:r>
                        <a:rPr lang="en-US" sz="1800" b="0" kern="100" dirty="0" smtClean="0">
                          <a:solidFill>
                            <a:schemeClr val="dk1"/>
                          </a:solidFill>
                          <a:effectLst/>
                          <a:latin typeface="Times New Roman" panose="02020603050405020304" pitchFamily="18" charset="0"/>
                          <a:ea typeface="+mn-ea"/>
                          <a:cs typeface="Times New Roman" panose="02020603050405020304" pitchFamily="18" charset="0"/>
                        </a:rPr>
                        <a:t>L× 2</a:t>
                      </a:r>
                      <a:endParaRPr lang="zh-CN" sz="1800" b="0" kern="1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p>
                      <a:pPr algn="ctr">
                        <a:spcAft>
                          <a:spcPts val="0"/>
                        </a:spcAft>
                      </a:pPr>
                      <a:r>
                        <a:rPr sz="1800" b="0" kern="100" smtClean="0">
                          <a:solidFill>
                            <a:schemeClr val="dk1"/>
                          </a:solidFill>
                          <a:effectLst/>
                          <a:latin typeface="Times New Roman" panose="02020603050405020304" pitchFamily="18" charset="0"/>
                          <a:ea typeface="+mn-ea"/>
                          <a:cs typeface="Times New Roman" panose="02020603050405020304" pitchFamily="18" charset="0"/>
                        </a:rPr>
                        <a:t>Contains dNTPs, bovine serum albumin, and 0.05% sodium azide</a:t>
                      </a:r>
                      <a:r>
                        <a:rPr lang="en-US" sz="1800" b="0" kern="100" smtClean="0">
                          <a:solidFill>
                            <a:schemeClr val="dk1"/>
                          </a:solidFill>
                          <a:effectLst/>
                          <a:latin typeface="Times New Roman" panose="02020603050405020304" pitchFamily="18" charset="0"/>
                          <a:ea typeface="+mn-ea"/>
                          <a:cs typeface="Times New Roman" panose="02020603050405020304" pitchFamily="18" charset="0"/>
                        </a:rPr>
                        <a:t>, </a:t>
                      </a:r>
                      <a:r>
                        <a:rPr sz="1800" b="0" kern="100" smtClean="0">
                          <a:solidFill>
                            <a:schemeClr val="dk1"/>
                          </a:solidFill>
                          <a:effectLst/>
                          <a:latin typeface="Times New Roman" panose="02020603050405020304" pitchFamily="18" charset="0"/>
                          <a:ea typeface="+mn-ea"/>
                          <a:cs typeface="Times New Roman" panose="02020603050405020304" pitchFamily="18" charset="0"/>
                        </a:rPr>
                        <a:t>etc</a:t>
                      </a:r>
                      <a:r>
                        <a:rPr lang="en-US" sz="1800" b="0" kern="100" smtClean="0">
                          <a:solidFill>
                            <a:schemeClr val="dk1"/>
                          </a:solidFill>
                          <a:effectLst/>
                          <a:latin typeface="Times New Roman" panose="02020603050405020304" pitchFamily="18" charset="0"/>
                          <a:ea typeface="+mn-ea"/>
                          <a:cs typeface="Times New Roman" panose="02020603050405020304" pitchFamily="18" charset="0"/>
                        </a:rPr>
                        <a:t>.</a:t>
                      </a:r>
                      <a:endParaRPr lang="en-US" sz="1800" b="0" kern="100" smtClean="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r>
              <a:tr h="556503">
                <a:tc vMerge="1">
                  <a:tcPr/>
                </a:tc>
                <a:tc>
                  <a:txBody>
                    <a:bodyPr/>
                    <a:p>
                      <a:pPr algn="ctr">
                        <a:spcAft>
                          <a:spcPts val="0"/>
                        </a:spcAft>
                      </a:pPr>
                      <a:r>
                        <a:rPr lang="en-US" altLang="zh-CN" sz="1800" b="0" kern="100" dirty="0" smtClean="0">
                          <a:effectLst/>
                          <a:latin typeface="Times New Roman" panose="02020603050405020304" pitchFamily="18" charset="0"/>
                          <a:cs typeface="Times New Roman" panose="02020603050405020304" pitchFamily="18" charset="0"/>
                        </a:rPr>
                        <a:t>A27Plex</a:t>
                      </a:r>
                      <a:r>
                        <a:rPr lang="en-US" sz="1800" b="0" kern="100" dirty="0" smtClean="0">
                          <a:effectLst/>
                          <a:latin typeface="Times New Roman" panose="02020603050405020304" pitchFamily="18" charset="0"/>
                          <a:cs typeface="Times New Roman" panose="02020603050405020304" pitchFamily="18" charset="0"/>
                        </a:rPr>
                        <a:t> </a:t>
                      </a:r>
                      <a:r>
                        <a:rPr lang="en-US" sz="1800" b="0" kern="100" dirty="0">
                          <a:effectLst/>
                          <a:latin typeface="Times New Roman" panose="02020603050405020304" pitchFamily="18" charset="0"/>
                          <a:cs typeface="Times New Roman" panose="02020603050405020304" pitchFamily="18" charset="0"/>
                        </a:rPr>
                        <a:t>Primers</a:t>
                      </a:r>
                      <a:endParaRPr lang="en-US" sz="1800" b="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pPr>
                      <a:r>
                        <a:rPr lang="en-US" sz="1800" b="0" kern="100" dirty="0" smtClean="0">
                          <a:solidFill>
                            <a:schemeClr val="dk1"/>
                          </a:solidFill>
                          <a:effectLst/>
                          <a:latin typeface="Times New Roman" panose="02020603050405020304" pitchFamily="18" charset="0"/>
                          <a:ea typeface="+mn-ea"/>
                          <a:cs typeface="Times New Roman" panose="02020603050405020304" pitchFamily="18" charset="0"/>
                        </a:rPr>
                        <a:t>1,000</a:t>
                      </a:r>
                      <a:r>
                        <a:rPr lang="el-GR" altLang="zh-CN" sz="1800" b="0" kern="100" dirty="0" smtClean="0">
                          <a:solidFill>
                            <a:schemeClr val="dk1"/>
                          </a:solidFill>
                          <a:effectLst/>
                          <a:latin typeface="Times New Roman" panose="02020603050405020304" pitchFamily="18" charset="0"/>
                          <a:ea typeface="+mn-ea"/>
                          <a:cs typeface="Times New Roman" panose="02020603050405020304" pitchFamily="18" charset="0"/>
                        </a:rPr>
                        <a:t>μ</a:t>
                      </a:r>
                      <a:r>
                        <a:rPr lang="en-US" altLang="zh-CN" sz="1800" b="0" kern="100" dirty="0" smtClean="0">
                          <a:solidFill>
                            <a:schemeClr val="dk1"/>
                          </a:solidFill>
                          <a:effectLst/>
                          <a:latin typeface="Times New Roman" panose="02020603050405020304" pitchFamily="18" charset="0"/>
                          <a:ea typeface="+mn-ea"/>
                          <a:cs typeface="Times New Roman" panose="02020603050405020304" pitchFamily="18" charset="0"/>
                        </a:rPr>
                        <a:t>L</a:t>
                      </a:r>
                      <a:r>
                        <a:rPr lang="en-US" sz="1800" b="0" kern="100" dirty="0" smtClean="0">
                          <a:solidFill>
                            <a:schemeClr val="dk1"/>
                          </a:solidFill>
                          <a:effectLst/>
                          <a:latin typeface="Times New Roman" panose="02020603050405020304" pitchFamily="18" charset="0"/>
                          <a:ea typeface="+mn-ea"/>
                          <a:cs typeface="Times New Roman" panose="02020603050405020304" pitchFamily="18" charset="0"/>
                        </a:rPr>
                        <a:t>× 1</a:t>
                      </a:r>
                      <a:endParaRPr lang="zh-CN" sz="1800" b="0" kern="1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p>
                      <a:pPr algn="ctr">
                        <a:spcAft>
                          <a:spcPts val="0"/>
                        </a:spcAft>
                      </a:pPr>
                      <a:r>
                        <a:rPr sz="1800" b="0" kern="100" dirty="0" smtClean="0">
                          <a:effectLst/>
                          <a:latin typeface="Times New Roman" panose="02020603050405020304" pitchFamily="18" charset="0"/>
                          <a:cs typeface="Times New Roman" panose="02020603050405020304" pitchFamily="18" charset="0"/>
                        </a:rPr>
                        <a:t>Contains forward and reverse primers to</a:t>
                      </a:r>
                      <a:endParaRPr sz="1800" b="0" kern="100" dirty="0" smtClean="0">
                        <a:effectLst/>
                        <a:latin typeface="Times New Roman" panose="02020603050405020304" pitchFamily="18" charset="0"/>
                        <a:cs typeface="Times New Roman" panose="02020603050405020304" pitchFamily="18" charset="0"/>
                      </a:endParaRPr>
                    </a:p>
                    <a:p>
                      <a:pPr algn="ctr">
                        <a:spcAft>
                          <a:spcPts val="0"/>
                        </a:spcAft>
                      </a:pPr>
                      <a:r>
                        <a:rPr sz="1800" b="0" kern="100" dirty="0" smtClean="0">
                          <a:effectLst/>
                          <a:latin typeface="Times New Roman" panose="02020603050405020304" pitchFamily="18" charset="0"/>
                          <a:cs typeface="Times New Roman" panose="02020603050405020304" pitchFamily="18" charset="0"/>
                        </a:rPr>
                        <a:t>amplify human DNA targets</a:t>
                      </a:r>
                      <a:endParaRPr sz="1800" b="0" kern="100" dirty="0" smtClean="0">
                        <a:effectLst/>
                        <a:latin typeface="Times New Roman" panose="02020603050405020304" pitchFamily="18" charset="0"/>
                        <a:cs typeface="Times New Roman" panose="02020603050405020304" pitchFamily="18" charset="0"/>
                      </a:endParaRPr>
                    </a:p>
                  </a:txBody>
                  <a:tcPr marL="68580" marR="68580" marT="0" marB="0" anchor="ctr"/>
                </a:tc>
              </a:tr>
              <a:tr h="305060">
                <a:tc vMerge="1">
                  <a:tcPr/>
                </a:tc>
                <a:tc>
                  <a:txBody>
                    <a:bodyPr/>
                    <a:p>
                      <a:pPr algn="ctr">
                        <a:spcAft>
                          <a:spcPts val="0"/>
                        </a:spcAft>
                      </a:pPr>
                      <a:r>
                        <a:rPr lang="en-US" sz="1800" b="0" kern="100" dirty="0" smtClean="0">
                          <a:solidFill>
                            <a:schemeClr val="dk1"/>
                          </a:solidFill>
                          <a:effectLst/>
                          <a:latin typeface="Times New Roman" panose="02020603050405020304" pitchFamily="18" charset="0"/>
                          <a:ea typeface="+mn-ea"/>
                          <a:cs typeface="Times New Roman" panose="02020603050405020304" pitchFamily="18" charset="0"/>
                        </a:rPr>
                        <a:t>PCR Grade Water</a:t>
                      </a:r>
                      <a:endParaRPr lang="en-US" sz="1800" b="0" kern="1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p>
                      <a:pPr algn="ctr">
                        <a:spcAft>
                          <a:spcPts val="0"/>
                        </a:spcAft>
                      </a:pPr>
                      <a:r>
                        <a:rPr lang="en-US" sz="1800" b="0" kern="100" dirty="0" smtClean="0">
                          <a:solidFill>
                            <a:schemeClr val="dk1"/>
                          </a:solidFill>
                          <a:effectLst/>
                          <a:latin typeface="Times New Roman" panose="02020603050405020304" pitchFamily="18" charset="0"/>
                          <a:ea typeface="+mn-ea"/>
                          <a:cs typeface="Times New Roman" panose="02020603050405020304" pitchFamily="18" charset="0"/>
                        </a:rPr>
                        <a:t>1,000</a:t>
                      </a:r>
                      <a:r>
                        <a:rPr lang="el-GR" altLang="zh-CN" sz="1800" b="0" kern="100" dirty="0" smtClean="0">
                          <a:solidFill>
                            <a:schemeClr val="dk1"/>
                          </a:solidFill>
                          <a:effectLst/>
                          <a:latin typeface="Times New Roman" panose="02020603050405020304" pitchFamily="18" charset="0"/>
                          <a:ea typeface="+mn-ea"/>
                          <a:cs typeface="Times New Roman" panose="02020603050405020304" pitchFamily="18" charset="0"/>
                        </a:rPr>
                        <a:t>μ</a:t>
                      </a:r>
                      <a:r>
                        <a:rPr lang="en-US" altLang="zh-CN" sz="1800" b="0" kern="100" dirty="0" smtClean="0">
                          <a:solidFill>
                            <a:schemeClr val="dk1"/>
                          </a:solidFill>
                          <a:effectLst/>
                          <a:latin typeface="Times New Roman" panose="02020603050405020304" pitchFamily="18" charset="0"/>
                          <a:ea typeface="+mn-ea"/>
                          <a:cs typeface="Times New Roman" panose="02020603050405020304" pitchFamily="18" charset="0"/>
                        </a:rPr>
                        <a:t>L</a:t>
                      </a:r>
                      <a:r>
                        <a:rPr lang="en-US" sz="1800" b="0" kern="100" dirty="0" smtClean="0">
                          <a:solidFill>
                            <a:schemeClr val="dk1"/>
                          </a:solidFill>
                          <a:effectLst/>
                          <a:latin typeface="Times New Roman" panose="02020603050405020304" pitchFamily="18" charset="0"/>
                          <a:ea typeface="+mn-ea"/>
                          <a:cs typeface="Times New Roman" panose="02020603050405020304" pitchFamily="18" charset="0"/>
                        </a:rPr>
                        <a:t>× 2</a:t>
                      </a:r>
                      <a:endParaRPr lang="zh-CN" sz="1800" b="0" kern="1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p>
                      <a:pPr algn="ctr">
                        <a:spcAft>
                          <a:spcPts val="0"/>
                        </a:spcAft>
                      </a:pPr>
                      <a:r>
                        <a:rPr lang="zh-CN" altLang="en-US" sz="1800" b="0" kern="100" dirty="0" smtClean="0">
                          <a:effectLst/>
                          <a:latin typeface="Times New Roman" panose="02020603050405020304" pitchFamily="18" charset="0"/>
                          <a:ea typeface="宋体" panose="02010600030101010101" pitchFamily="2" charset="-122"/>
                          <a:cs typeface="Times New Roman" panose="02020603050405020304" pitchFamily="18" charset="0"/>
                        </a:rPr>
                        <a:t>  Nuclease-free deionized ultrapure water</a:t>
                      </a:r>
                      <a:endParaRPr lang="zh-CN" altLang="en-US" sz="1800" b="0"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510523">
                <a:tc vMerge="1">
                  <a:tcP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b="0" kern="100" dirty="0" smtClean="0">
                          <a:effectLst/>
                          <a:latin typeface="Times New Roman" panose="02020603050405020304" pitchFamily="18" charset="0"/>
                          <a:cs typeface="Times New Roman" panose="02020603050405020304" pitchFamily="18" charset="0"/>
                        </a:rPr>
                        <a:t>Control DNA 9948 (0.5ng/µL)</a:t>
                      </a:r>
                      <a:endParaRPr lang="en-US" altLang="zh-CN" sz="1800" b="0"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pPr>
                      <a:r>
                        <a:rPr lang="en-US" sz="1800" b="0" kern="100" dirty="0" smtClean="0">
                          <a:solidFill>
                            <a:schemeClr val="dk1"/>
                          </a:solidFill>
                          <a:effectLst/>
                          <a:latin typeface="Times New Roman" panose="02020603050405020304" pitchFamily="18" charset="0"/>
                          <a:ea typeface="+mn-ea"/>
                          <a:cs typeface="Times New Roman" panose="02020603050405020304" pitchFamily="18" charset="0"/>
                        </a:rPr>
                        <a:t>20</a:t>
                      </a:r>
                      <a:r>
                        <a:rPr lang="el-GR" altLang="zh-CN" sz="1800" b="0" kern="100" dirty="0" smtClean="0">
                          <a:solidFill>
                            <a:schemeClr val="dk1"/>
                          </a:solidFill>
                          <a:effectLst/>
                          <a:latin typeface="Times New Roman" panose="02020603050405020304" pitchFamily="18" charset="0"/>
                          <a:ea typeface="+mn-ea"/>
                          <a:cs typeface="Times New Roman" panose="02020603050405020304" pitchFamily="18" charset="0"/>
                        </a:rPr>
                        <a:t>μ</a:t>
                      </a:r>
                      <a:r>
                        <a:rPr lang="en-US" altLang="zh-CN" sz="1800" b="0" kern="100" dirty="0" smtClean="0">
                          <a:solidFill>
                            <a:schemeClr val="dk1"/>
                          </a:solidFill>
                          <a:effectLst/>
                          <a:latin typeface="Times New Roman" panose="02020603050405020304" pitchFamily="18" charset="0"/>
                          <a:ea typeface="+mn-ea"/>
                          <a:cs typeface="Times New Roman" panose="02020603050405020304" pitchFamily="18" charset="0"/>
                        </a:rPr>
                        <a:t>L</a:t>
                      </a:r>
                      <a:r>
                        <a:rPr lang="en-US" sz="1800" b="0" kern="100" dirty="0" smtClean="0">
                          <a:solidFill>
                            <a:schemeClr val="dk1"/>
                          </a:solidFill>
                          <a:effectLst/>
                          <a:latin typeface="Times New Roman" panose="02020603050405020304" pitchFamily="18" charset="0"/>
                          <a:ea typeface="+mn-ea"/>
                          <a:cs typeface="Times New Roman" panose="02020603050405020304" pitchFamily="18" charset="0"/>
                        </a:rPr>
                        <a:t>× 1</a:t>
                      </a:r>
                      <a:endParaRPr lang="zh-CN" sz="1800" b="0" kern="1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p>
                      <a:pPr marL="0" marR="0" indent="0" algn="ctr" defTabSz="914400" rtl="0" eaLnBrk="1" fontAlgn="auto" latinLnBrk="0" hangingPunct="1">
                        <a:lnSpc>
                          <a:spcPct val="100000"/>
                        </a:lnSpc>
                        <a:spcBef>
                          <a:spcPts val="0"/>
                        </a:spcBef>
                        <a:spcAft>
                          <a:spcPts val="0"/>
                        </a:spcAft>
                        <a:buClrTx/>
                        <a:buSzTx/>
                        <a:buFontTx/>
                        <a:buNone/>
                        <a:defRPr/>
                      </a:pPr>
                      <a:r>
                        <a:rPr sz="1800" b="0" kern="100" baseline="0" smtClean="0">
                          <a:effectLst/>
                          <a:latin typeface="Times New Roman" panose="02020603050405020304" pitchFamily="18" charset="0"/>
                          <a:ea typeface="+mn-ea"/>
                          <a:cs typeface="Times New Roman" panose="02020603050405020304" pitchFamily="18" charset="0"/>
                        </a:rPr>
                        <a:t>Contains 0.5ng/μL human male genomic</a:t>
                      </a:r>
                      <a:endParaRPr sz="1800" b="0" kern="100" baseline="0" smtClean="0">
                        <a:effectLst/>
                        <a:latin typeface="Times New Roman" panose="02020603050405020304" pitchFamily="18" charset="0"/>
                        <a:ea typeface="+mn-ea"/>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defRPr/>
                      </a:pPr>
                      <a:r>
                        <a:rPr sz="1800" b="0" kern="100" baseline="0" smtClean="0">
                          <a:effectLst/>
                          <a:latin typeface="Times New Roman" panose="02020603050405020304" pitchFamily="18" charset="0"/>
                          <a:ea typeface="+mn-ea"/>
                          <a:cs typeface="Times New Roman" panose="02020603050405020304" pitchFamily="18" charset="0"/>
                        </a:rPr>
                        <a:t>DNA from cell line</a:t>
                      </a:r>
                      <a:endParaRPr sz="1800" b="0" kern="100" baseline="0" smtClean="0">
                        <a:effectLst/>
                        <a:latin typeface="Times New Roman" panose="02020603050405020304" pitchFamily="18" charset="0"/>
                        <a:ea typeface="+mn-ea"/>
                        <a:cs typeface="Times New Roman" panose="02020603050405020304" pitchFamily="18" charset="0"/>
                      </a:endParaRPr>
                    </a:p>
                  </a:txBody>
                  <a:tcPr marL="68580" marR="68580" marT="0" marB="0" anchor="ctr"/>
                </a:tc>
              </a:tr>
              <a:tr h="323506">
                <a:tc vMerge="1">
                  <a:tcPr/>
                </a:tc>
                <a:tc>
                  <a:txBody>
                    <a:bodyPr/>
                    <a:p>
                      <a:pPr algn="ctr">
                        <a:spcAft>
                          <a:spcPts val="0"/>
                        </a:spcAft>
                      </a:pPr>
                      <a:r>
                        <a:rPr lang="en-US" sz="1800" b="0" i="1" kern="100" dirty="0">
                          <a:effectLst/>
                          <a:latin typeface="Times New Roman" panose="02020603050405020304" pitchFamily="18" charset="0"/>
                          <a:cs typeface="Times New Roman" panose="02020603050405020304" pitchFamily="18" charset="0"/>
                        </a:rPr>
                        <a:t>Taq</a:t>
                      </a:r>
                      <a:r>
                        <a:rPr lang="en-US" sz="1800" b="0" kern="100" dirty="0">
                          <a:effectLst/>
                          <a:latin typeface="Times New Roman" panose="02020603050405020304" pitchFamily="18" charset="0"/>
                          <a:cs typeface="Times New Roman" panose="02020603050405020304" pitchFamily="18" charset="0"/>
                        </a:rPr>
                        <a:t> DNA</a:t>
                      </a:r>
                      <a:r>
                        <a:rPr lang="zh-CN" sz="1800" b="0" kern="100" dirty="0">
                          <a:effectLst/>
                          <a:latin typeface="Times New Roman" panose="02020603050405020304" pitchFamily="18" charset="0"/>
                          <a:cs typeface="Times New Roman" panose="02020603050405020304" pitchFamily="18" charset="0"/>
                        </a:rPr>
                        <a:t> </a:t>
                      </a:r>
                      <a:r>
                        <a:rPr lang="en-US" altLang="zh-CN" sz="1800" b="0" kern="100" dirty="0">
                          <a:effectLst/>
                          <a:latin typeface="Times New Roman" panose="02020603050405020304" pitchFamily="18" charset="0"/>
                          <a:cs typeface="Times New Roman" panose="02020603050405020304" pitchFamily="18" charset="0"/>
                        </a:rPr>
                        <a:t>P</a:t>
                      </a:r>
                      <a:r>
                        <a:rPr lang="zh-CN" sz="1800" b="0" kern="100" dirty="0">
                          <a:effectLst/>
                          <a:latin typeface="Times New Roman" panose="02020603050405020304" pitchFamily="18" charset="0"/>
                          <a:cs typeface="Times New Roman" panose="02020603050405020304" pitchFamily="18" charset="0"/>
                        </a:rPr>
                        <a:t>olymerase</a:t>
                      </a:r>
                      <a:endParaRPr lang="zh-CN" sz="1800" b="0" kern="100" dirty="0">
                        <a:effectLst/>
                        <a:latin typeface="Times New Roman" panose="02020603050405020304" pitchFamily="18" charset="0"/>
                        <a:cs typeface="Times New Roman" panose="02020603050405020304" pitchFamily="18" charset="0"/>
                      </a:endParaRPr>
                    </a:p>
                  </a:txBody>
                  <a:tcPr marL="68580" marR="68580" marT="0" marB="0" anchor="ctr"/>
                </a:tc>
                <a:tc>
                  <a:txBody>
                    <a:bodyPr/>
                    <a:p>
                      <a:pPr algn="ctr">
                        <a:spcAft>
                          <a:spcPts val="0"/>
                        </a:spcAft>
                      </a:pPr>
                      <a:r>
                        <a:rPr lang="en-US" sz="1800" b="0" kern="100" dirty="0" smtClean="0">
                          <a:solidFill>
                            <a:schemeClr val="dk1"/>
                          </a:solidFill>
                          <a:effectLst/>
                          <a:latin typeface="Times New Roman" panose="02020603050405020304" pitchFamily="18" charset="0"/>
                          <a:ea typeface="+mn-ea"/>
                          <a:cs typeface="Times New Roman" panose="02020603050405020304" pitchFamily="18" charset="0"/>
                        </a:rPr>
                        <a:t>200</a:t>
                      </a:r>
                      <a:r>
                        <a:rPr lang="el-GR" altLang="zh-CN" sz="1800" b="0" kern="100" dirty="0" smtClean="0">
                          <a:solidFill>
                            <a:schemeClr val="dk1"/>
                          </a:solidFill>
                          <a:effectLst/>
                          <a:latin typeface="Times New Roman" panose="02020603050405020304" pitchFamily="18" charset="0"/>
                          <a:ea typeface="+mn-ea"/>
                          <a:cs typeface="Times New Roman" panose="02020603050405020304" pitchFamily="18" charset="0"/>
                        </a:rPr>
                        <a:t>μ</a:t>
                      </a:r>
                      <a:r>
                        <a:rPr lang="en-US" altLang="zh-CN" sz="1800" b="0" kern="100" dirty="0" smtClean="0">
                          <a:solidFill>
                            <a:schemeClr val="dk1"/>
                          </a:solidFill>
                          <a:effectLst/>
                          <a:latin typeface="Times New Roman" panose="02020603050405020304" pitchFamily="18" charset="0"/>
                          <a:ea typeface="+mn-ea"/>
                          <a:cs typeface="Times New Roman" panose="02020603050405020304" pitchFamily="18" charset="0"/>
                        </a:rPr>
                        <a:t>L</a:t>
                      </a:r>
                      <a:r>
                        <a:rPr lang="en-US" sz="1800" b="0" kern="100" dirty="0" smtClean="0">
                          <a:solidFill>
                            <a:schemeClr val="dk1"/>
                          </a:solidFill>
                          <a:effectLst/>
                          <a:latin typeface="Times New Roman" panose="02020603050405020304" pitchFamily="18" charset="0"/>
                          <a:ea typeface="+mn-ea"/>
                          <a:cs typeface="Times New Roman" panose="02020603050405020304" pitchFamily="18" charset="0"/>
                        </a:rPr>
                        <a:t>× 1</a:t>
                      </a:r>
                      <a:endParaRPr lang="zh-CN" sz="1800" b="0" kern="1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p>
                      <a:pPr algn="ctr">
                        <a:spcAft>
                          <a:spcPts val="0"/>
                        </a:spcAft>
                      </a:pPr>
                      <a:r>
                        <a:rPr sz="1800" b="0" kern="100" smtClean="0">
                          <a:effectLst/>
                          <a:latin typeface="Times New Roman" panose="02020603050405020304" pitchFamily="18" charset="0"/>
                          <a:ea typeface="宋体" panose="02010600030101010101" pitchFamily="2" charset="-122"/>
                          <a:cs typeface="Times New Roman" panose="02020603050405020304" pitchFamily="18" charset="0"/>
                        </a:rPr>
                        <a:t>Hot-start DNA Polymerase</a:t>
                      </a:r>
                      <a:endParaRPr sz="1800" b="0" kern="100" smtClean="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05060">
                <a:tc rowSpan="2">
                  <a:txBody>
                    <a:bodyPr/>
                    <a:p>
                      <a:pPr algn="ctr">
                        <a:spcAft>
                          <a:spcPts val="0"/>
                        </a:spcAft>
                      </a:pPr>
                      <a:r>
                        <a:rPr sz="1800" b="0" kern="100" dirty="0" smtClean="0">
                          <a:effectLst/>
                          <a:latin typeface="Times New Roman" panose="02020603050405020304" pitchFamily="18" charset="0"/>
                          <a:cs typeface="Times New Roman" panose="02020603050405020304" pitchFamily="18" charset="0"/>
                        </a:rPr>
                        <a:t>Post-amplification Kit</a:t>
                      </a:r>
                      <a:endParaRPr sz="1800" b="0" kern="100" dirty="0" smtClean="0">
                        <a:effectLst/>
                        <a:latin typeface="Times New Roman" panose="02020603050405020304" pitchFamily="18" charset="0"/>
                        <a:cs typeface="Times New Roman" panose="02020603050405020304" pitchFamily="18" charset="0"/>
                      </a:endParaRPr>
                    </a:p>
                  </a:txBody>
                  <a:tcPr marL="68580" marR="68580" marT="0" marB="0" anchor="ctr"/>
                </a:tc>
                <a:tc>
                  <a:txBody>
                    <a:bodyPr/>
                    <a:p>
                      <a:pPr algn="ctr">
                        <a:spcAft>
                          <a:spcPts val="0"/>
                        </a:spcAft>
                      </a:pPr>
                      <a:r>
                        <a:rPr lang="en-US" sz="1800" b="0" kern="100" dirty="0" smtClean="0">
                          <a:effectLst/>
                          <a:latin typeface="Times New Roman" panose="02020603050405020304" pitchFamily="18" charset="0"/>
                          <a:cs typeface="Times New Roman" panose="02020603050405020304" pitchFamily="18" charset="0"/>
                        </a:rPr>
                        <a:t>A27Plex </a:t>
                      </a:r>
                      <a:r>
                        <a:rPr lang="en-US" sz="1800" b="0" kern="100" dirty="0">
                          <a:effectLst/>
                          <a:latin typeface="Times New Roman" panose="02020603050405020304" pitchFamily="18" charset="0"/>
                          <a:cs typeface="Times New Roman" panose="02020603050405020304" pitchFamily="18" charset="0"/>
                        </a:rPr>
                        <a:t>Allelic Ladder</a:t>
                      </a:r>
                      <a:endParaRPr lang="en-US" sz="1800" b="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pPr>
                      <a:r>
                        <a:rPr lang="en-US" sz="1800" b="0" kern="100" dirty="0" smtClean="0">
                          <a:solidFill>
                            <a:schemeClr val="dk1"/>
                          </a:solidFill>
                          <a:effectLst/>
                          <a:latin typeface="Times New Roman" panose="02020603050405020304" pitchFamily="18" charset="0"/>
                          <a:ea typeface="+mn-ea"/>
                          <a:cs typeface="Times New Roman" panose="02020603050405020304" pitchFamily="18" charset="0"/>
                        </a:rPr>
                        <a:t>25</a:t>
                      </a:r>
                      <a:r>
                        <a:rPr lang="el-GR" altLang="zh-CN" sz="1800" b="0" kern="100" dirty="0" smtClean="0">
                          <a:solidFill>
                            <a:schemeClr val="dk1"/>
                          </a:solidFill>
                          <a:effectLst/>
                          <a:latin typeface="Times New Roman" panose="02020603050405020304" pitchFamily="18" charset="0"/>
                          <a:ea typeface="+mn-ea"/>
                          <a:cs typeface="Times New Roman" panose="02020603050405020304" pitchFamily="18" charset="0"/>
                        </a:rPr>
                        <a:t>μ</a:t>
                      </a:r>
                      <a:r>
                        <a:rPr lang="en-US" altLang="zh-CN" sz="1800" b="0" kern="100" dirty="0" smtClean="0">
                          <a:solidFill>
                            <a:schemeClr val="dk1"/>
                          </a:solidFill>
                          <a:effectLst/>
                          <a:latin typeface="Times New Roman" panose="02020603050405020304" pitchFamily="18" charset="0"/>
                          <a:ea typeface="+mn-ea"/>
                          <a:cs typeface="Times New Roman" panose="02020603050405020304" pitchFamily="18" charset="0"/>
                        </a:rPr>
                        <a:t>L</a:t>
                      </a:r>
                      <a:r>
                        <a:rPr lang="en-US" sz="1800" b="0" kern="100" dirty="0" smtClean="0">
                          <a:solidFill>
                            <a:schemeClr val="dk1"/>
                          </a:solidFill>
                          <a:effectLst/>
                          <a:latin typeface="Times New Roman" panose="02020603050405020304" pitchFamily="18" charset="0"/>
                          <a:ea typeface="+mn-ea"/>
                          <a:cs typeface="Times New Roman" panose="02020603050405020304" pitchFamily="18" charset="0"/>
                        </a:rPr>
                        <a:t>× 1</a:t>
                      </a:r>
                      <a:endParaRPr lang="zh-CN" sz="1800" b="0" kern="1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p>
                      <a:pPr algn="ctr">
                        <a:spcAft>
                          <a:spcPts val="0"/>
                        </a:spcAft>
                      </a:pPr>
                      <a:r>
                        <a:rPr lang="zh-CN" altLang="en-US" sz="1800" b="0" kern="1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Contains amplified alleles</a:t>
                      </a:r>
                      <a:endParaRPr lang="zh-CN" altLang="en-US" sz="1800" b="0" kern="1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69637">
                <a:tc vMerge="1">
                  <a:tcPr/>
                </a:tc>
                <a:tc>
                  <a:txBody>
                    <a:bodyPr/>
                    <a:p>
                      <a:pPr algn="ctr">
                        <a:spcAft>
                          <a:spcPts val="0"/>
                        </a:spcAft>
                      </a:pPr>
                      <a:r>
                        <a:rPr lang="en-US" sz="1800" b="0" kern="100" dirty="0">
                          <a:effectLst/>
                          <a:latin typeface="Times New Roman" panose="02020603050405020304" pitchFamily="18" charset="0"/>
                          <a:cs typeface="Times New Roman" panose="02020603050405020304" pitchFamily="18" charset="0"/>
                        </a:rPr>
                        <a:t>Orange-500</a:t>
                      </a:r>
                      <a:endParaRPr lang="en-US" sz="1800" b="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pPr>
                      <a:r>
                        <a:rPr lang="en-US" sz="1800" b="0" kern="100" dirty="0" smtClean="0">
                          <a:solidFill>
                            <a:schemeClr val="dk1"/>
                          </a:solidFill>
                          <a:effectLst/>
                          <a:latin typeface="Times New Roman" panose="02020603050405020304" pitchFamily="18" charset="0"/>
                          <a:ea typeface="+mn-ea"/>
                          <a:cs typeface="Times New Roman" panose="02020603050405020304" pitchFamily="18" charset="0"/>
                        </a:rPr>
                        <a:t>120</a:t>
                      </a:r>
                      <a:r>
                        <a:rPr lang="el-GR" altLang="zh-CN" sz="1800" b="0" kern="100" dirty="0" smtClean="0">
                          <a:solidFill>
                            <a:schemeClr val="dk1"/>
                          </a:solidFill>
                          <a:effectLst/>
                          <a:latin typeface="Times New Roman" panose="02020603050405020304" pitchFamily="18" charset="0"/>
                          <a:ea typeface="+mn-ea"/>
                          <a:cs typeface="Times New Roman" panose="02020603050405020304" pitchFamily="18" charset="0"/>
                        </a:rPr>
                        <a:t>μ</a:t>
                      </a:r>
                      <a:r>
                        <a:rPr lang="en-US" altLang="zh-CN" sz="1800" b="0" kern="100" dirty="0" smtClean="0">
                          <a:solidFill>
                            <a:schemeClr val="dk1"/>
                          </a:solidFill>
                          <a:effectLst/>
                          <a:latin typeface="Times New Roman" panose="02020603050405020304" pitchFamily="18" charset="0"/>
                          <a:ea typeface="+mn-ea"/>
                          <a:cs typeface="Times New Roman" panose="02020603050405020304" pitchFamily="18" charset="0"/>
                        </a:rPr>
                        <a:t>L</a:t>
                      </a:r>
                      <a:r>
                        <a:rPr lang="en-US" sz="1800" b="0" kern="100" dirty="0" smtClean="0">
                          <a:solidFill>
                            <a:schemeClr val="dk1"/>
                          </a:solidFill>
                          <a:effectLst/>
                          <a:latin typeface="Times New Roman" panose="02020603050405020304" pitchFamily="18" charset="0"/>
                          <a:ea typeface="+mn-ea"/>
                          <a:cs typeface="Times New Roman" panose="02020603050405020304" pitchFamily="18" charset="0"/>
                        </a:rPr>
                        <a:t>× 1</a:t>
                      </a:r>
                      <a:endParaRPr lang="zh-CN" sz="1800" b="0" kern="1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p>
                      <a:pPr algn="ctr">
                        <a:spcAft>
                          <a:spcPts val="0"/>
                        </a:spcAft>
                      </a:pPr>
                      <a:r>
                        <a:rPr lang="zh-CN" altLang="en-US" sz="1800" b="0" kern="100" dirty="0" smtClean="0">
                          <a:effectLst/>
                          <a:latin typeface="Times New Roman" panose="02020603050405020304" pitchFamily="18" charset="0"/>
                          <a:ea typeface="宋体" panose="02010600030101010101" pitchFamily="2" charset="-122"/>
                          <a:cs typeface="Times New Roman" panose="02020603050405020304" pitchFamily="18" charset="0"/>
                        </a:rPr>
                        <a:t> Internal lane standards with fluorescent markers</a:t>
                      </a:r>
                      <a:endParaRPr lang="zh-CN" altLang="en-US" sz="1800" b="0"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81000">
                <a:tc>
                  <a:txBody>
                    <a:bodyPr/>
                    <a:p>
                      <a:pPr marL="0" marR="0" indent="0" algn="ctr" defTabSz="914400" rtl="0" eaLnBrk="1" fontAlgn="auto" latinLnBrk="0" hangingPunct="1">
                        <a:lnSpc>
                          <a:spcPct val="100000"/>
                        </a:lnSpc>
                        <a:spcBef>
                          <a:spcPts val="0"/>
                        </a:spcBef>
                        <a:spcAft>
                          <a:spcPts val="0"/>
                        </a:spcAft>
                        <a:buClrTx/>
                        <a:buSzTx/>
                        <a:buFontTx/>
                        <a:buNone/>
                        <a:defRPr/>
                      </a:pPr>
                      <a:r>
                        <a:rPr lang="zh-CN" altLang="en-US" sz="1800" b="0" kern="100" dirty="0" smtClean="0">
                          <a:solidFill>
                            <a:schemeClr val="lt1"/>
                          </a:solidFill>
                          <a:effectLst/>
                          <a:latin typeface="Times New Roman" panose="02020603050405020304" pitchFamily="18" charset="0"/>
                          <a:ea typeface="+mn-ea"/>
                          <a:cs typeface="Times New Roman" panose="02020603050405020304" pitchFamily="18" charset="0"/>
                        </a:rPr>
                        <a:t>Matrix Kit</a:t>
                      </a:r>
                      <a:endParaRPr lang="zh-CN" altLang="en-US" sz="1800" b="0" kern="100" dirty="0" smtClean="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accent1"/>
                    </a:solidFill>
                  </a:tcPr>
                </a:tc>
                <a:tc>
                  <a:txBody>
                    <a:bodyPr/>
                    <a:p>
                      <a:pPr algn="ctr">
                        <a:spcAft>
                          <a:spcPts val="0"/>
                        </a:spcAft>
                      </a:pPr>
                      <a:r>
                        <a:rPr lang="en-US" altLang="zh-CN" sz="1800" b="0" kern="100" dirty="0" smtClean="0">
                          <a:effectLst/>
                          <a:latin typeface="Times New Roman" panose="02020603050405020304" pitchFamily="18" charset="0"/>
                          <a:ea typeface="宋体" panose="02010600030101010101" pitchFamily="2" charset="-122"/>
                          <a:cs typeface="Times New Roman" panose="02020603050405020304" pitchFamily="18" charset="0"/>
                        </a:rPr>
                        <a:t>6 Dye Matrix</a:t>
                      </a:r>
                      <a:endParaRPr lang="en-US" altLang="zh-CN" sz="1800" b="0"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pPr>
                      <a:r>
                        <a:rPr lang="el-GR" altLang="zh-CN" sz="1800" b="0" kern="100" dirty="0" smtClean="0">
                          <a:solidFill>
                            <a:schemeClr val="dk1"/>
                          </a:solidFill>
                          <a:effectLst/>
                          <a:latin typeface="Times New Roman" panose="02020603050405020304" pitchFamily="18" charset="0"/>
                          <a:ea typeface="+mn-ea"/>
                          <a:cs typeface="Times New Roman" panose="02020603050405020304" pitchFamily="18" charset="0"/>
                        </a:rPr>
                        <a:t>50μ</a:t>
                      </a:r>
                      <a:r>
                        <a:rPr lang="en-US" altLang="zh-CN" sz="1800" b="0" kern="100" dirty="0" smtClean="0">
                          <a:solidFill>
                            <a:schemeClr val="dk1"/>
                          </a:solidFill>
                          <a:effectLst/>
                          <a:latin typeface="Times New Roman" panose="02020603050405020304" pitchFamily="18" charset="0"/>
                          <a:ea typeface="+mn-ea"/>
                          <a:cs typeface="Times New Roman" panose="02020603050405020304" pitchFamily="18" charset="0"/>
                        </a:rPr>
                        <a:t>L×</a:t>
                      </a:r>
                      <a:r>
                        <a:rPr lang="en-US" altLang="zh-CN" sz="1800" b="0" i="0" kern="1200" dirty="0" smtClean="0">
                          <a:solidFill>
                            <a:schemeClr val="dk1"/>
                          </a:solidFill>
                          <a:effectLst/>
                          <a:latin typeface="Times New Roman" panose="02020603050405020304" pitchFamily="18" charset="0"/>
                          <a:ea typeface="+mn-ea"/>
                          <a:cs typeface="Times New Roman" panose="02020603050405020304" pitchFamily="18" charset="0"/>
                        </a:rPr>
                        <a:t>1</a:t>
                      </a:r>
                      <a:endParaRPr lang="en-US" altLang="zh-CN" sz="1800" b="0" kern="1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p>
                      <a:pPr algn="ctr">
                        <a:spcAft>
                          <a:spcPts val="0"/>
                        </a:spcAft>
                      </a:pPr>
                      <a:r>
                        <a:rPr sz="1800" b="0" kern="100" dirty="0" smtClean="0">
                          <a:effectLst/>
                          <a:latin typeface="Times New Roman" panose="02020603050405020304" pitchFamily="18" charset="0"/>
                          <a:ea typeface="宋体" panose="02010600030101010101" pitchFamily="2" charset="-122"/>
                          <a:cs typeface="Times New Roman" panose="02020603050405020304" pitchFamily="18" charset="0"/>
                        </a:rPr>
                        <a:t>Used for spectral calibration</a:t>
                      </a:r>
                      <a:endParaRPr sz="1800" b="0"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5" y="220287"/>
            <a:ext cx="885698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2.2 Reaction System and Procedures of A27Plex STR Detection Kit</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38" name="表格 37"/>
          <p:cNvGraphicFramePr>
            <a:graphicFrameLocks noGrp="1"/>
          </p:cNvGraphicFramePr>
          <p:nvPr>
            <p:custDataLst>
              <p:tags r:id="rId2"/>
            </p:custDataLst>
          </p:nvPr>
        </p:nvGraphicFramePr>
        <p:xfrm>
          <a:off x="462915" y="1731267"/>
          <a:ext cx="4591050" cy="3298190"/>
        </p:xfrm>
        <a:graphic>
          <a:graphicData uri="http://schemas.openxmlformats.org/drawingml/2006/table">
            <a:tbl>
              <a:tblPr firstRow="1" firstCol="1" bandRow="1">
                <a:tableStyleId>{5C22544A-7EE6-4342-B048-85BDC9FD1C3A}</a:tableStyleId>
              </a:tblPr>
              <a:tblGrid>
                <a:gridCol w="2233295"/>
                <a:gridCol w="2357558"/>
              </a:tblGrid>
              <a:tr h="582930">
                <a:tc>
                  <a:txBody>
                    <a:bodyPr/>
                    <a:p>
                      <a:pPr algn="ctr">
                        <a:spcAft>
                          <a:spcPts val="0"/>
                        </a:spcAft>
                      </a:pPr>
                      <a:r>
                        <a:rPr lang="zh-CN" altLang="en-US" sz="1800" b="0" kern="100" dirty="0" smtClean="0">
                          <a:effectLst/>
                          <a:latin typeface="Times New Roman" panose="02020603050405020304" pitchFamily="18" charset="0"/>
                          <a:ea typeface="宋体" panose="02010600030101010101" pitchFamily="2" charset="-122"/>
                          <a:cs typeface="Times New Roman" panose="02020603050405020304" pitchFamily="18" charset="0"/>
                          <a:sym typeface="+mn-ea"/>
                        </a:rPr>
                        <a:t>Component</a:t>
                      </a:r>
                      <a:endParaRPr lang="zh-CN" altLang="en-US" sz="1800" b="0" kern="100" dirty="0" smtClean="0">
                        <a:effectLst/>
                        <a:latin typeface="Times New Roman" panose="02020603050405020304" pitchFamily="18" charset="0"/>
                        <a:ea typeface="宋体" panose="02010600030101010101" pitchFamily="2" charset="-122"/>
                        <a:cs typeface="Times New Roman" panose="02020603050405020304" pitchFamily="18" charset="0"/>
                        <a:sym typeface="+mn-ea"/>
                      </a:endParaRPr>
                    </a:p>
                  </a:txBody>
                  <a:tcPr marL="68580" marR="68580" marT="0" marB="0" anchor="ctr"/>
                </a:tc>
                <a:tc>
                  <a:txBody>
                    <a:bodyPr/>
                    <a:p>
                      <a:pPr algn="ctr">
                        <a:spcAft>
                          <a:spcPts val="0"/>
                        </a:spcAft>
                      </a:pPr>
                      <a:r>
                        <a:rPr lang="en-US" altLang="zh-CN" sz="1800" b="0" kern="100" dirty="0" smtClean="0">
                          <a:latin typeface="Times New Roman" panose="02020603050405020304" pitchFamily="18" charset="0"/>
                          <a:ea typeface="+mn-ea"/>
                          <a:cs typeface="Times New Roman" panose="02020603050405020304" pitchFamily="18" charset="0"/>
                        </a:rPr>
                        <a:t>25µL</a:t>
                      </a:r>
                      <a:r>
                        <a:rPr lang="en-US" altLang="zh-CN" sz="1800" b="0" kern="100" dirty="0" smtClean="0">
                          <a:latin typeface="Times New Roman" panose="02020603050405020304" pitchFamily="18" charset="0"/>
                          <a:cs typeface="Times New Roman" panose="02020603050405020304" pitchFamily="18" charset="0"/>
                          <a:sym typeface="+mn-ea"/>
                        </a:rPr>
                        <a:t> System (µL)</a:t>
                      </a:r>
                      <a:endParaRPr lang="zh-CN" sz="1800" b="0"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402332">
                <a:tc>
                  <a:txBody>
                    <a:bodyPr/>
                    <a:p>
                      <a:pPr algn="ctr">
                        <a:spcAft>
                          <a:spcPts val="0"/>
                        </a:spcAft>
                      </a:pP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rPr>
                        <a:t>2.5× PCR Mix</a:t>
                      </a:r>
                      <a:endParaRPr lang="en-US" sz="1800" b="0" kern="100" dirty="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p>
                      <a:pPr algn="ctr">
                        <a:spcAft>
                          <a:spcPts val="0"/>
                        </a:spcAft>
                      </a:pP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10.0</a:t>
                      </a:r>
                      <a:endPar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accent1">
                        <a:lumMod val="40000"/>
                        <a:lumOff val="60000"/>
                      </a:schemeClr>
                    </a:solidFill>
                  </a:tcPr>
                </a:tc>
              </a:tr>
              <a:tr h="433591">
                <a:tc>
                  <a:txBody>
                    <a:bodyPr/>
                    <a:p>
                      <a:pPr algn="ctr">
                        <a:spcAft>
                          <a:spcPts val="0"/>
                        </a:spcAft>
                      </a:pP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rPr>
                        <a:t>A27Plex Primers</a:t>
                      </a:r>
                      <a:endParaRPr lang="en-US" sz="1800" b="0" kern="100" dirty="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bg1">
                        <a:lumMod val="95000"/>
                      </a:schemeClr>
                    </a:solidFill>
                  </a:tcP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5.0</a:t>
                      </a:r>
                      <a:endPar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lumMod val="95000"/>
                      </a:schemeClr>
                    </a:solidFill>
                  </a:tcPr>
                </a:tc>
              </a:tr>
              <a:tr h="379391">
                <a:tc>
                  <a:txBody>
                    <a:bodyPr/>
                    <a:p>
                      <a:pPr algn="ctr">
                        <a:spcAft>
                          <a:spcPts val="0"/>
                        </a:spcAft>
                      </a:pP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rPr>
                        <a:t>PCR Grade Water</a:t>
                      </a:r>
                      <a:endParaRPr lang="en-US" sz="1800" b="0" kern="100" dirty="0">
                        <a:solidFill>
                          <a:schemeClr val="tx2">
                            <a:lumMod val="50000"/>
                          </a:schemeClr>
                        </a:solidFill>
                        <a:effectLst/>
                        <a:latin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8.0</a:t>
                      </a:r>
                      <a:endPar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accent1">
                        <a:lumMod val="40000"/>
                        <a:lumOff val="60000"/>
                      </a:schemeClr>
                    </a:solidFill>
                  </a:tcPr>
                </a:tc>
              </a:tr>
              <a:tr h="466380">
                <a:tc>
                  <a:txBody>
                    <a:bodyPr/>
                    <a:p>
                      <a:pPr algn="ctr">
                        <a:spcAft>
                          <a:spcPts val="0"/>
                        </a:spcAft>
                      </a:pP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rPr>
                        <a:t>Control DNA 9948 (0.5ng/µL)</a:t>
                      </a:r>
                      <a:endParaRPr lang="en-US" sz="1800" b="0" kern="100" dirty="0">
                        <a:solidFill>
                          <a:schemeClr val="tx2">
                            <a:lumMod val="50000"/>
                          </a:schemeClr>
                        </a:solidFill>
                        <a:effectLst/>
                        <a:latin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1.0</a:t>
                      </a:r>
                      <a:endPar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lumMod val="95000"/>
                      </a:schemeClr>
                    </a:solidFill>
                  </a:tcPr>
                </a:tc>
              </a:tr>
              <a:tr h="402332">
                <a:tc>
                  <a:txBody>
                    <a:bodyPr/>
                    <a:p>
                      <a:pPr algn="ctr">
                        <a:spcAft>
                          <a:spcPts val="0"/>
                        </a:spcAft>
                      </a:pP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sym typeface="+mn-ea"/>
                        </a:rPr>
                        <a:t>Taq DNA Polymerase</a:t>
                      </a:r>
                      <a:endParaRPr lang="en-US" sz="1800" b="0" kern="100" dirty="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sym typeface="+mn-ea"/>
                      </a:endParaRPr>
                    </a:p>
                  </a:txBody>
                  <a:tcPr marL="68580" marR="68580" marT="0" marB="0" anchor="ctr">
                    <a:solidFill>
                      <a:schemeClr val="accent1">
                        <a:lumMod val="40000"/>
                        <a:lumOff val="60000"/>
                      </a:schemeClr>
                    </a:solidFill>
                  </a:tcP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1.0</a:t>
                      </a:r>
                      <a:endPar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accent1">
                        <a:lumMod val="40000"/>
                        <a:lumOff val="60000"/>
                      </a:schemeClr>
                    </a:solidFill>
                  </a:tcPr>
                </a:tc>
              </a:tr>
              <a:tr h="402332">
                <a:tc>
                  <a:txBody>
                    <a:bodyPr/>
                    <a:p>
                      <a:pPr algn="ctr">
                        <a:spcAft>
                          <a:spcPts val="0"/>
                        </a:spcAft>
                      </a:pPr>
                      <a:r>
                        <a:rPr lang="zh-CN" altLang="en-US" sz="1800" b="0" kern="100" dirty="0" smtClean="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sym typeface="+mn-ea"/>
                        </a:rPr>
                        <a:t> Total Volume</a:t>
                      </a:r>
                      <a:endParaRPr lang="zh-CN" altLang="en-US" sz="1800" b="0" kern="100" dirty="0" smtClean="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sym typeface="+mn-ea"/>
                      </a:endParaRPr>
                    </a:p>
                  </a:txBody>
                  <a:tcPr marL="68580" marR="68580" marT="0" marB="0" anchor="ctr">
                    <a:solidFill>
                      <a:schemeClr val="bg1">
                        <a:lumMod val="95000"/>
                      </a:schemeClr>
                    </a:solidFill>
                  </a:tcP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25.0</a:t>
                      </a:r>
                      <a:endPar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lumMod val="95000"/>
                      </a:schemeClr>
                    </a:solidFill>
                  </a:tcPr>
                </a:tc>
              </a:tr>
            </a:tbl>
          </a:graphicData>
        </a:graphic>
      </p:graphicFrame>
      <p:pic>
        <p:nvPicPr>
          <p:cNvPr id="36" name="Picture 2"/>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rcRect/>
          <a:stretch>
            <a:fillRect/>
          </a:stretch>
        </p:blipFill>
        <p:spPr bwMode="auto">
          <a:xfrm>
            <a:off x="5176520" y="2458085"/>
            <a:ext cx="6170930" cy="1697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999716"/>
            <a:ext cx="12192000" cy="2016807"/>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35" y="2506980"/>
            <a:ext cx="12192000" cy="922020"/>
          </a:xfrm>
          <a:prstGeom prst="rect">
            <a:avLst/>
          </a:prstGeom>
          <a:noFill/>
        </p:spPr>
        <p:txBody>
          <a:bodyPr wrap="square" rtlCol="0">
            <a:spAutoFit/>
          </a:bodyPr>
          <a:lstStyle/>
          <a:p>
            <a:pPr algn="ctr"/>
            <a:r>
              <a:rPr lang="en-US" altLang="zh-CN" sz="5400" b="1" dirty="0">
                <a:solidFill>
                  <a:schemeClr val="bg1"/>
                </a:solidFill>
                <a:latin typeface="Times New Roman" panose="02020603050405020304" pitchFamily="18" charset="0"/>
                <a:cs typeface="Times New Roman" panose="02020603050405020304" pitchFamily="18" charset="0"/>
              </a:rPr>
              <a:t>Amplification Results of A27Plex </a:t>
            </a:r>
            <a:endParaRPr lang="en-US" altLang="zh-CN" sz="5400" b="1" dirty="0">
              <a:solidFill>
                <a:schemeClr val="bg1"/>
              </a:solidFill>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71730"/>
            <a:ext cx="3004462" cy="1158864"/>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PP_MARK_KEY" val="35120538-9e9c-482d-9cd9-43c3b64e5d48"/>
  <p:tag name="COMMONDATA" val="eyJoZGlkIjoiMzg3M2VhZDAyYTVlNzk1MzQzNGZkODY4NmUwMDYzMGIifQ=="/>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UNIT_TABLE_BEAUTIFY" val="smartTable{0ea0b78e-d55d-46b9-b10c-af126638c118}"/>
  <p:tag name="KSO_WM_BEAUTIFY_FLAG" val=""/>
</p:tagLst>
</file>

<file path=ppt/tags/tag6.xml><?xml version="1.0" encoding="utf-8"?>
<p:tagLst xmlns:p="http://schemas.openxmlformats.org/presentationml/2006/main">
  <p:tag name="KSO_WM_UNIT_TABLE_BEAUTIFY" val="smartTable{7f194200-7861-44bb-bcb7-780b519f3d72}"/>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4709</Words>
  <Application>WPS 演示</Application>
  <PresentationFormat>宽屏</PresentationFormat>
  <Paragraphs>238</Paragraphs>
  <Slides>27</Slides>
  <Notes>0</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27</vt:i4>
      </vt:variant>
    </vt:vector>
  </HeadingPairs>
  <TitlesOfParts>
    <vt:vector size="41" baseType="lpstr">
      <vt:lpstr>Arial</vt:lpstr>
      <vt:lpstr>宋体</vt:lpstr>
      <vt:lpstr>Wingdings</vt:lpstr>
      <vt:lpstr>微软雅黑</vt:lpstr>
      <vt:lpstr>华文行楷</vt:lpstr>
      <vt:lpstr>Times New Roman</vt:lpstr>
      <vt:lpstr>华文中宋</vt:lpstr>
      <vt:lpstr>等线</vt:lpstr>
      <vt:lpstr>Arial Unicode MS</vt:lpstr>
      <vt:lpstr>Calibri</vt:lpstr>
      <vt:lpstr>Arial</vt:lpstr>
      <vt:lpstr>楷体</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 ice007</dc:creator>
  <cp:lastModifiedBy>Nibelung</cp:lastModifiedBy>
  <cp:revision>118</cp:revision>
  <dcterms:created xsi:type="dcterms:W3CDTF">2023-01-29T04:51:00Z</dcterms:created>
  <dcterms:modified xsi:type="dcterms:W3CDTF">2023-05-18T05:17:38Z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10579304F5C241F3B2B47EBC49E40110_13</vt:lpwstr>
  </property>
  <property fmtid="{D5CDD505-2E9C-101B-9397-08002B2CF9AE}" pid="3" name="KSOProductBuildVer">
    <vt:lpwstr>2052-11.1.0.14309</vt:lpwstr>
  </property>
</Properties>
</file>