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handoutMasterIdLst>
    <p:handoutMasterId r:id="rId20"/>
  </p:handoutMasterIdLst>
  <p:sldIdLst>
    <p:sldId id="326" r:id="rId4"/>
    <p:sldId id="379" r:id="rId5"/>
    <p:sldId id="289" r:id="rId6"/>
    <p:sldId id="378" r:id="rId7"/>
    <p:sldId id="450" r:id="rId8"/>
    <p:sldId id="331" r:id="rId9"/>
    <p:sldId id="380" r:id="rId10"/>
    <p:sldId id="418" r:id="rId11"/>
    <p:sldId id="351" r:id="rId12"/>
    <p:sldId id="381" r:id="rId13"/>
    <p:sldId id="352" r:id="rId14"/>
    <p:sldId id="353" r:id="rId15"/>
    <p:sldId id="384" r:id="rId16"/>
    <p:sldId id="327" r:id="rId17"/>
    <p:sldId id="264"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6.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DE5CBF-E929-4844-B99E-DA279DC6509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6A9B7EC-3A57-4ABF-B642-FDD9A4F6D6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C8F4C0-95B2-43C0-B162-46EECC008BD3}" type="slidenum">
              <a:rPr lang="zh-CN" altLang="en-US" smtClean="0"/>
            </a:fld>
            <a:endParaRPr lang="zh-CN" altLang="en-US"/>
          </a:p>
        </p:txBody>
      </p:sp>
      <p:pic>
        <p:nvPicPr>
          <p:cNvPr id="7" name="图片 6"/>
          <p:cNvPicPr/>
          <p:nvPr userDrawn="1"/>
        </p:nvPicPr>
        <p:blipFill>
          <a:blip r:embed="rId2" cstate="print">
            <a:extLst>
              <a:ext uri="{28A0092B-C50C-407E-A947-70E740481C1C}">
                <a14:useLocalDpi xmlns:a14="http://schemas.microsoft.com/office/drawing/2010/main" val="0"/>
              </a:ext>
            </a:extLst>
          </a:blip>
          <a:stretch>
            <a:fillRect/>
          </a:stretch>
        </p:blipFill>
        <p:spPr>
          <a:xfrm>
            <a:off x="114301" y="0"/>
            <a:ext cx="2031999" cy="1016000"/>
          </a:xfrm>
          <a:prstGeom prst="rect">
            <a:avLst/>
          </a:prstGeom>
        </p:spPr>
      </p:pic>
      <p:sp>
        <p:nvSpPr>
          <p:cNvPr id="8" name="平行四边形 7"/>
          <p:cNvSpPr/>
          <p:nvPr userDrawn="1"/>
        </p:nvSpPr>
        <p:spPr>
          <a:xfrm>
            <a:off x="7413155" y="683489"/>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以客户为中心</a:t>
            </a:r>
            <a:endParaRPr lang="zh-CN" altLang="en-US" sz="1300" dirty="0">
              <a:latin typeface="微软雅黑" panose="020B0503020204020204" charset="-122"/>
              <a:ea typeface="微软雅黑" panose="020B0503020204020204" charset="-122"/>
            </a:endParaRPr>
          </a:p>
        </p:txBody>
      </p:sp>
      <p:sp>
        <p:nvSpPr>
          <p:cNvPr id="9" name="平行四边形 8"/>
          <p:cNvSpPr/>
          <p:nvPr userDrawn="1"/>
        </p:nvSpPr>
        <p:spPr>
          <a:xfrm>
            <a:off x="9435832" y="694660"/>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以奋斗者为本</a:t>
            </a:r>
            <a:endParaRPr lang="zh-CN" altLang="en-US" sz="1300" dirty="0">
              <a:latin typeface="微软雅黑" panose="020B0503020204020204" charset="-122"/>
              <a:ea typeface="微软雅黑" panose="020B0503020204020204" charset="-122"/>
            </a:endParaRPr>
          </a:p>
        </p:txBody>
      </p:sp>
      <p:sp>
        <p:nvSpPr>
          <p:cNvPr id="10" name="平行四边形 9"/>
          <p:cNvSpPr/>
          <p:nvPr userDrawn="1"/>
        </p:nvSpPr>
        <p:spPr>
          <a:xfrm>
            <a:off x="7354306" y="1016000"/>
            <a:ext cx="1944212"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坚持艰苦奋斗</a:t>
            </a:r>
            <a:endParaRPr lang="zh-CN" altLang="en-US" sz="1300" dirty="0">
              <a:latin typeface="微软雅黑" panose="020B0503020204020204" charset="-122"/>
              <a:ea typeface="微软雅黑" panose="020B0503020204020204" charset="-122"/>
            </a:endParaRPr>
          </a:p>
        </p:txBody>
      </p:sp>
      <p:sp>
        <p:nvSpPr>
          <p:cNvPr id="11" name="平行四边形 10"/>
          <p:cNvSpPr/>
          <p:nvPr userDrawn="1"/>
        </p:nvSpPr>
        <p:spPr>
          <a:xfrm>
            <a:off x="9429375" y="1012233"/>
            <a:ext cx="2097906" cy="274497"/>
          </a:xfrm>
          <a:prstGeom prst="parallelogram">
            <a:avLst>
              <a:gd name="adj" fmla="val 47712"/>
            </a:avLst>
          </a:prstGeom>
          <a:solidFill>
            <a:srgbClr val="0086D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CN" altLang="en-US" sz="1300" dirty="0">
                <a:latin typeface="微软雅黑" panose="020B0503020204020204" charset="-122"/>
                <a:ea typeface="微软雅黑" panose="020B0503020204020204" charset="-122"/>
              </a:rPr>
              <a:t>不断学习创新</a:t>
            </a:r>
            <a:endParaRPr lang="zh-CN" altLang="en-US" sz="1300" dirty="0">
              <a:latin typeface="微软雅黑" panose="020B0503020204020204" charset="-122"/>
              <a:ea typeface="微软雅黑" panose="020B0503020204020204" charset="-122"/>
            </a:endParaRPr>
          </a:p>
        </p:txBody>
      </p:sp>
      <p:sp>
        <p:nvSpPr>
          <p:cNvPr id="12" name="TextBox 3"/>
          <p:cNvSpPr txBox="1"/>
          <p:nvPr userDrawn="1"/>
        </p:nvSpPr>
        <p:spPr>
          <a:xfrm>
            <a:off x="0" y="2079200"/>
            <a:ext cx="12192000" cy="1980000"/>
          </a:xfrm>
          <a:prstGeom prst="rect">
            <a:avLst/>
          </a:prstGeom>
          <a:solidFill>
            <a:srgbClr val="0086D1"/>
          </a:solidFill>
        </p:spPr>
        <p:txBody>
          <a:bodyPr wrap="square" rtlCol="0">
            <a:spAutoFit/>
          </a:bodyPr>
          <a:lstStyle/>
          <a:p>
            <a:pPr algn="ctr">
              <a:lnSpc>
                <a:spcPct val="150000"/>
              </a:lnSpc>
            </a:pPr>
            <a:endParaRPr lang="zh-CN" altLang="en-US" sz="6000" dirty="0">
              <a:solidFill>
                <a:srgbClr val="92D05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A9B74A-4C05-437F-A8DC-EE8B1971B0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DE5CBF-E929-4844-B99E-DA279DC65092}" type="slidenum">
              <a:rPr lang="zh-CN" altLang="en-US" smtClean="0"/>
            </a:fld>
            <a:endParaRPr lang="zh-CN" altLang="en-US"/>
          </a:p>
        </p:txBody>
      </p:sp>
      <p:pic>
        <p:nvPicPr>
          <p:cNvPr id="6" name="Picture 7" descr="图片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0"/>
            <a:ext cx="1219199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027AC1-12D2-45B1-9F34-FFFEF01224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ED290D-1E15-4D56-AEE2-CD77A1C422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27AC1-12D2-45B1-9F34-FFFEF01224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D290D-1E15-4D56-AEE2-CD77A1C42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9B74A-4C05-437F-A8DC-EE8B1971B0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5CBF-E929-4844-B99E-DA279DC650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7.png"/><Relationship Id="rId2" Type="http://schemas.openxmlformats.org/officeDocument/2006/relationships/tags" Target="../tags/tag1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tags" Target="../tags/tag1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6.png"/><Relationship Id="rId2" Type="http://schemas.openxmlformats.org/officeDocument/2006/relationships/tags" Target="../tags/tag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15124" y="2150853"/>
            <a:ext cx="8201660" cy="1753235"/>
          </a:xfrm>
          <a:prstGeom prst="rect">
            <a:avLst/>
          </a:prstGeom>
          <a:noFill/>
        </p:spPr>
        <p:txBody>
          <a:bodyPr wrap="none" rtlCol="0">
            <a:spAutoFit/>
          </a:bodyPr>
          <a:lstStyle/>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Brief </a:t>
            </a: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Introduction of </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a:p>
            <a:pPr algn="ctr"/>
            <a:r>
              <a:rPr lang="en-US" altLang="zh-CN" sz="5400" b="1" dirty="0" smtClean="0">
                <a:solidFill>
                  <a:schemeClr val="bg1"/>
                </a:solidFill>
                <a:latin typeface="Times New Roman" panose="02020603050405020304" pitchFamily="18" charset="0"/>
                <a:cs typeface="Times New Roman" panose="02020603050405020304" pitchFamily="18" charset="0"/>
                <a:sym typeface="+mn-ea"/>
              </a:rPr>
              <a:t>A33Plex STR Detection Kit</a:t>
            </a:r>
            <a:endParaRPr lang="en-US" altLang="zh-CN" sz="5400" b="1"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171418" y="4856441"/>
            <a:ext cx="6154249" cy="461665"/>
          </a:xfrm>
          <a:prstGeom prst="rect">
            <a:avLst/>
          </a:prstGeom>
          <a:noFill/>
        </p:spPr>
        <p:txBody>
          <a:bodyPr wrap="none" rtlCol="0">
            <a:spAutoFit/>
          </a:bodyPr>
          <a:lstStyle/>
          <a:p>
            <a:pPr lvl="0">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Superbio</a:t>
            </a:r>
            <a:r>
              <a:rPr lang="en-US" altLang="zh-CN" sz="2400" dirty="0">
                <a:latin typeface="Times New Roman" panose="02020603050405020304" pitchFamily="18" charset="0"/>
                <a:cs typeface="Times New Roman" panose="02020603050405020304" pitchFamily="18" charset="0"/>
              </a:rPr>
              <a:t> Biomedical (Nanjing) </a:t>
            </a:r>
            <a:r>
              <a:rPr lang="en-US" altLang="zh-CN" sz="2400" dirty="0" err="1">
                <a:latin typeface="Times New Roman" panose="02020603050405020304" pitchFamily="18" charset="0"/>
                <a:cs typeface="Times New Roman" panose="02020603050405020304" pitchFamily="18" charset="0"/>
              </a:rPr>
              <a:t>Co.,Ltd</a:t>
            </a:r>
            <a:r>
              <a:rPr lang="en-US" altLang="zh-CN" sz="2400" dirty="0">
                <a:latin typeface="Times New Roman" panose="02020603050405020304" pitchFamily="18" charset="0"/>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文本框 7"/>
          <p:cNvSpPr txBox="1"/>
          <p:nvPr/>
        </p:nvSpPr>
        <p:spPr>
          <a:xfrm>
            <a:off x="7985271" y="4251816"/>
            <a:ext cx="2437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May 2023</a:t>
            </a:r>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Amplification Results of A33Plex </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925258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3.1 Amplification Results of Positive Control 9948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descr="微信截图_20200903152303"/>
          <p:cNvPicPr>
            <a:picLocks noChangeAspect="1"/>
          </p:cNvPicPr>
          <p:nvPr>
            <p:custDataLst>
              <p:tags r:id="rId2"/>
            </p:custDataLst>
          </p:nvPr>
        </p:nvPicPr>
        <p:blipFill>
          <a:blip r:embed="rId3"/>
          <a:stretch>
            <a:fillRect/>
          </a:stretch>
        </p:blipFill>
        <p:spPr>
          <a:xfrm>
            <a:off x="223520" y="1118870"/>
            <a:ext cx="11745595" cy="53854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827087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3.2 Amplification Results of Blood on FTA </a:t>
            </a:r>
            <a:r>
              <a:rPr lang="en-US" altLang="zh-CN" sz="2400" b="1" dirty="0">
                <a:solidFill>
                  <a:schemeClr val="bg1"/>
                </a:solidFill>
                <a:latin typeface="Times New Roman" panose="02020603050405020304" pitchFamily="18" charset="0"/>
                <a:cs typeface="Times New Roman" panose="02020603050405020304" pitchFamily="18" charset="0"/>
                <a:sym typeface="+mn-ea"/>
              </a:rPr>
              <a:t>Analyzed </a:t>
            </a:r>
            <a:r>
              <a:rPr lang="en-US" altLang="zh-CN" sz="2400" b="1" dirty="0">
                <a:solidFill>
                  <a:schemeClr val="bg1"/>
                </a:solidFill>
                <a:latin typeface="Times New Roman" panose="02020603050405020304" pitchFamily="18" charset="0"/>
                <a:cs typeface="Times New Roman" panose="02020603050405020304" pitchFamily="18" charset="0"/>
              </a:rPr>
              <a:t>on 3130xl</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859790" y="1210310"/>
            <a:ext cx="10471785" cy="51981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316230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Service &amp; Cooperation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13330"/>
          <a:stretch>
            <a:fillRect/>
          </a:stretch>
        </p:blipFill>
        <p:spPr>
          <a:xfrm>
            <a:off x="888829" y="1386401"/>
            <a:ext cx="4238648" cy="5315274"/>
          </a:xfrm>
          <a:prstGeom prst="rect">
            <a:avLst/>
          </a:prstGeom>
          <a:ln>
            <a:noFill/>
          </a:ln>
          <a:effectLst>
            <a:outerShdw blurRad="292100" dist="139700" dir="2700000" algn="tl" rotWithShape="0">
              <a:srgbClr val="333333">
                <a:alpha val="65000"/>
              </a:srgbClr>
            </a:outerShdw>
          </a:effectLst>
        </p:spPr>
      </p:pic>
      <p:sp>
        <p:nvSpPr>
          <p:cNvPr id="3" name="TextBox 2"/>
          <p:cNvSpPr txBox="1"/>
          <p:nvPr>
            <p:custDataLst>
              <p:tags r:id="rId3"/>
            </p:custDataLst>
          </p:nvPr>
        </p:nvSpPr>
        <p:spPr>
          <a:xfrm>
            <a:off x="6624320" y="1386205"/>
            <a:ext cx="4695190" cy="5077460"/>
          </a:xfrm>
          <a:prstGeom prst="rect">
            <a:avLst/>
          </a:prstGeom>
          <a:noFill/>
        </p:spPr>
        <p:txBody>
          <a:bodyPr wrap="square" rtlCol="0">
            <a:spAutoFit/>
          </a:bodyPr>
          <a:lstStyle/>
          <a:p>
            <a:pPr algn="l">
              <a:lnSpc>
                <a:spcPct val="100000"/>
              </a:lnSpc>
              <a:buClrTx/>
              <a:buSzTx/>
              <a:buFontTx/>
            </a:pPr>
            <a:r>
              <a:rPr lang="en-US" altLang="zh-CN" dirty="0" smtClean="0">
                <a:latin typeface="Times New Roman" panose="02020603050405020304" pitchFamily="18" charset="0"/>
                <a:cs typeface="Times New Roman" panose="02020603050405020304" pitchFamily="18" charset="0"/>
              </a:rPr>
              <a:t> </a:t>
            </a:r>
            <a:r>
              <a:rPr lang="en-US" altLang="zh-CN" dirty="0" smtClean="0">
                <a:solidFill>
                  <a:schemeClr val="tx1"/>
                </a:solidFill>
                <a:latin typeface="Times New Roman" panose="02020603050405020304" pitchFamily="18" charset="0"/>
                <a:cs typeface="Times New Roman" panose="02020603050405020304" pitchFamily="18" charset="0"/>
              </a:rPr>
              <a:t>     Jiangsu Superbio Biomedical Co. Ltd., founded in 2011, is a cutting-edge technology enterprise owning the Practice License of Medical Institution, which </a:t>
            </a:r>
            <a:r>
              <a:rPr lang="en-US" altLang="zh-CN" dirty="0" smtClean="0">
                <a:solidFill>
                  <a:schemeClr val="tx1"/>
                </a:solidFill>
                <a:latin typeface="Times New Roman" panose="02020603050405020304" pitchFamily="18" charset="0"/>
                <a:cs typeface="Times New Roman" panose="02020603050405020304" pitchFamily="18" charset="0"/>
                <a:sym typeface="+mn-ea"/>
              </a:rPr>
              <a:t>specializes in  the research and testing of gene sequencing industry, and</a:t>
            </a:r>
            <a:r>
              <a:rPr lang="en-US" altLang="zh-CN" dirty="0" smtClean="0">
                <a:solidFill>
                  <a:schemeClr val="tx1"/>
                </a:solidFill>
                <a:latin typeface="Times New Roman" panose="02020603050405020304" pitchFamily="18" charset="0"/>
                <a:cs typeface="Times New Roman" panose="02020603050405020304" pitchFamily="18" charset="0"/>
              </a:rPr>
              <a:t> integrates R&amp;D, production and sales. The company's products and services cover forensic testing, medical testing, food/environment/medicine testing, instrumentation and software.</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are willing to provide clients with scientific research services related to forensic DNA testing, such as research projects and papers publication, solving all the difficulties encountered in the experiment for you.</a:t>
            </a:r>
            <a:endParaRPr lang="en-US" altLang="zh-CN" dirty="0" smtClean="0">
              <a:solidFill>
                <a:schemeClr val="tx1"/>
              </a:solidFill>
              <a:latin typeface="Times New Roman" panose="02020603050405020304" pitchFamily="18" charset="0"/>
              <a:cs typeface="Times New Roman" panose="02020603050405020304" pitchFamily="18" charset="0"/>
            </a:endParaRPr>
          </a:p>
          <a:p>
            <a:pPr algn="l">
              <a:lnSpc>
                <a:spcPct val="100000"/>
              </a:lnSpc>
              <a:buClrTx/>
              <a:buSzTx/>
              <a:buFontTx/>
            </a:pPr>
            <a:r>
              <a:rPr lang="en-US" altLang="zh-CN" dirty="0" smtClean="0">
                <a:solidFill>
                  <a:schemeClr val="tx1"/>
                </a:solidFill>
                <a:latin typeface="Times New Roman" panose="02020603050405020304" pitchFamily="18" charset="0"/>
                <a:cs typeface="Times New Roman" panose="02020603050405020304" pitchFamily="18" charset="0"/>
              </a:rPr>
              <a:t>      We sincerely look forward to cooperate with you in developing products and researching projects.</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56135" y="2651425"/>
            <a:ext cx="12192000" cy="923330"/>
          </a:xfrm>
          <a:prstGeom prst="rect">
            <a:avLst/>
          </a:prstGeom>
        </p:spPr>
        <p:txBody>
          <a:bodyPr wrap="square">
            <a:spAutoFit/>
          </a:bodyPr>
          <a:lstStyle/>
          <a:p>
            <a:pPr algn="ctr"/>
            <a:r>
              <a:rPr lang="en-US" altLang="zh-CN" sz="5400" b="1" dirty="0">
                <a:solidFill>
                  <a:srgbClr val="0086D1"/>
                </a:solidFill>
                <a:latin typeface="微软雅黑" panose="020B0503020204020204" charset="-122"/>
                <a:ea typeface="微软雅黑" panose="020B0503020204020204" charset="-122"/>
              </a:rPr>
              <a:t>THANKS</a:t>
            </a:r>
            <a:r>
              <a:rPr lang="en-US" altLang="zh-CN" sz="4800" b="1" dirty="0">
                <a:solidFill>
                  <a:srgbClr val="0086D1"/>
                </a:solidFill>
                <a:latin typeface="微软雅黑" panose="020B0503020204020204" charset="-122"/>
                <a:ea typeface="微软雅黑" panose="020B0503020204020204" charset="-122"/>
              </a:rPr>
              <a:t>!</a:t>
            </a:r>
            <a:endParaRPr lang="zh-CN" altLang="en-US" sz="4800" dirty="0">
              <a:solidFill>
                <a:prstClr val="black"/>
              </a:solidFill>
              <a:latin typeface="Arial" panose="020B0604020202020204"/>
              <a:ea typeface="微软雅黑" panose="020B0503020204020204" charset="-122"/>
            </a:endParaRPr>
          </a:p>
        </p:txBody>
      </p:sp>
      <p:grpSp>
        <p:nvGrpSpPr>
          <p:cNvPr id="6" name="组合 5"/>
          <p:cNvGrpSpPr/>
          <p:nvPr/>
        </p:nvGrpSpPr>
        <p:grpSpPr>
          <a:xfrm>
            <a:off x="0" y="6350405"/>
            <a:ext cx="9711111" cy="46847"/>
            <a:chOff x="2580023" y="5846613"/>
            <a:chExt cx="9177866" cy="45719"/>
          </a:xfrm>
        </p:grpSpPr>
        <p:cxnSp>
          <p:nvCxnSpPr>
            <p:cNvPr id="7" name="直接连接符 6"/>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27044" y="6350405"/>
            <a:ext cx="764956" cy="47888"/>
            <a:chOff x="2580023" y="5846613"/>
            <a:chExt cx="9177866" cy="45719"/>
          </a:xfrm>
        </p:grpSpPr>
        <p:cxnSp>
          <p:nvCxnSpPr>
            <p:cNvPr id="10" name="直接连接符 9"/>
            <p:cNvCxnSpPr/>
            <p:nvPr userDrawn="1"/>
          </p:nvCxnSpPr>
          <p:spPr>
            <a:xfrm flipV="1">
              <a:off x="2580023" y="5891337"/>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V="1">
              <a:off x="2580023" y="5846613"/>
              <a:ext cx="9177866" cy="995"/>
            </a:xfrm>
            <a:prstGeom prst="line">
              <a:avLst/>
            </a:prstGeom>
            <a:ln w="12700">
              <a:solidFill>
                <a:srgbClr val="0086D1"/>
              </a:solidFill>
            </a:ln>
          </p:spPr>
          <p:style>
            <a:lnRef idx="1">
              <a:schemeClr val="accent1"/>
            </a:lnRef>
            <a:fillRef idx="0">
              <a:schemeClr val="accent1"/>
            </a:fillRef>
            <a:effectRef idx="0">
              <a:schemeClr val="accent1"/>
            </a:effectRef>
            <a:fontRef idx="minor">
              <a:schemeClr val="tx1"/>
            </a:fontRef>
          </p:style>
        </p:cxnSp>
      </p:grpSp>
      <p:pic>
        <p:nvPicPr>
          <p:cNvPr id="12" name="Picture 3" descr="C:\Documents and Settings\Administrator\My Documents\Jingoal\zz@8115279\RecvFiles\LOGO-01-01.png"/>
          <p:cNvPicPr>
            <a:picLocks noChangeAspect="1" noChangeArrowheads="1"/>
          </p:cNvPicPr>
          <p:nvPr/>
        </p:nvPicPr>
        <p:blipFill>
          <a:blip r:embed="rId1" cstate="print"/>
          <a:srcRect/>
          <a:stretch>
            <a:fillRect/>
          </a:stretch>
        </p:blipFill>
        <p:spPr bwMode="auto">
          <a:xfrm>
            <a:off x="9723303" y="6165861"/>
            <a:ext cx="1715933" cy="369087"/>
          </a:xfrm>
          <a:prstGeom prst="rect">
            <a:avLst/>
          </a:prstGeom>
          <a:noFill/>
        </p:spPr>
      </p:pic>
      <p:sp>
        <p:nvSpPr>
          <p:cNvPr id="2" name="矩形 1"/>
          <p:cNvSpPr/>
          <p:nvPr>
            <p:custDataLst>
              <p:tags r:id="rId2"/>
            </p:custDataLst>
          </p:nvPr>
        </p:nvSpPr>
        <p:spPr>
          <a:xfrm>
            <a:off x="0" y="4829175"/>
            <a:ext cx="5676900" cy="1476375"/>
          </a:xfrm>
          <a:prstGeom prst="rect">
            <a:avLst/>
          </a:prstGeom>
        </p:spPr>
        <p:txBody>
          <a:bodyPr wrap="square">
            <a:spAutoFit/>
          </a:bodyPr>
          <a:p>
            <a:pPr algn="l"/>
            <a:r>
              <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rPr>
              <a:t>Contact Us</a:t>
            </a:r>
            <a:endParaRPr lang="en-US" altLang="zh-CN" b="1"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Address: Sino-Danish Ecological Life Science Industrial Park, No.3-1 Xinjinxhu Road, Pukou District, Nanjing</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Tel: 400-616-2676</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lgn="l"/>
            <a:r>
              <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rPr>
              <a:t>Website: http://www.superbio.cn/</a:t>
            </a:r>
            <a:endParaRPr lang="en-US" altLang="zh-CN"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Features of A33Plex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72135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1.1 </a:t>
            </a:r>
            <a:r>
              <a:rPr lang="en-US" altLang="zh-CN"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mn-ea"/>
              </a:rPr>
              <a:t>Features of A33Plex</a:t>
            </a:r>
            <a:r>
              <a:rPr lang="en-US" altLang="zh-CN" sz="2400" b="1" dirty="0">
                <a:solidFill>
                  <a:schemeClr val="bg1"/>
                </a:solidFill>
                <a:latin typeface="Times New Roman" panose="02020603050405020304" pitchFamily="18" charset="0"/>
                <a:cs typeface="Times New Roman" panose="02020603050405020304" pitchFamily="18" charset="0"/>
                <a:sym typeface="+mn-ea"/>
              </a:rPr>
              <a:t>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2" name="矩形 1"/>
          <p:cNvSpPr/>
          <p:nvPr>
            <p:custDataLst>
              <p:tags r:id="rId2"/>
            </p:custDataLst>
          </p:nvPr>
        </p:nvSpPr>
        <p:spPr>
          <a:xfrm>
            <a:off x="1038860" y="1333500"/>
            <a:ext cx="10114915" cy="4523105"/>
          </a:xfrm>
          <a:prstGeom prst="rect">
            <a:avLst/>
          </a:prstGeom>
          <a:effectLst/>
        </p:spPr>
        <p:txBody>
          <a:bodyPr wrap="square">
            <a:spAutoFit/>
          </a:bodyPr>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1.</a:t>
            </a:r>
            <a:r>
              <a:rPr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A33Plex is a </a:t>
            </a:r>
            <a:r>
              <a:rPr lang="en-US"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6-color </a:t>
            </a:r>
            <a:r>
              <a:rPr dirty="0" smtClean="0">
                <a:effectLst/>
                <a:latin typeface="Times New Roman" panose="02020603050405020304" pitchFamily="18" charset="0"/>
                <a:ea typeface="微软雅黑" panose="020B0503020204020204" charset="-122"/>
                <a:cs typeface="Times New Roman" panose="02020603050405020304" pitchFamily="18" charset="0"/>
                <a:sym typeface="+mn-ea"/>
              </a:rPr>
              <a:t>fluorescence detection </a:t>
            </a:r>
            <a:r>
              <a:rPr lang="en-US" dirty="0" smtClean="0">
                <a:effectLst/>
                <a:latin typeface="Times New Roman" panose="02020603050405020304" pitchFamily="18" charset="0"/>
                <a:ea typeface="微软雅黑" panose="020B0503020204020204" charset="-122"/>
                <a:cs typeface="Times New Roman" panose="02020603050405020304" pitchFamily="18" charset="0"/>
                <a:sym typeface="+mn-ea"/>
              </a:rPr>
              <a:t>kit which is applicable for detecting 33 autosomal STR loci, 1 Y chromoso</a:t>
            </a:r>
            <a:r>
              <a:rPr lang="en-US"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me STR locus, 1 Y-indel, and 1 Amelogenin, </a:t>
            </a:r>
            <a:r>
              <a:rPr lang="en-US" altLang="zh-CN" dirty="0" smtClean="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including anti-trafficking loci </a:t>
            </a:r>
            <a:r>
              <a:rPr lang="en-US" altLang="zh-CN" dirty="0">
                <a:latin typeface="Times New Roman" panose="02020603050405020304" pitchFamily="18" charset="0"/>
                <a:cs typeface="Times New Roman" panose="02020603050405020304" pitchFamily="18" charset="0"/>
                <a:sym typeface="+mn-ea"/>
              </a:rPr>
              <a:t>D8S1132, D6S477, D19S253, D3S3045, D15S659 and D10S1435, as well as highly polymorphic loci such as SE33, </a:t>
            </a:r>
            <a:r>
              <a:rPr lang="en-US" altLang="zh-CN" dirty="0" err="1" smtClean="0">
                <a:latin typeface="Times New Roman" panose="02020603050405020304" pitchFamily="18" charset="0"/>
                <a:cs typeface="Times New Roman" panose="02020603050405020304" pitchFamily="18" charset="0"/>
                <a:sym typeface="+mn-ea"/>
              </a:rPr>
              <a:t>Penta</a:t>
            </a:r>
            <a:r>
              <a:rPr lang="en-US" altLang="zh-CN" dirty="0" smtClean="0">
                <a:latin typeface="Times New Roman" panose="02020603050405020304" pitchFamily="18" charset="0"/>
                <a:cs typeface="Times New Roman" panose="02020603050405020304" pitchFamily="18" charset="0"/>
                <a:sym typeface="+mn-ea"/>
              </a:rPr>
              <a:t> D, </a:t>
            </a:r>
            <a:r>
              <a:rPr lang="en-US" altLang="zh-CN" dirty="0" err="1" smtClean="0">
                <a:latin typeface="Times New Roman" panose="02020603050405020304" pitchFamily="18" charset="0"/>
                <a:cs typeface="Times New Roman" panose="02020603050405020304" pitchFamily="18" charset="0"/>
                <a:sym typeface="+mn-ea"/>
              </a:rPr>
              <a:t>Penta</a:t>
            </a:r>
            <a:r>
              <a:rPr lang="en-US" altLang="zh-CN" dirty="0" smtClean="0">
                <a:latin typeface="Times New Roman" panose="02020603050405020304" pitchFamily="18" charset="0"/>
                <a:cs typeface="Times New Roman" panose="02020603050405020304" pitchFamily="18" charset="0"/>
                <a:sym typeface="+mn-ea"/>
              </a:rPr>
              <a:t> </a:t>
            </a:r>
            <a:r>
              <a:rPr lang="en-US" altLang="zh-CN" dirty="0">
                <a:latin typeface="Times New Roman" panose="02020603050405020304" pitchFamily="18" charset="0"/>
                <a:cs typeface="Times New Roman" panose="02020603050405020304" pitchFamily="18" charset="0"/>
                <a:sym typeface="+mn-ea"/>
              </a:rPr>
              <a:t>E, FGA and D6S1043.</a:t>
            </a:r>
            <a:endParaRPr lang="en-US" altLang="zh-CN" dirty="0">
              <a:latin typeface="Times New Roman" panose="02020603050405020304" pitchFamily="18" charset="0"/>
              <a:cs typeface="Times New Roman" panose="02020603050405020304" pitchFamily="18" charset="0"/>
              <a:sym typeface="+mn-ea"/>
            </a:endParaRPr>
          </a:p>
          <a:p>
            <a:endParaRPr lang="en-US" altLang="zh-CN" b="1"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2. As A33Plex has </a:t>
            </a:r>
            <a:r>
              <a:rPr lang="zh-CN" altLang="zh-CN" dirty="0">
                <a:solidFill>
                  <a:srgbClr val="FF0000"/>
                </a:solidFill>
                <a:latin typeface="Times New Roman" panose="02020603050405020304" pitchFamily="18" charset="0"/>
                <a:cs typeface="Times New Roman" panose="02020603050405020304" pitchFamily="18" charset="0"/>
                <a:sym typeface="+mn-ea"/>
              </a:rPr>
              <a:t>strong discrimination power (DP)</a:t>
            </a:r>
            <a:r>
              <a:rPr lang="en-US" altLang="zh-CN" dirty="0">
                <a:solidFill>
                  <a:srgbClr val="FF0000"/>
                </a:solidFill>
                <a:latin typeface="Times New Roman" panose="02020603050405020304" pitchFamily="18" charset="0"/>
                <a:cs typeface="Times New Roman" panose="02020603050405020304" pitchFamily="18" charset="0"/>
                <a:sym typeface="+mn-ea"/>
              </a:rPr>
              <a:t>, </a:t>
            </a:r>
            <a:r>
              <a:rPr lang="en-US" altLang="zh-CN" dirty="0">
                <a:solidFill>
                  <a:schemeClr val="tx1"/>
                </a:solidFill>
                <a:latin typeface="Times New Roman" panose="02020603050405020304" pitchFamily="18" charset="0"/>
                <a:cs typeface="Times New Roman" panose="02020603050405020304" pitchFamily="18" charset="0"/>
                <a:sym typeface="+mn-ea"/>
              </a:rPr>
              <a:t>it i</a:t>
            </a:r>
            <a:r>
              <a:rPr lang="zh-CN" altLang="zh-CN" dirty="0">
                <a:solidFill>
                  <a:schemeClr val="tx1"/>
                </a:solidFill>
                <a:latin typeface="Times New Roman" panose="02020603050405020304" pitchFamily="18" charset="0"/>
                <a:cs typeface="Times New Roman" panose="02020603050405020304" pitchFamily="18" charset="0"/>
                <a:sym typeface="+mn-ea"/>
              </a:rPr>
              <a:t>s a</a:t>
            </a:r>
            <a:r>
              <a:rPr lang="zh-CN" altLang="zh-CN" dirty="0">
                <a:latin typeface="Times New Roman" panose="02020603050405020304" pitchFamily="18" charset="0"/>
                <a:cs typeface="Times New Roman" panose="02020603050405020304" pitchFamily="18" charset="0"/>
                <a:sym typeface="+mn-ea"/>
              </a:rPr>
              <a:t>pplicable for </a:t>
            </a:r>
            <a:r>
              <a:rPr lang="en-US" altLang="zh-CN" dirty="0">
                <a:solidFill>
                  <a:srgbClr val="FF0000"/>
                </a:solidFill>
                <a:latin typeface="Times New Roman" panose="02020603050405020304" pitchFamily="18" charset="0"/>
                <a:cs typeface="Times New Roman" panose="02020603050405020304" pitchFamily="18" charset="0"/>
                <a:sym typeface="+mn-ea"/>
              </a:rPr>
              <a:t>anti-trafficing database</a:t>
            </a:r>
            <a:r>
              <a:rPr lang="zh-CN" altLang="zh-CN" dirty="0">
                <a:solidFill>
                  <a:srgbClr val="FF0000"/>
                </a:solidFill>
                <a:latin typeface="Times New Roman" panose="02020603050405020304" pitchFamily="18" charset="0"/>
                <a:cs typeface="Times New Roman" panose="02020603050405020304" pitchFamily="18" charset="0"/>
                <a:sym typeface="+mn-ea"/>
              </a:rPr>
              <a:t> building</a:t>
            </a:r>
            <a:r>
              <a:rPr lang="en-US" altLang="zh-CN" dirty="0">
                <a:solidFill>
                  <a:srgbClr val="FF0000"/>
                </a:solidFill>
                <a:latin typeface="Times New Roman" panose="02020603050405020304" pitchFamily="18" charset="0"/>
                <a:cs typeface="Times New Roman" panose="02020603050405020304" pitchFamily="18" charset="0"/>
                <a:sym typeface="+mn-ea"/>
              </a:rPr>
              <a:t>.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A33Plex contains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12 mini STRs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(loci within 220bp of amplification length), which facilitates typing and alignment of difficult specimens such as highly degraded specimens. </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3. A33Plex uses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FRET primers</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for higher sensitivity. The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provided internal positive control (IPC)</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 helps to judge sample quality and if PCR program is successful.</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4. </a:t>
            </a:r>
            <a:r>
              <a:rPr lang="en-US" altLang="zh-CN" dirty="0" smtClean="0">
                <a:solidFill>
                  <a:srgbClr val="FF0000"/>
                </a:solidFill>
                <a:latin typeface="Times New Roman" panose="02020603050405020304" pitchFamily="18" charset="0"/>
                <a:cs typeface="Times New Roman" panose="02020603050405020304" pitchFamily="18" charset="0"/>
                <a:sym typeface="+mn-ea"/>
              </a:rPr>
              <a:t>Good specimen compatibility.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A33Plex can </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rPr>
              <a:t>directly amplify a variety of test materials and extracted template DNA.</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sym typeface="+mn-ea"/>
            </a:endParaRPr>
          </a:p>
          <a:p>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a:p>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5. </a:t>
            </a:r>
            <a:r>
              <a:rPr lang="en-US" altLang="zh-CN" dirty="0" smtClean="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Rapid amplification.</a:t>
            </a:r>
            <a:r>
              <a:rPr lang="en-US" altLang="zh-CN" dirty="0" smtClean="0">
                <a:effectLst/>
                <a:latin typeface="Times New Roman" panose="02020603050405020304" pitchFamily="18" charset="0"/>
                <a:ea typeface="微软雅黑" panose="020B0503020204020204" charset="-122"/>
                <a:cs typeface="Times New Roman" panose="02020603050405020304" pitchFamily="18" charset="0"/>
              </a:rPr>
              <a:t>The whole PCR process using A33Plex takes 70min.</a:t>
            </a:r>
            <a:endParaRPr lang="en-US" altLang="zh-CN" dirty="0" smtClean="0">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581152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1.2 Loci Arrangement Diagram of A33Plex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854710" y="1225550"/>
            <a:ext cx="10262870" cy="50476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761809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1.3 Analysis Software Loci Information Table of A33Plex </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1458595" y="1030605"/>
            <a:ext cx="9274175" cy="55270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6" y="220287"/>
            <a:ext cx="728853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1.4 Electrophoretic Diagram of A33Plex Allelic Ladder</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custDataLst>
              <p:tags r:id="rId2"/>
            </p:custDataLst>
          </p:nvPr>
        </p:nvPicPr>
        <p:blipFill>
          <a:blip r:embed="rId3"/>
          <a:stretch>
            <a:fillRect/>
          </a:stretch>
        </p:blipFill>
        <p:spPr>
          <a:xfrm>
            <a:off x="408940" y="1205230"/>
            <a:ext cx="11374755" cy="52298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999716"/>
            <a:ext cx="12192000" cy="2016807"/>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5" y="2506980"/>
            <a:ext cx="12192000" cy="9220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cs typeface="Times New Roman" panose="02020603050405020304" pitchFamily="18" charset="0"/>
              </a:rPr>
              <a:t>General Information of A33Plex</a:t>
            </a:r>
            <a:endParaRPr lang="en-US" altLang="zh-CN" sz="5400" b="1"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1730"/>
            <a:ext cx="3004462" cy="1158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9053" y="220287"/>
            <a:ext cx="6167755"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2.1 A33Plex STR Detection Kit (100 RXN/Kit)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custDataLst>
              <p:tags r:id="rId2"/>
            </p:custDataLst>
          </p:nvPr>
        </p:nvGraphicFramePr>
        <p:xfrm>
          <a:off x="2268855" y="1559560"/>
          <a:ext cx="4111698" cy="2023383"/>
        </p:xfrm>
        <a:graphic>
          <a:graphicData uri="http://schemas.openxmlformats.org/drawingml/2006/table">
            <a:tbl>
              <a:tblPr firstRow="1" firstCol="1" bandRow="1">
                <a:tableStyleId>{5C22544A-7EE6-4342-B048-85BDC9FD1C3A}</a:tableStyleId>
              </a:tblPr>
              <a:tblGrid>
                <a:gridCol w="2587699"/>
                <a:gridCol w="1523999"/>
              </a:tblGrid>
              <a:tr h="457200">
                <a:tc>
                  <a:txBody>
                    <a:bodyPr/>
                    <a:p>
                      <a:pPr algn="ctr">
                        <a:spcAft>
                          <a:spcPts val="0"/>
                        </a:spcAft>
                      </a:pPr>
                      <a:r>
                        <a:rPr lang="en-US" altLang="zh-CN" sz="1800" b="0" kern="100" dirty="0">
                          <a:effectLst/>
                          <a:latin typeface="Times New Roman" panose="02020603050405020304" pitchFamily="18" charset="0"/>
                          <a:cs typeface="Times New Roman" panose="02020603050405020304" pitchFamily="18" charset="0"/>
                          <a:sym typeface="+mn-ea"/>
                        </a:rPr>
                        <a:t>Pre-a</a:t>
                      </a:r>
                      <a:r>
                        <a:rPr lang="zh-CN" sz="1800" b="0" kern="100" dirty="0">
                          <a:effectLst/>
                          <a:latin typeface="Times New Roman" panose="02020603050405020304" pitchFamily="18" charset="0"/>
                          <a:cs typeface="Times New Roman" panose="02020603050405020304" pitchFamily="18" charset="0"/>
                          <a:sym typeface="+mn-ea"/>
                        </a:rPr>
                        <a:t>mplification Kit</a:t>
                      </a:r>
                      <a:endParaRPr lang="zh-CN" sz="1800" b="0" kern="1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sz="1800" b="0" kern="100" dirty="0" smtClean="0">
                          <a:solidFill>
                            <a:schemeClr val="tx1"/>
                          </a:solidFill>
                          <a:effectLst/>
                          <a:latin typeface="Times New Roman" panose="02020603050405020304" pitchFamily="18" charset="0"/>
                          <a:cs typeface="Times New Roman" panose="02020603050405020304" pitchFamily="18" charset="0"/>
                          <a:sym typeface="+mn-ea"/>
                        </a:rPr>
                        <a:t>100 RXN</a:t>
                      </a:r>
                      <a:endParaRPr lang="en-US" sz="1800" b="0" kern="1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rgbClr val="00B050"/>
                    </a:solidFill>
                  </a:tcPr>
                </a:tc>
              </a:tr>
              <a:tr h="315530">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2.5×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340045">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A33Plex</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Primers</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297539">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PCR</a:t>
                      </a:r>
                      <a:r>
                        <a:rPr lang="en-US" sz="1800" b="0" kern="100" baseline="0" dirty="0" smtClean="0">
                          <a:solidFill>
                            <a:schemeClr val="tx2">
                              <a:lumMod val="50000"/>
                            </a:schemeClr>
                          </a:solidFill>
                          <a:effectLst/>
                          <a:latin typeface="Times New Roman" panose="02020603050405020304" pitchFamily="18" charset="0"/>
                          <a:cs typeface="Times New Roman" panose="02020603050405020304" pitchFamily="18" charset="0"/>
                        </a:rPr>
                        <a:t> Grade</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Water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297539">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9948 (0.5ng/µL</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15530">
                <a:tc>
                  <a:txBody>
                    <a:bodyPr/>
                    <a:p>
                      <a:pPr algn="ctr">
                        <a:spcAft>
                          <a:spcPts val="0"/>
                        </a:spcAft>
                      </a:pPr>
                      <a:r>
                        <a:rPr lang="en-US" sz="1800" b="0" i="1" kern="100" dirty="0">
                          <a:solidFill>
                            <a:schemeClr val="tx1"/>
                          </a:solidFill>
                          <a:effectLst/>
                          <a:latin typeface="Times New Roman" panose="02020603050405020304" pitchFamily="18" charset="0"/>
                          <a:cs typeface="Times New Roman" panose="02020603050405020304" pitchFamily="18" charset="0"/>
                          <a:sym typeface="+mn-ea"/>
                        </a:rPr>
                        <a:t>Taq</a:t>
                      </a:r>
                      <a:r>
                        <a:rPr lang="en-US" sz="1800" b="0" kern="100" dirty="0">
                          <a:solidFill>
                            <a:schemeClr val="tx1"/>
                          </a:solidFill>
                          <a:effectLst/>
                          <a:latin typeface="Times New Roman" panose="02020603050405020304" pitchFamily="18" charset="0"/>
                          <a:cs typeface="Times New Roman" panose="02020603050405020304" pitchFamily="18" charset="0"/>
                          <a:sym typeface="+mn-ea"/>
                        </a:rPr>
                        <a:t> DNA</a:t>
                      </a:r>
                      <a:r>
                        <a:rPr lang="zh-CN" sz="1800" b="0" kern="100" dirty="0">
                          <a:solidFill>
                            <a:schemeClr val="tx1"/>
                          </a:solidFill>
                          <a:effectLst/>
                          <a:latin typeface="Times New Roman" panose="02020603050405020304" pitchFamily="18" charset="0"/>
                          <a:cs typeface="Times New Roman" panose="02020603050405020304" pitchFamily="18" charset="0"/>
                          <a:sym typeface="+mn-ea"/>
                        </a:rPr>
                        <a:t> </a:t>
                      </a:r>
                      <a:r>
                        <a:rPr lang="en-US" altLang="zh-CN" sz="1800" b="0" kern="100" dirty="0">
                          <a:solidFill>
                            <a:schemeClr val="tx1"/>
                          </a:solidFill>
                          <a:effectLst/>
                          <a:latin typeface="Times New Roman" panose="02020603050405020304" pitchFamily="18" charset="0"/>
                          <a:cs typeface="Times New Roman" panose="02020603050405020304" pitchFamily="18" charset="0"/>
                          <a:sym typeface="+mn-ea"/>
                        </a:rPr>
                        <a:t>P</a:t>
                      </a:r>
                      <a:r>
                        <a:rPr lang="zh-CN" sz="1800" b="0" kern="100" dirty="0">
                          <a:solidFill>
                            <a:schemeClr val="tx1"/>
                          </a:solidFill>
                          <a:effectLst/>
                          <a:latin typeface="Times New Roman" panose="02020603050405020304" pitchFamily="18" charset="0"/>
                          <a:cs typeface="Times New Roman" panose="02020603050405020304" pitchFamily="18" charset="0"/>
                          <a:sym typeface="+mn-ea"/>
                        </a:rPr>
                        <a:t>olymerase</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5" name="表格 4"/>
          <p:cNvGraphicFramePr>
            <a:graphicFrameLocks noGrp="1"/>
          </p:cNvGraphicFramePr>
          <p:nvPr>
            <p:custDataLst>
              <p:tags r:id="rId3"/>
            </p:custDataLst>
          </p:nvPr>
        </p:nvGraphicFramePr>
        <p:xfrm>
          <a:off x="2268855" y="3964934"/>
          <a:ext cx="4114801" cy="1052278"/>
        </p:xfrm>
        <a:graphic>
          <a:graphicData uri="http://schemas.openxmlformats.org/drawingml/2006/table">
            <a:tbl>
              <a:tblPr firstRow="1" firstCol="1" bandRow="1">
                <a:tableStyleId>{5C22544A-7EE6-4342-B048-85BDC9FD1C3A}</a:tableStyleId>
              </a:tblPr>
              <a:tblGrid>
                <a:gridCol w="2590800"/>
                <a:gridCol w="1524001"/>
              </a:tblGrid>
              <a:tr h="457200">
                <a:tc>
                  <a:txBody>
                    <a:bodyPr/>
                    <a:p>
                      <a:pPr algn="ctr">
                        <a:spcAft>
                          <a:spcPts val="0"/>
                        </a:spcAft>
                      </a:pPr>
                      <a:r>
                        <a:rPr sz="1800" b="0" kern="100" dirty="0" smtClean="0">
                          <a:effectLst/>
                          <a:latin typeface="Times New Roman" panose="02020603050405020304" pitchFamily="18" charset="0"/>
                          <a:cs typeface="Times New Roman" panose="02020603050405020304" pitchFamily="18" charset="0"/>
                          <a:sym typeface="+mn-ea"/>
                        </a:rPr>
                        <a:t>Post-amplification Kit</a:t>
                      </a:r>
                      <a:endParaRPr 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sz="1800" b="0" kern="100" dirty="0" smtClean="0">
                          <a:solidFill>
                            <a:schemeClr val="tx1"/>
                          </a:solidFill>
                          <a:effectLst/>
                          <a:latin typeface="Times New Roman" panose="02020603050405020304" pitchFamily="18" charset="0"/>
                          <a:cs typeface="Times New Roman" panose="02020603050405020304" pitchFamily="18" charset="0"/>
                          <a:sym typeface="+mn-ea"/>
                        </a:rPr>
                        <a:t>100 RXN</a:t>
                      </a:r>
                      <a:endParaRPr lang="en-US" altLang="zh-CN" sz="1800" b="0" kern="100" dirty="0" smtClean="0">
                        <a:solidFill>
                          <a:schemeClr val="tx1"/>
                        </a:solidFill>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rgbClr val="00B050"/>
                    </a:solidFill>
                  </a:tcPr>
                </a:tc>
              </a:tr>
              <a:tr h="297539">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Allelic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Ladder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297539">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Orange-640</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bl>
          </a:graphicData>
        </a:graphic>
      </p:graphicFrame>
      <p:graphicFrame>
        <p:nvGraphicFramePr>
          <p:cNvPr id="2" name="表格 1"/>
          <p:cNvGraphicFramePr>
            <a:graphicFrameLocks noGrp="1"/>
          </p:cNvGraphicFramePr>
          <p:nvPr>
            <p:custDataLst>
              <p:tags r:id="rId4"/>
            </p:custDataLst>
          </p:nvPr>
        </p:nvGraphicFramePr>
        <p:xfrm>
          <a:off x="6977380" y="2819756"/>
          <a:ext cx="4373880" cy="978179"/>
        </p:xfrm>
        <a:graphic>
          <a:graphicData uri="http://schemas.openxmlformats.org/drawingml/2006/table">
            <a:tbl>
              <a:tblPr firstRow="1" firstCol="1" bandRow="1">
                <a:tableStyleId>{5C22544A-7EE6-4342-B048-85BDC9FD1C3A}</a:tableStyleId>
              </a:tblPr>
              <a:tblGrid>
                <a:gridCol w="2590800"/>
                <a:gridCol w="1783080"/>
              </a:tblGrid>
              <a:tr h="548640">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Matrix Kit</a:t>
                      </a:r>
                      <a:endParaRPr lang="zh-CN" sz="1800" b="0" kern="100" dirty="0" smtClean="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p>
                      <a:pPr algn="ctr">
                        <a:spcAft>
                          <a:spcPts val="0"/>
                        </a:spcAft>
                      </a:pPr>
                      <a:r>
                        <a:rPr lang="en-US" altLang="zh-CN" sz="1800" b="0" kern="1200" dirty="0" smtClean="0">
                          <a:solidFill>
                            <a:schemeClr val="tx1"/>
                          </a:solidFill>
                          <a:latin typeface="Times New Roman" panose="02020603050405020304" pitchFamily="18" charset="0"/>
                          <a:ea typeface="+mn-ea"/>
                          <a:cs typeface="Times New Roman" panose="02020603050405020304" pitchFamily="18" charset="0"/>
                        </a:rPr>
                        <a:t>Free for first use</a:t>
                      </a:r>
                      <a:endParaRPr lang="en-US" altLang="zh-CN" sz="18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tc>
              </a:tr>
              <a:tr h="429539">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rPr>
                        <a:t>6 Dye Matrix</a:t>
                      </a:r>
                      <a:endParaRPr lang="en-US" altLang="zh-CN"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algn="ctr">
                        <a:spcAft>
                          <a:spcPts val="0"/>
                        </a:spcAft>
                      </a:pP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50</a:t>
                      </a: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µL</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1</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8998" y="6834"/>
            <a:ext cx="9953002" cy="811850"/>
          </a:xfrm>
          <a:prstGeom prst="rect">
            <a:avLst/>
          </a:prstGeom>
          <a:solidFill>
            <a:srgbClr val="0086D1"/>
          </a:solidFill>
          <a:ln>
            <a:solidFill>
              <a:srgbClr val="008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719" y="-99185"/>
            <a:ext cx="2619089" cy="1010220"/>
          </a:xfrm>
          <a:prstGeom prst="rect">
            <a:avLst/>
          </a:prstGeom>
        </p:spPr>
      </p:pic>
      <p:sp>
        <p:nvSpPr>
          <p:cNvPr id="11" name="矩形 10"/>
          <p:cNvSpPr/>
          <p:nvPr/>
        </p:nvSpPr>
        <p:spPr>
          <a:xfrm>
            <a:off x="2238735" y="220287"/>
            <a:ext cx="8856980" cy="460375"/>
          </a:xfrm>
          <a:prstGeom prst="rect">
            <a:avLst/>
          </a:prstGeom>
          <a:effectLst>
            <a:outerShdw blurRad="50800" dist="38100" dir="5400000" algn="t" rotWithShape="0">
              <a:prstClr val="black">
                <a:alpha val="40000"/>
              </a:prstClr>
            </a:outerShdw>
          </a:effectLst>
        </p:spPr>
        <p:txBody>
          <a:bodyPr wrap="none">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2.2 Reaction System and Procedures of A33Plex STR Detection Kit</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custDataLst>
              <p:tags r:id="rId2"/>
            </p:custDataLst>
          </p:nvPr>
        </p:nvGraphicFramePr>
        <p:xfrm>
          <a:off x="1545590" y="1752600"/>
          <a:ext cx="5532120" cy="3152140"/>
        </p:xfrm>
        <a:graphic>
          <a:graphicData uri="http://schemas.openxmlformats.org/drawingml/2006/table">
            <a:tbl>
              <a:tblPr firstRow="1" firstCol="1" bandRow="1">
                <a:tableStyleId>{5C22544A-7EE6-4342-B048-85BDC9FD1C3A}</a:tableStyleId>
              </a:tblPr>
              <a:tblGrid>
                <a:gridCol w="2416175"/>
                <a:gridCol w="1594485"/>
                <a:gridCol w="1521460"/>
              </a:tblGrid>
              <a:tr h="582930">
                <a:tc>
                  <a:txBody>
                    <a:bodyPr/>
                    <a:p>
                      <a:pPr algn="ctr">
                        <a:spcAft>
                          <a:spcPts val="0"/>
                        </a:spcAft>
                      </a:pPr>
                      <a:r>
                        <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rPr>
                        <a:t>Component</a:t>
                      </a:r>
                      <a:endParaRPr lang="zh-CN" altLang="en-US"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algn="ctr">
                        <a:spcAft>
                          <a:spcPts val="0"/>
                        </a:spcAft>
                      </a:pPr>
                      <a:r>
                        <a:rPr lang="en-US" altLang="zh-CN" sz="1800" b="0" kern="100" dirty="0" smtClean="0">
                          <a:latin typeface="Times New Roman" panose="02020603050405020304" pitchFamily="18" charset="0"/>
                          <a:cs typeface="Times New Roman" panose="02020603050405020304" pitchFamily="18" charset="0"/>
                          <a:sym typeface="+mn-ea"/>
                        </a:rPr>
                        <a:t>25µL System</a:t>
                      </a:r>
                      <a:endParaRPr lang="en-US" altLang="zh-CN" sz="1800" b="0" kern="100" dirty="0" smtClean="0">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latin typeface="Times New Roman" panose="02020603050405020304" pitchFamily="18" charset="0"/>
                          <a:cs typeface="Times New Roman" panose="02020603050405020304" pitchFamily="18" charset="0"/>
                          <a:sym typeface="+mn-ea"/>
                        </a:rPr>
                        <a:t>10µL System</a:t>
                      </a:r>
                      <a:endParaRPr lang="en-US" altLang="zh-CN" sz="1800" b="0" kern="100" dirty="0" smtClean="0">
                        <a:effectLst/>
                        <a:latin typeface="Times New Roman" panose="02020603050405020304" pitchFamily="18" charset="0"/>
                        <a:ea typeface="+mn-ea"/>
                        <a:cs typeface="Times New Roman" panose="02020603050405020304" pitchFamily="18" charset="0"/>
                        <a:sym typeface="+mn-ea"/>
                      </a:endParaRPr>
                    </a:p>
                  </a:txBody>
                  <a:tcPr marL="68580" marR="68580" marT="0" marB="0" anchor="ctr">
                    <a:solidFill>
                      <a:srgbClr val="C00000"/>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2.5× PCR Mix</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4.0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33591">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A33Plex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Primers</a:t>
                      </a:r>
                      <a:endParaRPr 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379391">
                <a:tc>
                  <a:txBody>
                    <a:bodyPr/>
                    <a:p>
                      <a:pPr algn="ctr">
                        <a:spcAft>
                          <a:spcPts val="0"/>
                        </a:spcAft>
                      </a:pP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PCR Grade</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Water</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8.0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2.6</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66380">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Control DNA </a:t>
                      </a:r>
                      <a:r>
                        <a:rPr lang="en-US" altLang="zh-CN"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9948 </a:t>
                      </a:r>
                      <a:r>
                        <a:rPr lang="en-US" sz="1800" b="0" kern="100" dirty="0" smtClean="0">
                          <a:solidFill>
                            <a:schemeClr val="tx2">
                              <a:lumMod val="50000"/>
                            </a:schemeClr>
                          </a:solidFill>
                          <a:effectLst/>
                          <a:latin typeface="Times New Roman" panose="02020603050405020304" pitchFamily="18" charset="0"/>
                          <a:cs typeface="Times New Roman" panose="02020603050405020304" pitchFamily="18" charset="0"/>
                        </a:rPr>
                        <a:t>(0.5ng/µL</a:t>
                      </a: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r h="402332">
                <a:tc>
                  <a:txBody>
                    <a:bodyPr/>
                    <a:p>
                      <a:pPr algn="ctr">
                        <a:spcAft>
                          <a:spcPts val="0"/>
                        </a:spcAft>
                      </a:pPr>
                      <a:r>
                        <a:rPr lang="en-US" sz="1800" b="0" kern="100" dirty="0">
                          <a:solidFill>
                            <a:schemeClr val="tx2">
                              <a:lumMod val="50000"/>
                            </a:schemeClr>
                          </a:solidFill>
                          <a:effectLst/>
                          <a:latin typeface="Times New Roman" panose="02020603050405020304" pitchFamily="18" charset="0"/>
                          <a:cs typeface="Times New Roman" panose="02020603050405020304" pitchFamily="18" charset="0"/>
                          <a:sym typeface="+mn-ea"/>
                        </a:rPr>
                        <a:t>Taq DNA Polymerase</a:t>
                      </a:r>
                      <a:endParaRPr lang="en-US" sz="1800" b="0" kern="100" dirty="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 </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0.4</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r>
              <a:tr h="402332">
                <a:tc>
                  <a:txBody>
                    <a:bodyPr/>
                    <a:p>
                      <a:pPr algn="ctr">
                        <a:spcAft>
                          <a:spcPts val="0"/>
                        </a:spcAft>
                      </a:pPr>
                      <a:r>
                        <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rPr>
                        <a:t> Total Volume</a:t>
                      </a:r>
                      <a:endParaRPr lang="zh-CN" altLang="en-US" sz="1800" b="0" kern="100" dirty="0" smtClean="0">
                        <a:solidFill>
                          <a:schemeClr val="tx2">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25.0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c>
                  <a:txBody>
                    <a:bodyPr/>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rPr>
                        <a:t>10.0</a:t>
                      </a:r>
                      <a:endParaRPr lang="en-US" altLang="zh-CN" sz="1800" b="0" kern="1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23" name="表格 22"/>
          <p:cNvGraphicFramePr>
            <a:graphicFrameLocks noGrp="1"/>
          </p:cNvGraphicFramePr>
          <p:nvPr>
            <p:custDataLst>
              <p:tags r:id="rId3"/>
            </p:custDataLst>
          </p:nvPr>
        </p:nvGraphicFramePr>
        <p:xfrm>
          <a:off x="8083496" y="1752600"/>
          <a:ext cx="3012494" cy="3628164"/>
        </p:xfrm>
        <a:graphic>
          <a:graphicData uri="http://schemas.openxmlformats.org/drawingml/2006/table">
            <a:tbl>
              <a:tblPr firstRow="1" bandRow="1">
                <a:tableStyleId>{5C22544A-7EE6-4342-B048-85BDC9FD1C3A}</a:tableStyleId>
              </a:tblPr>
              <a:tblGrid>
                <a:gridCol w="3012494"/>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b="0" dirty="0" smtClean="0">
                          <a:latin typeface="Times New Roman" panose="02020603050405020304" pitchFamily="18" charset="0"/>
                          <a:cs typeface="Times New Roman" panose="02020603050405020304" pitchFamily="18" charset="0"/>
                        </a:rPr>
                        <a:t>A33Plex</a:t>
                      </a:r>
                      <a:endParaRPr lang="en-US" altLang="zh-CN" b="0" dirty="0" smtClean="0">
                        <a:latin typeface="Times New Roman" panose="02020603050405020304" pitchFamily="18" charset="0"/>
                        <a:cs typeface="Times New Roman" panose="02020603050405020304" pitchFamily="18" charset="0"/>
                      </a:endParaRPr>
                    </a:p>
                  </a:txBody>
                  <a:tcPr anchor="ctr" anchorCtr="1">
                    <a:solidFill>
                      <a:srgbClr val="0070C0"/>
                    </a:solidFill>
                  </a:tcPr>
                </a:tc>
              </a:tr>
              <a:tr h="1529221">
                <a:tc>
                  <a:txBody>
                    <a:bodyPr/>
                    <a:lstStyle/>
                    <a:p>
                      <a:r>
                        <a:rPr lang="en-US" altLang="zh-CN" sz="2000" b="0" dirty="0" smtClean="0">
                          <a:latin typeface="Times New Roman" panose="02020603050405020304" pitchFamily="18" charset="0"/>
                          <a:cs typeface="Times New Roman" panose="02020603050405020304" pitchFamily="18" charset="0"/>
                        </a:rPr>
                        <a:t> </a:t>
                      </a:r>
                      <a:endParaRPr lang="en-US" altLang="zh-CN" sz="2000" b="0" dirty="0" smtClean="0">
                        <a:latin typeface="Times New Roman" panose="02020603050405020304" pitchFamily="18" charset="0"/>
                        <a:cs typeface="Times New Roman" panose="02020603050405020304" pitchFamily="18" charset="0"/>
                      </a:endParaRPr>
                    </a:p>
                    <a:p>
                      <a:r>
                        <a:rPr lang="en-US" altLang="zh-CN" sz="1600" b="0" dirty="0" smtClean="0">
                          <a:latin typeface="Times New Roman" panose="02020603050405020304" pitchFamily="18" charset="0"/>
                          <a:cs typeface="Times New Roman" panose="02020603050405020304" pitchFamily="18" charset="0"/>
                        </a:rPr>
                        <a:t>                        95</a:t>
                      </a:r>
                      <a:r>
                        <a:rPr lang="en-US" altLang="zh-CN" sz="1600" b="0" dirty="0" smtClean="0">
                          <a:latin typeface="Times New Roman" panose="02020603050405020304" pitchFamily="18" charset="0"/>
                          <a:ea typeface="+mn-ea"/>
                          <a:cs typeface="Times New Roman" panose="02020603050405020304" pitchFamily="18" charset="0"/>
                        </a:rPr>
                        <a:t>℃/3min</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dirty="0" smtClean="0">
                          <a:latin typeface="Times New Roman" panose="02020603050405020304" pitchFamily="18" charset="0"/>
                          <a:cs typeface="Times New Roman" panose="02020603050405020304" pitchFamily="18" charset="0"/>
                        </a:rPr>
                        <a:t>                        94</a:t>
                      </a:r>
                      <a:r>
                        <a:rPr lang="en-US" altLang="zh-CN" sz="1600" b="0" dirty="0" smtClean="0">
                          <a:latin typeface="Times New Roman" panose="02020603050405020304" pitchFamily="18" charset="0"/>
                          <a:ea typeface="+mn-ea"/>
                          <a:cs typeface="Times New Roman" panose="02020603050405020304" pitchFamily="18" charset="0"/>
                        </a:rPr>
                        <a:t>℃/10sec</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baseline="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60</a:t>
                      </a:r>
                      <a:r>
                        <a:rPr lang="en-US" altLang="zh-CN" sz="1600" b="0" dirty="0" smtClean="0">
                          <a:latin typeface="Times New Roman" panose="02020603050405020304" pitchFamily="18" charset="0"/>
                          <a:ea typeface="+mn-ea"/>
                          <a:cs typeface="Times New Roman" panose="02020603050405020304" pitchFamily="18" charset="0"/>
                        </a:rPr>
                        <a:t>℃/1.5min</a:t>
                      </a:r>
                      <a:endParaRPr lang="en-US" altLang="zh-CN" sz="1600" b="0" dirty="0" smtClean="0">
                        <a:latin typeface="Times New Roman" panose="02020603050405020304" pitchFamily="18" charset="0"/>
                        <a:ea typeface="+mn-ea"/>
                        <a:cs typeface="Times New Roman" panose="02020603050405020304" pitchFamily="18" charset="0"/>
                      </a:endParaRPr>
                    </a:p>
                    <a:p>
                      <a:r>
                        <a:rPr lang="en-US" altLang="zh-CN" sz="1600" b="0" baseline="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60</a:t>
                      </a:r>
                      <a:r>
                        <a:rPr lang="en-US" altLang="zh-CN" sz="1600" b="0" dirty="0" smtClean="0">
                          <a:latin typeface="Times New Roman" panose="02020603050405020304" pitchFamily="18" charset="0"/>
                          <a:ea typeface="+mn-ea"/>
                          <a:cs typeface="Times New Roman" panose="02020603050405020304" pitchFamily="18" charset="0"/>
                        </a:rPr>
                        <a:t>℃/20min</a:t>
                      </a:r>
                      <a:endParaRPr lang="en-US" altLang="zh-CN" sz="1600" b="0" dirty="0" smtClean="0">
                        <a:latin typeface="Times New Roman" panose="02020603050405020304" pitchFamily="18" charset="0"/>
                        <a:ea typeface="+mn-ea"/>
                        <a:cs typeface="Times New Roman" panose="02020603050405020304" pitchFamily="18" charset="0"/>
                      </a:endParaRPr>
                    </a:p>
                    <a:p>
                      <a:endParaRPr lang="en-US" altLang="zh-CN" sz="1600" b="0" dirty="0" smtClean="0">
                        <a:latin typeface="Times New Roman" panose="02020603050405020304" pitchFamily="18" charset="0"/>
                        <a:ea typeface="+mn-ea"/>
                        <a:cs typeface="Times New Roman" panose="02020603050405020304" pitchFamily="18" charset="0"/>
                      </a:endParaRPr>
                    </a:p>
                  </a:txBody>
                  <a:tcPr/>
                </a:tc>
              </a:tr>
              <a:tr h="68684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0" dirty="0" smtClean="0">
                          <a:latin typeface="Times New Roman" panose="02020603050405020304" pitchFamily="18" charset="0"/>
                          <a:cs typeface="Times New Roman" panose="02020603050405020304" pitchFamily="18" charset="0"/>
                          <a:sym typeface="+mn-ea"/>
                        </a:rPr>
                        <a:t>Reaction time: ~70min</a:t>
                      </a:r>
                      <a:endParaRPr lang="en-US" altLang="zh-CN" sz="1800" b="0" dirty="0" smtClean="0">
                        <a:latin typeface="Times New Roman" panose="02020603050405020304" pitchFamily="18" charset="0"/>
                        <a:cs typeface="Times New Roman" panose="02020603050405020304" pitchFamily="18" charset="0"/>
                        <a:sym typeface="+mn-ea"/>
                      </a:endParaRPr>
                    </a:p>
                  </a:txBody>
                  <a:tcPr anchor="ctr"/>
                </a:tc>
              </a:tr>
              <a:tr h="533400">
                <a:tc>
                  <a:txBody>
                    <a:bodyPr/>
                    <a:lstStyle/>
                    <a:p>
                      <a:pPr algn="l"/>
                      <a:r>
                        <a:rPr lang="zh-CN" altLang="en-US" sz="1800" b="0" dirty="0" smtClean="0">
                          <a:latin typeface="Times New Roman" panose="02020603050405020304" pitchFamily="18" charset="0"/>
                          <a:cs typeface="Times New Roman" panose="02020603050405020304" pitchFamily="18" charset="0"/>
                          <a:sym typeface="Symbol" panose="05050102010706020507"/>
                        </a:rPr>
                        <a:t></a:t>
                      </a:r>
                      <a:r>
                        <a:rPr lang="zh-CN" altLang="en-US" sz="1800" b="0" dirty="0" smtClean="0">
                          <a:latin typeface="Times New Roman" panose="02020603050405020304" pitchFamily="18" charset="0"/>
                          <a:cs typeface="Times New Roman" panose="02020603050405020304" pitchFamily="18" charset="0"/>
                          <a:sym typeface="+mn-ea"/>
                        </a:rPr>
                        <a:t>The number of cycles in the reaction program depends on the actual situation</a:t>
                      </a:r>
                      <a:endParaRPr lang="zh-CN" altLang="en-US" b="0" dirty="0">
                        <a:latin typeface="Times New Roman" panose="02020603050405020304" pitchFamily="18" charset="0"/>
                        <a:cs typeface="Times New Roman" panose="02020603050405020304" pitchFamily="18" charset="0"/>
                      </a:endParaRPr>
                    </a:p>
                  </a:txBody>
                  <a:tcPr anchor="ctr"/>
                </a:tc>
              </a:tr>
            </a:tbl>
          </a:graphicData>
        </a:graphic>
      </p:graphicFrame>
      <p:sp>
        <p:nvSpPr>
          <p:cNvPr id="24" name="左大括号 23"/>
          <p:cNvSpPr/>
          <p:nvPr>
            <p:custDataLst>
              <p:tags r:id="rId4"/>
            </p:custDataLst>
          </p:nvPr>
        </p:nvSpPr>
        <p:spPr>
          <a:xfrm>
            <a:off x="9095740" y="2874645"/>
            <a:ext cx="97790" cy="760095"/>
          </a:xfrm>
          <a:prstGeom prst="leftBrace">
            <a:avLst/>
          </a:pr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20"/>
          <p:cNvSpPr txBox="1"/>
          <p:nvPr>
            <p:custDataLst>
              <p:tags r:id="rId5"/>
            </p:custDataLst>
          </p:nvPr>
        </p:nvSpPr>
        <p:spPr>
          <a:xfrm>
            <a:off x="8089265" y="2963136"/>
            <a:ext cx="990600" cy="583565"/>
          </a:xfrm>
          <a:prstGeom prst="rect">
            <a:avLst/>
          </a:prstGeom>
          <a:noFill/>
        </p:spPr>
        <p:txBody>
          <a:bodyPr wrap="square" rtlCol="0">
            <a:spAutoFit/>
          </a:bodyPr>
          <a:lstStyle/>
          <a:p>
            <a:pPr algn="ctr"/>
            <a:r>
              <a:rPr lang="en-US" altLang="zh-CN" sz="1600" dirty="0" smtClean="0">
                <a:latin typeface="Times New Roman" panose="02020603050405020304" pitchFamily="18" charset="0"/>
                <a:cs typeface="Times New Roman" panose="02020603050405020304" pitchFamily="18" charset="0"/>
              </a:rPr>
              <a:t>28-30 </a:t>
            </a:r>
            <a:r>
              <a:rPr lang="en-US" altLang="zh-CN" sz="1600" dirty="0">
                <a:latin typeface="Times New Roman" panose="02020603050405020304" pitchFamily="18" charset="0"/>
                <a:cs typeface="Times New Roman" panose="02020603050405020304" pitchFamily="18" charset="0"/>
              </a:rPr>
              <a:t>cycles</a:t>
            </a:r>
            <a:endParaRPr lang="en-US" altLang="zh-CN"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PP_MARK_KEY" val="35120538-9e9c-482d-9cd9-43c3b64e5d48"/>
  <p:tag name="COMMONDATA" val="eyJoZGlkIjoiMzg3M2VhZDAyYTVlNzk1MzQzNGZkODY4NmUwMDYzMGI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b450fad2-529e-41a7-ab0e-a9ad64641126}"/>
  <p:tag name="KSO_WM_BEAUTIFY_FLAG" val=""/>
</p:tagLst>
</file>

<file path=ppt/tags/tag6.xml><?xml version="1.0" encoding="utf-8"?>
<p:tagLst xmlns:p="http://schemas.openxmlformats.org/presentationml/2006/main">
  <p:tag name="KSO_WM_UNIT_TABLE_BEAUTIFY" val="smartTable{081c803a-c3ef-4028-a068-8242dec87e14}"/>
  <p:tag name="KSO_WM_BEAUTIFY_FLAG" val=""/>
</p:tagLst>
</file>

<file path=ppt/tags/tag7.xml><?xml version="1.0" encoding="utf-8"?>
<p:tagLst xmlns:p="http://schemas.openxmlformats.org/presentationml/2006/main">
  <p:tag name="KSO_WM_UNIT_TABLE_BEAUTIFY" val="smartTable{71fd7106-8988-45de-9d5d-de2bebad57f6}"/>
  <p:tag name="KSO_WM_BEAUTIFY_FLAG" val=""/>
</p:tagLst>
</file>

<file path=ppt/tags/tag8.xml><?xml version="1.0" encoding="utf-8"?>
<p:tagLst xmlns:p="http://schemas.openxmlformats.org/presentationml/2006/main">
  <p:tag name="KSO_WM_UNIT_TABLE_BEAUTIFY" val="smartTable{ab191ce8-d6b7-4f98-bddb-0a5487882dd1}"/>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3219</Words>
  <Application>WPS 演示</Application>
  <PresentationFormat>宽屏</PresentationFormat>
  <Paragraphs>155</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15</vt:i4>
      </vt:variant>
    </vt:vector>
  </HeadingPairs>
  <TitlesOfParts>
    <vt:vector size="31" baseType="lpstr">
      <vt:lpstr>Arial</vt:lpstr>
      <vt:lpstr>宋体</vt:lpstr>
      <vt:lpstr>Wingdings</vt:lpstr>
      <vt:lpstr>微软雅黑</vt:lpstr>
      <vt:lpstr>华文行楷</vt:lpstr>
      <vt:lpstr>Times New Roman</vt:lpstr>
      <vt:lpstr>华文中宋</vt:lpstr>
      <vt:lpstr>等线</vt:lpstr>
      <vt:lpstr>Symbol</vt:lpstr>
      <vt:lpstr>Arial</vt:lpstr>
      <vt:lpstr>楷体</vt:lpstr>
      <vt:lpstr>Arial Unicode MS</vt:lpstr>
      <vt:lpstr>Calibri</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ice007</dc:creator>
  <cp:lastModifiedBy>Nibelung</cp:lastModifiedBy>
  <cp:revision>118</cp:revision>
  <dcterms:created xsi:type="dcterms:W3CDTF">2023-01-29T04:51:00Z</dcterms:created>
  <dcterms:modified xsi:type="dcterms:W3CDTF">2023-05-18T05:50:05Z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2259630CA0A34911BF5C119F8B490A63_13</vt:lpwstr>
  </property>
  <property fmtid="{D5CDD505-2E9C-101B-9397-08002B2CF9AE}" pid="3" name="KSOProductBuildVer">
    <vt:lpwstr>2052-11.1.0.14309</vt:lpwstr>
  </property>
</Properties>
</file>