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8"/>
  </p:notesMasterIdLst>
  <p:handoutMasterIdLst>
    <p:handoutMasterId r:id="rId19"/>
  </p:handoutMasterIdLst>
  <p:sldIdLst>
    <p:sldId id="326" r:id="rId4"/>
    <p:sldId id="379" r:id="rId5"/>
    <p:sldId id="289" r:id="rId6"/>
    <p:sldId id="378" r:id="rId7"/>
    <p:sldId id="331" r:id="rId8"/>
    <p:sldId id="380" r:id="rId9"/>
    <p:sldId id="418" r:id="rId10"/>
    <p:sldId id="351" r:id="rId11"/>
    <p:sldId id="381" r:id="rId12"/>
    <p:sldId id="352" r:id="rId13"/>
    <p:sldId id="353" r:id="rId14"/>
    <p:sldId id="384" r:id="rId15"/>
    <p:sldId id="327" r:id="rId16"/>
    <p:sldId id="264" r:id="rId17"/>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6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tags" Target="tags/tag15.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notesMaster" Target="notesMasters/notesMaster1.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6A9B7EC-3A57-4ABF-B642-FDD9A4F6D64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C8F4C0-95B2-43C0-B162-46EECC008BD3}" type="slidenum">
              <a:rPr lang="zh-CN" altLang="en-US" smtClean="0"/>
            </a:fld>
            <a:endParaRPr lang="zh-CN" altLang="en-US"/>
          </a:p>
        </p:txBody>
      </p:sp>
      <p:pic>
        <p:nvPicPr>
          <p:cNvPr id="7" name="图片 6"/>
          <p:cNvPicPr/>
          <p:nvPr userDrawn="1"/>
        </p:nvPicPr>
        <p:blipFill>
          <a:blip r:embed="rId2" cstate="print">
            <a:extLst>
              <a:ext uri="{28A0092B-C50C-407E-A947-70E740481C1C}">
                <a14:useLocalDpi xmlns:a14="http://schemas.microsoft.com/office/drawing/2010/main" val="0"/>
              </a:ext>
            </a:extLst>
          </a:blip>
          <a:stretch>
            <a:fillRect/>
          </a:stretch>
        </p:blipFill>
        <p:spPr>
          <a:xfrm>
            <a:off x="114301" y="0"/>
            <a:ext cx="2031999" cy="1016000"/>
          </a:xfrm>
          <a:prstGeom prst="rect">
            <a:avLst/>
          </a:prstGeom>
        </p:spPr>
      </p:pic>
      <p:sp>
        <p:nvSpPr>
          <p:cNvPr id="8" name="平行四边形 7"/>
          <p:cNvSpPr/>
          <p:nvPr userDrawn="1"/>
        </p:nvSpPr>
        <p:spPr>
          <a:xfrm>
            <a:off x="7413155" y="683489"/>
            <a:ext cx="1944212"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以客户为中心</a:t>
            </a:r>
            <a:endParaRPr lang="zh-CN" altLang="en-US" sz="1300" dirty="0">
              <a:latin typeface="微软雅黑" panose="020B0503020204020204" charset="-122"/>
              <a:ea typeface="微软雅黑" panose="020B0503020204020204" charset="-122"/>
            </a:endParaRPr>
          </a:p>
        </p:txBody>
      </p:sp>
      <p:sp>
        <p:nvSpPr>
          <p:cNvPr id="9" name="平行四边形 8"/>
          <p:cNvSpPr/>
          <p:nvPr userDrawn="1"/>
        </p:nvSpPr>
        <p:spPr>
          <a:xfrm>
            <a:off x="9435832" y="694660"/>
            <a:ext cx="2097906"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以奋斗者为本</a:t>
            </a:r>
            <a:endParaRPr lang="zh-CN" altLang="en-US" sz="1300" dirty="0">
              <a:latin typeface="微软雅黑" panose="020B0503020204020204" charset="-122"/>
              <a:ea typeface="微软雅黑" panose="020B0503020204020204" charset="-122"/>
            </a:endParaRPr>
          </a:p>
        </p:txBody>
      </p:sp>
      <p:sp>
        <p:nvSpPr>
          <p:cNvPr id="10" name="平行四边形 9"/>
          <p:cNvSpPr/>
          <p:nvPr userDrawn="1"/>
        </p:nvSpPr>
        <p:spPr>
          <a:xfrm>
            <a:off x="7354306" y="1016000"/>
            <a:ext cx="1944212"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坚持艰苦奋斗</a:t>
            </a:r>
            <a:endParaRPr lang="zh-CN" altLang="en-US" sz="1300" dirty="0">
              <a:latin typeface="微软雅黑" panose="020B0503020204020204" charset="-122"/>
              <a:ea typeface="微软雅黑" panose="020B0503020204020204" charset="-122"/>
            </a:endParaRPr>
          </a:p>
        </p:txBody>
      </p:sp>
      <p:sp>
        <p:nvSpPr>
          <p:cNvPr id="11" name="平行四边形 10"/>
          <p:cNvSpPr/>
          <p:nvPr userDrawn="1"/>
        </p:nvSpPr>
        <p:spPr>
          <a:xfrm>
            <a:off x="9429375" y="1012233"/>
            <a:ext cx="2097906"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不断学习创新</a:t>
            </a:r>
            <a:endParaRPr lang="zh-CN" altLang="en-US" sz="1300" dirty="0">
              <a:latin typeface="微软雅黑" panose="020B0503020204020204" charset="-122"/>
              <a:ea typeface="微软雅黑" panose="020B0503020204020204" charset="-122"/>
            </a:endParaRPr>
          </a:p>
        </p:txBody>
      </p:sp>
      <p:sp>
        <p:nvSpPr>
          <p:cNvPr id="12" name="TextBox 3"/>
          <p:cNvSpPr txBox="1"/>
          <p:nvPr userDrawn="1"/>
        </p:nvSpPr>
        <p:spPr>
          <a:xfrm>
            <a:off x="0" y="2079200"/>
            <a:ext cx="12192000" cy="1980000"/>
          </a:xfrm>
          <a:prstGeom prst="rect">
            <a:avLst/>
          </a:prstGeom>
          <a:solidFill>
            <a:srgbClr val="0086D1"/>
          </a:solidFill>
        </p:spPr>
        <p:txBody>
          <a:bodyPr wrap="square" rtlCol="0">
            <a:spAutoFit/>
          </a:bodyPr>
          <a:lstStyle/>
          <a:p>
            <a:pPr algn="ctr">
              <a:lnSpc>
                <a:spcPct val="150000"/>
              </a:lnSpc>
            </a:pPr>
            <a:endParaRPr lang="zh-CN" altLang="en-US" sz="6000" dirty="0">
              <a:solidFill>
                <a:srgbClr val="92D050"/>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showMasterSp="0"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9DE5CBF-E929-4844-B99E-DA279DC65092}" type="slidenum">
              <a:rPr lang="zh-CN" altLang="en-US" smtClean="0"/>
            </a:fld>
            <a:endParaRPr lang="zh-CN" altLang="en-US"/>
          </a:p>
        </p:txBody>
      </p:sp>
      <p:pic>
        <p:nvPicPr>
          <p:cNvPr id="6" name="Picture 7" descr="图片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 y="0"/>
            <a:ext cx="12191999" cy="731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027AC1-12D2-45B1-9F34-FFFEF012240A}"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D290D-1E15-4D56-AEE2-CD77A1C4222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A9B74A-4C05-437F-A8DC-EE8B1971B02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E5CBF-E929-4844-B99E-DA279DC6509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image" Target="../media/image6.png"/><Relationship Id="rId2" Type="http://schemas.openxmlformats.org/officeDocument/2006/relationships/tags" Target="../tags/tag11.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image" Target="../media/image7.png"/><Relationship Id="rId2" Type="http://schemas.openxmlformats.org/officeDocument/2006/relationships/tags" Target="../tags/tag1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tags" Target="../tags/tag13.xml"/><Relationship Id="rId2" Type="http://schemas.openxmlformats.org/officeDocument/2006/relationships/image" Target="../media/image8.png"/><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4.xml"/><Relationship Id="rId1"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image" Target="../media/image4.png"/><Relationship Id="rId2" Type="http://schemas.openxmlformats.org/officeDocument/2006/relationships/tags" Target="../tags/tag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image" Target="../media/image5.png"/><Relationship Id="rId2" Type="http://schemas.openxmlformats.org/officeDocument/2006/relationships/tags" Target="../tags/tag3.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24.xml"/><Relationship Id="rId4" Type="http://schemas.openxmlformats.org/officeDocument/2006/relationships/tags" Target="../tags/tag6.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4.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915124" y="2150853"/>
            <a:ext cx="8201660" cy="1753235"/>
          </a:xfrm>
          <a:prstGeom prst="rect">
            <a:avLst/>
          </a:prstGeom>
          <a:noFill/>
        </p:spPr>
        <p:txBody>
          <a:bodyPr wrap="none" rtlCol="0">
            <a:spAutoFit/>
          </a:bodyPr>
          <a:lstStyle/>
          <a:p>
            <a:pPr algn="ctr"/>
            <a:r>
              <a:rPr lang="en-US" altLang="zh-CN" sz="5400" b="1" dirty="0" smtClean="0">
                <a:solidFill>
                  <a:schemeClr val="bg1"/>
                </a:solidFill>
                <a:latin typeface="Times New Roman" panose="02020603050405020304" pitchFamily="18" charset="0"/>
                <a:cs typeface="Times New Roman" panose="02020603050405020304" pitchFamily="18" charset="0"/>
                <a:sym typeface="+mn-ea"/>
              </a:rPr>
              <a:t>Brief </a:t>
            </a:r>
            <a:r>
              <a:rPr lang="en-US" altLang="zh-CN" sz="5400" b="1" dirty="0" smtClean="0">
                <a:solidFill>
                  <a:schemeClr val="bg1"/>
                </a:solidFill>
                <a:latin typeface="Times New Roman" panose="02020603050405020304" pitchFamily="18" charset="0"/>
                <a:cs typeface="Times New Roman" panose="02020603050405020304" pitchFamily="18" charset="0"/>
                <a:sym typeface="+mn-ea"/>
              </a:rPr>
              <a:t>Introduction of </a:t>
            </a:r>
            <a:endParaRPr lang="en-US" altLang="zh-CN" sz="5400" b="1" dirty="0" smtClean="0">
              <a:solidFill>
                <a:schemeClr val="bg1"/>
              </a:solidFill>
              <a:latin typeface="Times New Roman" panose="02020603050405020304" pitchFamily="18" charset="0"/>
              <a:cs typeface="Times New Roman" panose="02020603050405020304" pitchFamily="18" charset="0"/>
              <a:sym typeface="+mn-ea"/>
            </a:endParaRPr>
          </a:p>
          <a:p>
            <a:pPr algn="ctr"/>
            <a:r>
              <a:rPr lang="en-US" altLang="zh-CN" sz="5400" b="1" dirty="0" smtClean="0">
                <a:solidFill>
                  <a:schemeClr val="bg1"/>
                </a:solidFill>
                <a:latin typeface="Times New Roman" panose="02020603050405020304" pitchFamily="18" charset="0"/>
                <a:cs typeface="Times New Roman" panose="02020603050405020304" pitchFamily="18" charset="0"/>
                <a:sym typeface="+mn-ea"/>
              </a:rPr>
              <a:t>Y62Plex STR Detection Kit</a:t>
            </a:r>
            <a:endParaRPr lang="en-US" altLang="zh-CN" sz="5400" b="1" dirty="0" smtClean="0">
              <a:solidFill>
                <a:schemeClr val="bg1"/>
              </a:solidFill>
              <a:latin typeface="Times New Roman" panose="02020603050405020304" pitchFamily="18" charset="0"/>
              <a:cs typeface="Times New Roman" panose="02020603050405020304" pitchFamily="18" charset="0"/>
              <a:sym typeface="+mn-ea"/>
            </a:endParaRPr>
          </a:p>
        </p:txBody>
      </p:sp>
      <p:sp>
        <p:nvSpPr>
          <p:cNvPr id="7" name="文本框 6"/>
          <p:cNvSpPr txBox="1"/>
          <p:nvPr/>
        </p:nvSpPr>
        <p:spPr>
          <a:xfrm>
            <a:off x="3171418" y="4856441"/>
            <a:ext cx="6154249" cy="461665"/>
          </a:xfrm>
          <a:prstGeom prst="rect">
            <a:avLst/>
          </a:prstGeom>
          <a:noFill/>
        </p:spPr>
        <p:txBody>
          <a:bodyPr wrap="none" rtlCol="0">
            <a:spAutoFit/>
          </a:bodyPr>
          <a:lstStyle/>
          <a:p>
            <a:pPr lvl="0">
              <a:defRPr/>
            </a:pPr>
            <a:r>
              <a:rPr lang="en-US" altLang="zh-CN" sz="2400" dirty="0">
                <a:latin typeface="Times New Roman" panose="02020603050405020304" pitchFamily="18" charset="0"/>
                <a:cs typeface="Times New Roman" panose="02020603050405020304" pitchFamily="18" charset="0"/>
              </a:rPr>
              <a:t>Jiangsu </a:t>
            </a:r>
            <a:r>
              <a:rPr lang="en-US" altLang="zh-CN" sz="2400" dirty="0" err="1">
                <a:latin typeface="Times New Roman" panose="02020603050405020304" pitchFamily="18" charset="0"/>
                <a:cs typeface="Times New Roman" panose="02020603050405020304" pitchFamily="18" charset="0"/>
              </a:rPr>
              <a:t>Superbio</a:t>
            </a:r>
            <a:r>
              <a:rPr lang="en-US" altLang="zh-CN" sz="2400" dirty="0">
                <a:latin typeface="Times New Roman" panose="02020603050405020304" pitchFamily="18" charset="0"/>
                <a:cs typeface="Times New Roman" panose="02020603050405020304" pitchFamily="18" charset="0"/>
              </a:rPr>
              <a:t> Biomedical (Nanjing) </a:t>
            </a:r>
            <a:r>
              <a:rPr lang="en-US" altLang="zh-CN" sz="2400" dirty="0" err="1">
                <a:latin typeface="Times New Roman" panose="02020603050405020304" pitchFamily="18" charset="0"/>
                <a:cs typeface="Times New Roman" panose="02020603050405020304" pitchFamily="18" charset="0"/>
              </a:rPr>
              <a:t>Co.,Ltd</a:t>
            </a:r>
            <a:r>
              <a:rPr lang="en-US" altLang="zh-CN" sz="2400" dirty="0">
                <a:latin typeface="Times New Roman" panose="02020603050405020304" pitchFamily="18" charset="0"/>
                <a:cs typeface="Times New Roman" panose="02020603050405020304" pitchFamily="18" charset="0"/>
              </a:rPr>
              <a:t>.</a:t>
            </a:r>
            <a:endParaRPr kumimoji="0" lang="zh-CN"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华文中宋" panose="02010600040101010101" pitchFamily="2" charset="-122"/>
              <a:cs typeface="Times New Roman" panose="02020603050405020304" pitchFamily="18" charset="0"/>
            </a:endParaRPr>
          </a:p>
        </p:txBody>
      </p:sp>
      <p:sp>
        <p:nvSpPr>
          <p:cNvPr id="8" name="文本框 7"/>
          <p:cNvSpPr txBox="1"/>
          <p:nvPr/>
        </p:nvSpPr>
        <p:spPr>
          <a:xfrm>
            <a:off x="7985271" y="4251816"/>
            <a:ext cx="2437113"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等线" panose="02010600030101010101" charset="-122"/>
                <a:cs typeface="Times New Roman" panose="02020603050405020304" pitchFamily="18" charset="0"/>
              </a:rPr>
              <a:t>May 2023</a:t>
            </a:r>
            <a:r>
              <a:rPr kumimoji="0" lang="zh-CN" altLang="en-US"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等线" panose="02010600030101010101" charset="-122"/>
                <a:cs typeface="Times New Roman" panose="02020603050405020304" pitchFamily="18" charset="0"/>
              </a:rPr>
              <a:t> </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charset="-122"/>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663638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3.1 Amplification Results of Positive Control 9948</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2" name="图片 1"/>
          <p:cNvPicPr>
            <a:picLocks noChangeAspect="1"/>
          </p:cNvPicPr>
          <p:nvPr>
            <p:custDataLst>
              <p:tags r:id="rId2"/>
            </p:custDataLst>
          </p:nvPr>
        </p:nvPicPr>
        <p:blipFill>
          <a:blip r:embed="rId3"/>
          <a:stretch>
            <a:fillRect/>
          </a:stretch>
        </p:blipFill>
        <p:spPr>
          <a:xfrm>
            <a:off x="1143000" y="1497330"/>
            <a:ext cx="9905365" cy="462216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8736" y="220287"/>
            <a:ext cx="5671820"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3.2 Amplification Results of Blood on FTA</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4" name="图片 3"/>
          <p:cNvPicPr>
            <a:picLocks noChangeAspect="1"/>
          </p:cNvPicPr>
          <p:nvPr>
            <p:custDataLst>
              <p:tags r:id="rId2"/>
            </p:custDataLst>
          </p:nvPr>
        </p:nvPicPr>
        <p:blipFill>
          <a:blip r:embed="rId3"/>
          <a:stretch>
            <a:fillRect/>
          </a:stretch>
        </p:blipFill>
        <p:spPr>
          <a:xfrm>
            <a:off x="754380" y="1224915"/>
            <a:ext cx="10683875" cy="506158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Service &amp; Cooperation</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cs typeface="Times New Roman" panose="02020603050405020304" pitchFamily="18" charset="0"/>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8736" y="220287"/>
            <a:ext cx="3162300"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Service &amp; Cooperation</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rotWithShape="1">
          <a:blip r:embed="rId2">
            <a:extLst>
              <a:ext uri="{28A0092B-C50C-407E-A947-70E740481C1C}">
                <a14:useLocalDpi xmlns:a14="http://schemas.microsoft.com/office/drawing/2010/main" val="0"/>
              </a:ext>
            </a:extLst>
          </a:blip>
          <a:srcRect r="13330"/>
          <a:stretch>
            <a:fillRect/>
          </a:stretch>
        </p:blipFill>
        <p:spPr>
          <a:xfrm>
            <a:off x="888829" y="1386401"/>
            <a:ext cx="4238648" cy="5315274"/>
          </a:xfrm>
          <a:prstGeom prst="rect">
            <a:avLst/>
          </a:prstGeom>
          <a:ln>
            <a:noFill/>
          </a:ln>
          <a:effectLst>
            <a:outerShdw blurRad="292100" dist="139700" dir="2700000" algn="tl" rotWithShape="0">
              <a:srgbClr val="333333">
                <a:alpha val="65000"/>
              </a:srgbClr>
            </a:outerShdw>
          </a:effectLst>
        </p:spPr>
      </p:pic>
      <p:sp>
        <p:nvSpPr>
          <p:cNvPr id="3" name="TextBox 2"/>
          <p:cNvSpPr txBox="1"/>
          <p:nvPr>
            <p:custDataLst>
              <p:tags r:id="rId3"/>
            </p:custDataLst>
          </p:nvPr>
        </p:nvSpPr>
        <p:spPr>
          <a:xfrm>
            <a:off x="6624320" y="1386205"/>
            <a:ext cx="4695190" cy="5077460"/>
          </a:xfrm>
          <a:prstGeom prst="rect">
            <a:avLst/>
          </a:prstGeom>
          <a:noFill/>
        </p:spPr>
        <p:txBody>
          <a:bodyPr wrap="square" rtlCol="0">
            <a:spAutoFit/>
          </a:bodyPr>
          <a:lstStyle/>
          <a:p>
            <a:pPr algn="l">
              <a:lnSpc>
                <a:spcPct val="100000"/>
              </a:lnSpc>
              <a:buClrTx/>
              <a:buSzTx/>
              <a:buFontTx/>
            </a:pPr>
            <a:r>
              <a:rPr lang="en-US" altLang="zh-CN" dirty="0" smtClean="0">
                <a:latin typeface="Times New Roman" panose="02020603050405020304" pitchFamily="18" charset="0"/>
                <a:cs typeface="Times New Roman" panose="02020603050405020304" pitchFamily="18" charset="0"/>
              </a:rPr>
              <a:t> </a:t>
            </a:r>
            <a:r>
              <a:rPr lang="en-US" altLang="zh-CN" dirty="0" smtClean="0">
                <a:solidFill>
                  <a:schemeClr val="tx1"/>
                </a:solidFill>
                <a:latin typeface="Times New Roman" panose="02020603050405020304" pitchFamily="18" charset="0"/>
                <a:cs typeface="Times New Roman" panose="02020603050405020304" pitchFamily="18" charset="0"/>
              </a:rPr>
              <a:t>     Jiangsu Superbio Biomedical Co. Ltd., founded in 2011, is a cutting-edge technology enterprise owning the Practice License of Medical Institution, which </a:t>
            </a:r>
            <a:r>
              <a:rPr lang="en-US" altLang="zh-CN" dirty="0" smtClean="0">
                <a:solidFill>
                  <a:schemeClr val="tx1"/>
                </a:solidFill>
                <a:latin typeface="Times New Roman" panose="02020603050405020304" pitchFamily="18" charset="0"/>
                <a:cs typeface="Times New Roman" panose="02020603050405020304" pitchFamily="18" charset="0"/>
                <a:sym typeface="+mn-ea"/>
              </a:rPr>
              <a:t>specializes in  the research and testing of gene sequencing industry, and</a:t>
            </a:r>
            <a:r>
              <a:rPr lang="en-US" altLang="zh-CN" dirty="0" smtClean="0">
                <a:solidFill>
                  <a:schemeClr val="tx1"/>
                </a:solidFill>
                <a:latin typeface="Times New Roman" panose="02020603050405020304" pitchFamily="18" charset="0"/>
                <a:cs typeface="Times New Roman" panose="02020603050405020304" pitchFamily="18" charset="0"/>
              </a:rPr>
              <a:t> integrates R&amp;D, production and sales. The company's products and services cover forensic testing, medical testing, food/environment/medicine testing, instrumentation and software.</a:t>
            </a:r>
            <a:endParaRPr lang="en-US" altLang="zh-CN" dirty="0" smtClean="0">
              <a:solidFill>
                <a:schemeClr val="tx1"/>
              </a:solidFill>
              <a:latin typeface="Times New Roman" panose="02020603050405020304" pitchFamily="18" charset="0"/>
              <a:cs typeface="Times New Roman" panose="02020603050405020304" pitchFamily="18" charset="0"/>
            </a:endParaRPr>
          </a:p>
          <a:p>
            <a:pPr algn="l">
              <a:lnSpc>
                <a:spcPct val="100000"/>
              </a:lnSpc>
              <a:buClrTx/>
              <a:buSzTx/>
              <a:buFontTx/>
            </a:pPr>
            <a:r>
              <a:rPr lang="en-US" altLang="zh-CN" dirty="0" smtClean="0">
                <a:solidFill>
                  <a:schemeClr val="tx1"/>
                </a:solidFill>
                <a:latin typeface="Times New Roman" panose="02020603050405020304" pitchFamily="18" charset="0"/>
                <a:cs typeface="Times New Roman" panose="02020603050405020304" pitchFamily="18" charset="0"/>
              </a:rPr>
              <a:t>      We are willing to provide clients with scientific research services related to forensic DNA testing, such as research projects and papers publication, solving all the difficulties encountered in the experiment for you.</a:t>
            </a:r>
            <a:endParaRPr lang="en-US" altLang="zh-CN" dirty="0" smtClean="0">
              <a:solidFill>
                <a:schemeClr val="tx1"/>
              </a:solidFill>
              <a:latin typeface="Times New Roman" panose="02020603050405020304" pitchFamily="18" charset="0"/>
              <a:cs typeface="Times New Roman" panose="02020603050405020304" pitchFamily="18" charset="0"/>
            </a:endParaRPr>
          </a:p>
          <a:p>
            <a:pPr algn="l">
              <a:lnSpc>
                <a:spcPct val="100000"/>
              </a:lnSpc>
              <a:buClrTx/>
              <a:buSzTx/>
              <a:buFontTx/>
            </a:pPr>
            <a:r>
              <a:rPr lang="en-US" altLang="zh-CN" dirty="0" smtClean="0">
                <a:solidFill>
                  <a:schemeClr val="tx1"/>
                </a:solidFill>
                <a:latin typeface="Times New Roman" panose="02020603050405020304" pitchFamily="18" charset="0"/>
                <a:cs typeface="Times New Roman" panose="02020603050405020304" pitchFamily="18" charset="0"/>
              </a:rPr>
              <a:t>      We sincerely look forward to cooperate with you in developing products and researching projects.</a:t>
            </a:r>
            <a:endParaRPr lang="en-US" altLang="zh-CN"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矩形 3"/>
          <p:cNvSpPr/>
          <p:nvPr/>
        </p:nvSpPr>
        <p:spPr>
          <a:xfrm>
            <a:off x="-156135" y="2651425"/>
            <a:ext cx="12192000" cy="923330"/>
          </a:xfrm>
          <a:prstGeom prst="rect">
            <a:avLst/>
          </a:prstGeom>
        </p:spPr>
        <p:txBody>
          <a:bodyPr wrap="square">
            <a:spAutoFit/>
          </a:bodyPr>
          <a:lstStyle/>
          <a:p>
            <a:pPr algn="ctr"/>
            <a:r>
              <a:rPr lang="en-US" altLang="zh-CN" sz="5400" b="1" dirty="0">
                <a:solidFill>
                  <a:srgbClr val="0086D1"/>
                </a:solidFill>
                <a:latin typeface="微软雅黑" panose="020B0503020204020204" charset="-122"/>
                <a:ea typeface="微软雅黑" panose="020B0503020204020204" charset="-122"/>
              </a:rPr>
              <a:t>THANKS</a:t>
            </a:r>
            <a:r>
              <a:rPr lang="en-US" altLang="zh-CN" sz="4800" b="1" dirty="0">
                <a:solidFill>
                  <a:srgbClr val="0086D1"/>
                </a:solidFill>
                <a:latin typeface="微软雅黑" panose="020B0503020204020204" charset="-122"/>
                <a:ea typeface="微软雅黑" panose="020B0503020204020204" charset="-122"/>
              </a:rPr>
              <a:t>!</a:t>
            </a:r>
            <a:endParaRPr lang="zh-CN" altLang="en-US" sz="4800" dirty="0">
              <a:solidFill>
                <a:prstClr val="black"/>
              </a:solidFill>
              <a:latin typeface="Arial" panose="020B0604020202020204"/>
              <a:ea typeface="微软雅黑" panose="020B0503020204020204" charset="-122"/>
            </a:endParaRPr>
          </a:p>
        </p:txBody>
      </p:sp>
      <p:grpSp>
        <p:nvGrpSpPr>
          <p:cNvPr id="6" name="组合 5"/>
          <p:cNvGrpSpPr/>
          <p:nvPr/>
        </p:nvGrpSpPr>
        <p:grpSpPr>
          <a:xfrm>
            <a:off x="0" y="6350405"/>
            <a:ext cx="9711111" cy="46847"/>
            <a:chOff x="2580023" y="5846613"/>
            <a:chExt cx="9177866" cy="45719"/>
          </a:xfrm>
        </p:grpSpPr>
        <p:cxnSp>
          <p:nvCxnSpPr>
            <p:cNvPr id="7" name="直接连接符 6"/>
            <p:cNvCxnSpPr/>
            <p:nvPr userDrawn="1"/>
          </p:nvCxnSpPr>
          <p:spPr>
            <a:xfrm flipV="1">
              <a:off x="2580023" y="5891337"/>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userDrawn="1"/>
          </p:nvCxnSpPr>
          <p:spPr>
            <a:xfrm flipV="1">
              <a:off x="2580023" y="5846613"/>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grpSp>
      <p:grpSp>
        <p:nvGrpSpPr>
          <p:cNvPr id="9" name="组合 8"/>
          <p:cNvGrpSpPr/>
          <p:nvPr/>
        </p:nvGrpSpPr>
        <p:grpSpPr>
          <a:xfrm>
            <a:off x="11427044" y="6350405"/>
            <a:ext cx="764956" cy="47888"/>
            <a:chOff x="2580023" y="5846613"/>
            <a:chExt cx="9177866" cy="45719"/>
          </a:xfrm>
        </p:grpSpPr>
        <p:cxnSp>
          <p:nvCxnSpPr>
            <p:cNvPr id="10" name="直接连接符 9"/>
            <p:cNvCxnSpPr/>
            <p:nvPr userDrawn="1"/>
          </p:nvCxnSpPr>
          <p:spPr>
            <a:xfrm flipV="1">
              <a:off x="2580023" y="5891337"/>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flipV="1">
              <a:off x="2580023" y="5846613"/>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grpSp>
      <p:pic>
        <p:nvPicPr>
          <p:cNvPr id="12" name="Picture 3" descr="C:\Documents and Settings\Administrator\My Documents\Jingoal\zz@8115279\RecvFiles\LOGO-01-01.png"/>
          <p:cNvPicPr>
            <a:picLocks noChangeAspect="1" noChangeArrowheads="1"/>
          </p:cNvPicPr>
          <p:nvPr/>
        </p:nvPicPr>
        <p:blipFill>
          <a:blip r:embed="rId1" cstate="print"/>
          <a:srcRect/>
          <a:stretch>
            <a:fillRect/>
          </a:stretch>
        </p:blipFill>
        <p:spPr bwMode="auto">
          <a:xfrm>
            <a:off x="9723303" y="6165861"/>
            <a:ext cx="1715933" cy="369087"/>
          </a:xfrm>
          <a:prstGeom prst="rect">
            <a:avLst/>
          </a:prstGeom>
          <a:noFill/>
        </p:spPr>
      </p:pic>
      <p:sp>
        <p:nvSpPr>
          <p:cNvPr id="2" name="矩形 1"/>
          <p:cNvSpPr/>
          <p:nvPr>
            <p:custDataLst>
              <p:tags r:id="rId2"/>
            </p:custDataLst>
          </p:nvPr>
        </p:nvSpPr>
        <p:spPr>
          <a:xfrm>
            <a:off x="0" y="4829175"/>
            <a:ext cx="5676900" cy="1476375"/>
          </a:xfrm>
          <a:prstGeom prst="rect">
            <a:avLst/>
          </a:prstGeom>
        </p:spPr>
        <p:txBody>
          <a:bodyPr wrap="square">
            <a:spAutoFit/>
          </a:bodyPr>
          <a:p>
            <a:pPr algn="l"/>
            <a:r>
              <a:rPr lang="en-US" altLang="zh-CN" b="1" dirty="0" smtClean="0">
                <a:latin typeface="Times New Roman" panose="02020603050405020304" pitchFamily="18" charset="0"/>
                <a:ea typeface="楷体" panose="02010609060101010101" pitchFamily="49" charset="-122"/>
                <a:cs typeface="Times New Roman" panose="02020603050405020304" pitchFamily="18" charset="0"/>
                <a:sym typeface="+mn-ea"/>
              </a:rPr>
              <a:t>Contact Us</a:t>
            </a:r>
            <a:endParaRPr lang="en-US" altLang="zh-CN" b="1"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a:p>
            <a:pPr algn="l"/>
            <a:r>
              <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rPr>
              <a:t>Address: Sino-Danish Ecological Life Science Industrial Park, No.3-1 Xinjinxhu Road, Pukou District, Nanjing</a:t>
            </a:r>
            <a:endPar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a:p>
            <a:pPr algn="l"/>
            <a:r>
              <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rPr>
              <a:t>Tel: 400-616-2676</a:t>
            </a:r>
            <a:endPar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a:p>
            <a:pPr algn="l"/>
            <a:r>
              <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rPr>
              <a:t>Website: http://www.superbio.cn/</a:t>
            </a:r>
            <a:endPar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Features of Y62Plex</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572706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ea typeface="微软雅黑" panose="020B0503020204020204" charset="-122"/>
                <a:cs typeface="Times New Roman" panose="02020603050405020304" pitchFamily="18" charset="0"/>
              </a:rPr>
              <a:t>1.1 </a:t>
            </a:r>
            <a:r>
              <a:rPr lang="en-US" altLang="zh-CN" sz="2400" b="1" dirty="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Features of Y62</a:t>
            </a:r>
            <a:r>
              <a:rPr lang="en-US" altLang="zh-CN" sz="2400" b="1" dirty="0">
                <a:solidFill>
                  <a:schemeClr val="bg1"/>
                </a:solidFill>
                <a:latin typeface="Times New Roman" panose="02020603050405020304" pitchFamily="18" charset="0"/>
                <a:cs typeface="Times New Roman" panose="02020603050405020304" pitchFamily="18" charset="0"/>
                <a:sym typeface="+mn-ea"/>
              </a:rPr>
              <a:t>Plex STR Detection Kit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sp>
        <p:nvSpPr>
          <p:cNvPr id="2" name="矩形 1"/>
          <p:cNvSpPr/>
          <p:nvPr>
            <p:custDataLst>
              <p:tags r:id="rId2"/>
            </p:custDataLst>
          </p:nvPr>
        </p:nvSpPr>
        <p:spPr>
          <a:xfrm>
            <a:off x="1038860" y="1333500"/>
            <a:ext cx="10114915" cy="5077460"/>
          </a:xfrm>
          <a:prstGeom prst="rect">
            <a:avLst/>
          </a:prstGeom>
          <a:effectLst/>
        </p:spPr>
        <p:txBody>
          <a:bodyPr wrap="square">
            <a:spAutoFit/>
          </a:bodyPr>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1.</a:t>
            </a:r>
            <a:r>
              <a:rPr b="1"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rPr>
              <a:t> </a:t>
            </a:r>
            <a:r>
              <a:rPr dirty="0" smtClean="0">
                <a:effectLst/>
                <a:latin typeface="Times New Roman" panose="02020603050405020304" pitchFamily="18" charset="0"/>
                <a:ea typeface="微软雅黑" panose="020B0503020204020204" charset="-122"/>
                <a:cs typeface="Times New Roman" panose="02020603050405020304" pitchFamily="18" charset="0"/>
                <a:sym typeface="+mn-ea"/>
              </a:rPr>
              <a:t>Y62Plex adopts the world's first </a:t>
            </a:r>
            <a:r>
              <a:rPr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sym typeface="+mn-ea"/>
              </a:rPr>
              <a:t>8-color</a:t>
            </a:r>
            <a:r>
              <a:rPr dirty="0" smtClean="0">
                <a:effectLst/>
                <a:latin typeface="Times New Roman" panose="02020603050405020304" pitchFamily="18" charset="0"/>
                <a:ea typeface="微软雅黑" panose="020B0503020204020204" charset="-122"/>
                <a:cs typeface="Times New Roman" panose="02020603050405020304" pitchFamily="18" charset="0"/>
                <a:sym typeface="+mn-ea"/>
              </a:rPr>
              <a:t> fluorescence and fluorescence resonance energy transfer (FRET) technology. This kit includes all 35 loci that are core and selected in the Y library building standard, 27 candidate loci, and 3 Y indels with extremely low mutation rate.</a:t>
            </a:r>
            <a:endParaRPr dirty="0" smtClean="0">
              <a:effectLst/>
              <a:latin typeface="Times New Roman" panose="02020603050405020304" pitchFamily="18" charset="0"/>
              <a:ea typeface="微软雅黑" panose="020B0503020204020204" charset="-122"/>
              <a:cs typeface="Times New Roman" panose="02020603050405020304" pitchFamily="18" charset="0"/>
              <a:sym typeface="+mn-ea"/>
            </a:endParaRPr>
          </a:p>
          <a:p>
            <a:endParaRPr dirty="0" smtClean="0">
              <a:effectLst/>
              <a:latin typeface="Times New Roman" panose="02020603050405020304" pitchFamily="18" charset="0"/>
              <a:ea typeface="微软雅黑" panose="020B0503020204020204" charset="-122"/>
              <a:cs typeface="Times New Roman" panose="02020603050405020304" pitchFamily="18" charset="0"/>
              <a:sym typeface="+mn-ea"/>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2. </a:t>
            </a:r>
            <a:r>
              <a:rPr lang="zh-CN" altLang="zh-CN" dirty="0">
                <a:latin typeface="Times New Roman" panose="02020603050405020304" pitchFamily="18" charset="0"/>
                <a:cs typeface="Times New Roman" panose="02020603050405020304" pitchFamily="18" charset="0"/>
                <a:sym typeface="+mn-ea"/>
              </a:rPr>
              <a:t>Y62Plex is applicable for </a:t>
            </a:r>
            <a:r>
              <a:rPr lang="zh-CN" altLang="zh-CN" dirty="0">
                <a:solidFill>
                  <a:srgbClr val="FF0000"/>
                </a:solidFill>
                <a:latin typeface="Times New Roman" panose="02020603050405020304" pitchFamily="18" charset="0"/>
                <a:cs typeface="Times New Roman" panose="02020603050405020304" pitchFamily="18" charset="0"/>
                <a:sym typeface="+mn-ea"/>
              </a:rPr>
              <a:t>Y-STR library building,</a:t>
            </a:r>
            <a:r>
              <a:rPr lang="zh-CN" altLang="zh-CN" dirty="0">
                <a:latin typeface="Times New Roman" panose="02020603050405020304" pitchFamily="18" charset="0"/>
                <a:cs typeface="Times New Roman" panose="02020603050405020304" pitchFamily="18" charset="0"/>
                <a:sym typeface="+mn-ea"/>
              </a:rPr>
              <a:t> especially suitable for </a:t>
            </a:r>
            <a:r>
              <a:rPr lang="zh-CN" altLang="zh-CN" dirty="0">
                <a:solidFill>
                  <a:srgbClr val="FF0000"/>
                </a:solidFill>
                <a:latin typeface="Times New Roman" panose="02020603050405020304" pitchFamily="18" charset="0"/>
                <a:cs typeface="Times New Roman" panose="02020603050405020304" pitchFamily="18" charset="0"/>
                <a:sym typeface="+mn-ea"/>
              </a:rPr>
              <a:t>male family investigation. </a:t>
            </a:r>
            <a:r>
              <a:rPr lang="zh-CN" altLang="zh-CN" dirty="0">
                <a:latin typeface="Times New Roman" panose="02020603050405020304" pitchFamily="18" charset="0"/>
                <a:cs typeface="Times New Roman" panose="02020603050405020304" pitchFamily="18" charset="0"/>
                <a:sym typeface="+mn-ea"/>
              </a:rPr>
              <a:t>In </a:t>
            </a:r>
            <a:r>
              <a:rPr lang="zh-CN" altLang="zh-CN" dirty="0">
                <a:solidFill>
                  <a:srgbClr val="FF0000"/>
                </a:solidFill>
                <a:latin typeface="Times New Roman" panose="02020603050405020304" pitchFamily="18" charset="0"/>
                <a:cs typeface="Times New Roman" panose="02020603050405020304" pitchFamily="18" charset="0"/>
                <a:sym typeface="+mn-ea"/>
              </a:rPr>
              <a:t>paternity testing</a:t>
            </a:r>
            <a:r>
              <a:rPr lang="zh-CN" altLang="zh-CN" dirty="0">
                <a:latin typeface="Times New Roman" panose="02020603050405020304" pitchFamily="18" charset="0"/>
                <a:cs typeface="Times New Roman" panose="02020603050405020304" pitchFamily="18" charset="0"/>
                <a:sym typeface="+mn-ea"/>
              </a:rPr>
              <a:t> or </a:t>
            </a:r>
            <a:r>
              <a:rPr lang="zh-CN" altLang="zh-CN" dirty="0">
                <a:solidFill>
                  <a:srgbClr val="FF0000"/>
                </a:solidFill>
                <a:latin typeface="Times New Roman" panose="02020603050405020304" pitchFamily="18" charset="0"/>
                <a:cs typeface="Times New Roman" panose="02020603050405020304" pitchFamily="18" charset="0"/>
                <a:sym typeface="+mn-ea"/>
              </a:rPr>
              <a:t>missing population alignments,</a:t>
            </a:r>
            <a:r>
              <a:rPr lang="zh-CN" altLang="zh-CN" dirty="0">
                <a:latin typeface="Times New Roman" panose="02020603050405020304" pitchFamily="18" charset="0"/>
                <a:cs typeface="Times New Roman" panose="02020603050405020304" pitchFamily="18" charset="0"/>
                <a:sym typeface="+mn-ea"/>
              </a:rPr>
              <a:t> to avoid the occurrence of false positive calls, adjunctive multiple kits are often required in combination to meet the accuracy of detection. Y62Plex has </a:t>
            </a:r>
            <a:r>
              <a:rPr lang="zh-CN" altLang="zh-CN" dirty="0">
                <a:solidFill>
                  <a:srgbClr val="FF0000"/>
                </a:solidFill>
                <a:latin typeface="Times New Roman" panose="02020603050405020304" pitchFamily="18" charset="0"/>
                <a:cs typeface="Times New Roman" panose="02020603050405020304" pitchFamily="18" charset="0"/>
                <a:sym typeface="+mn-ea"/>
              </a:rPr>
              <a:t>strong discrimination power (DP)  and high accuracy.</a:t>
            </a:r>
            <a:endParaRPr lang="zh-CN" altLang="zh-CN" dirty="0">
              <a:solidFill>
                <a:srgbClr val="FF0000"/>
              </a:solidFill>
              <a:latin typeface="Times New Roman" panose="02020603050405020304" pitchFamily="18" charset="0"/>
              <a:cs typeface="Times New Roman" panose="02020603050405020304" pitchFamily="18" charset="0"/>
              <a:sym typeface="+mn-ea"/>
            </a:endParaRPr>
          </a:p>
          <a:p>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3. Y62Plex contains </a:t>
            </a:r>
            <a:r>
              <a:rPr lang="en-US" altLang="zh-CN"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rPr>
              <a:t>16 mini STRs</a:t>
            </a:r>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 (loci within 220bp of amplification length), which facilitates typing and alignment of difficult specimens such as highly degraded specimens. The kit contains 3 Y-indel sites close to zero mutation rate, which is more conducive to rapid alignment for male pedigree screening.</a:t>
            </a:r>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4. </a:t>
            </a:r>
            <a:r>
              <a:rPr lang="en-US" altLang="zh-CN" dirty="0" smtClean="0">
                <a:solidFill>
                  <a:srgbClr val="FF0000"/>
                </a:solidFill>
                <a:latin typeface="Times New Roman" panose="02020603050405020304" pitchFamily="18" charset="0"/>
                <a:cs typeface="Times New Roman" panose="02020603050405020304" pitchFamily="18" charset="0"/>
                <a:sym typeface="+mn-ea"/>
              </a:rPr>
              <a:t>Good specimen compatibility. </a:t>
            </a:r>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Y62Plex can directly amplify a variety of test materials such as blood cards, saliva cards, hemofilter paper, FTA cards, and cotton swabs without extraction and purification, and can also amplify and detect extracted template DNA.</a:t>
            </a:r>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5. </a:t>
            </a:r>
            <a:r>
              <a:rPr lang="en-US" altLang="zh-CN"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rPr>
              <a:t>Rapid amplification.</a:t>
            </a:r>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The whole PCR process using Y62Plex takes 70min.</a:t>
            </a:r>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581723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1.2 Loci Arrangement Diagram of Y62Plex </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3" name="图片 2"/>
          <p:cNvPicPr>
            <a:picLocks noChangeAspect="1"/>
          </p:cNvPicPr>
          <p:nvPr>
            <p:custDataLst>
              <p:tags r:id="rId2"/>
            </p:custDataLst>
          </p:nvPr>
        </p:nvPicPr>
        <p:blipFill>
          <a:blip r:embed="rId3"/>
          <a:stretch>
            <a:fillRect/>
          </a:stretch>
        </p:blipFill>
        <p:spPr>
          <a:xfrm>
            <a:off x="2143125" y="818515"/>
            <a:ext cx="7658735" cy="5977890"/>
          </a:xfrm>
          <a:prstGeom prst="rect">
            <a:avLst/>
          </a:prstGeom>
          <a:noFill/>
          <a:ln w="9525">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729424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1.3 Electrophoretic Diagram of Y62Plex Allelic Ladder</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3" name="图片 2"/>
          <p:cNvPicPr>
            <a:picLocks noChangeAspect="1"/>
          </p:cNvPicPr>
          <p:nvPr>
            <p:custDataLst>
              <p:tags r:id="rId2"/>
            </p:custDataLst>
          </p:nvPr>
        </p:nvPicPr>
        <p:blipFill>
          <a:blip r:embed="rId3"/>
          <a:stretch>
            <a:fillRect/>
          </a:stretch>
        </p:blipFill>
        <p:spPr>
          <a:xfrm>
            <a:off x="461645" y="1183640"/>
            <a:ext cx="11268710" cy="543433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General Information of Y62Plex</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8735" y="220287"/>
            <a:ext cx="6173470"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2.1 Y62Plex STR Detection Kit (100 RXN/Kit)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2" name="表格 1"/>
          <p:cNvGraphicFramePr>
            <a:graphicFrameLocks noGrp="1"/>
          </p:cNvGraphicFramePr>
          <p:nvPr>
            <p:custDataLst>
              <p:tags r:id="rId2"/>
            </p:custDataLst>
          </p:nvPr>
        </p:nvGraphicFramePr>
        <p:xfrm>
          <a:off x="1752600" y="1524000"/>
          <a:ext cx="4111698" cy="2023383"/>
        </p:xfrm>
        <a:graphic>
          <a:graphicData uri="http://schemas.openxmlformats.org/drawingml/2006/table">
            <a:tbl>
              <a:tblPr firstRow="1" firstCol="1" bandRow="1">
                <a:tableStyleId>{5C22544A-7EE6-4342-B048-85BDC9FD1C3A}</a:tableStyleId>
              </a:tblPr>
              <a:tblGrid>
                <a:gridCol w="2587699"/>
                <a:gridCol w="1523999"/>
              </a:tblGrid>
              <a:tr h="457200">
                <a:tc>
                  <a:txBody>
                    <a:bodyPr/>
                    <a:p>
                      <a:pPr algn="ctr">
                        <a:spcAft>
                          <a:spcPts val="0"/>
                        </a:spcAft>
                      </a:pPr>
                      <a:r>
                        <a:rPr sz="1800" b="0" kern="100" dirty="0" smtClean="0">
                          <a:effectLst/>
                          <a:latin typeface="Times New Roman" panose="02020603050405020304" pitchFamily="18" charset="0"/>
                          <a:cs typeface="Times New Roman" panose="02020603050405020304" pitchFamily="18" charset="0"/>
                          <a:sym typeface="+mn-ea"/>
                        </a:rPr>
                        <a:t>Pre-amplification Kit</a:t>
                      </a:r>
                      <a:endPar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tc>
                <a:tc>
                  <a:txBody>
                    <a:bodyPr/>
                    <a:p>
                      <a:pPr algn="ctr">
                        <a:spcAft>
                          <a:spcPts val="0"/>
                        </a:spcAft>
                      </a:pPr>
                      <a:r>
                        <a:rPr lang="en-US" sz="1800" b="0" kern="100" dirty="0" smtClean="0">
                          <a:solidFill>
                            <a:schemeClr val="tx1"/>
                          </a:solidFill>
                          <a:effectLst/>
                          <a:latin typeface="Times New Roman" panose="02020603050405020304" pitchFamily="18" charset="0"/>
                          <a:ea typeface="+mn-ea"/>
                          <a:cs typeface="Times New Roman" panose="02020603050405020304" pitchFamily="18" charset="0"/>
                        </a:rPr>
                        <a:t>100 RXN</a:t>
                      </a:r>
                      <a:endParaRPr lang="en-US" sz="1800" b="0" kern="1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00B050"/>
                    </a:solidFill>
                  </a:tcPr>
                </a:tc>
              </a:tr>
              <a:tr h="315530">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2.5×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PCR Mix</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340045">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5</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Primers</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500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297539">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PCR</a:t>
                      </a:r>
                      <a:r>
                        <a:rPr lang="en-US" sz="1800" b="0" kern="100" baseline="0" dirty="0" smtClean="0">
                          <a:solidFill>
                            <a:schemeClr val="tx2">
                              <a:lumMod val="50000"/>
                            </a:schemeClr>
                          </a:solidFill>
                          <a:effectLst/>
                          <a:latin typeface="Times New Roman" panose="02020603050405020304" pitchFamily="18" charset="0"/>
                          <a:cs typeface="Times New Roman" panose="02020603050405020304" pitchFamily="18" charset="0"/>
                        </a:rPr>
                        <a:t> Grade</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Water</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297539">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Control DNA </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9948 (0.5ng/µL</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315530">
                <a:tc>
                  <a:txBody>
                    <a:bodyPr/>
                    <a:p>
                      <a:pPr algn="ctr">
                        <a:spcAft>
                          <a:spcPts val="0"/>
                        </a:spcAft>
                      </a:pPr>
                      <a:r>
                        <a:rPr lang="en-US" sz="1800" b="0" i="1" kern="100" dirty="0">
                          <a:solidFill>
                            <a:schemeClr val="tx1"/>
                          </a:solidFill>
                          <a:effectLst/>
                          <a:latin typeface="Times New Roman" panose="02020603050405020304" pitchFamily="18" charset="0"/>
                          <a:cs typeface="Times New Roman" panose="02020603050405020304" pitchFamily="18" charset="0"/>
                          <a:sym typeface="+mn-ea"/>
                        </a:rPr>
                        <a:t>Taq</a:t>
                      </a:r>
                      <a:r>
                        <a:rPr lang="en-US" sz="1800" b="0" kern="100" dirty="0">
                          <a:solidFill>
                            <a:schemeClr val="tx1"/>
                          </a:solidFill>
                          <a:effectLst/>
                          <a:latin typeface="Times New Roman" panose="02020603050405020304" pitchFamily="18" charset="0"/>
                          <a:cs typeface="Times New Roman" panose="02020603050405020304" pitchFamily="18" charset="0"/>
                          <a:sym typeface="+mn-ea"/>
                        </a:rPr>
                        <a:t> DNA</a:t>
                      </a:r>
                      <a:r>
                        <a:rPr lang="zh-CN" sz="1800" b="0" kern="100" dirty="0">
                          <a:solidFill>
                            <a:schemeClr val="tx1"/>
                          </a:solidFill>
                          <a:effectLst/>
                          <a:latin typeface="Times New Roman" panose="02020603050405020304" pitchFamily="18" charset="0"/>
                          <a:cs typeface="Times New Roman" panose="02020603050405020304" pitchFamily="18" charset="0"/>
                          <a:sym typeface="+mn-ea"/>
                        </a:rPr>
                        <a:t> </a:t>
                      </a:r>
                      <a:r>
                        <a:rPr lang="en-US" altLang="zh-CN" sz="1800" b="0" kern="100" dirty="0">
                          <a:solidFill>
                            <a:schemeClr val="tx1"/>
                          </a:solidFill>
                          <a:effectLst/>
                          <a:latin typeface="Times New Roman" panose="02020603050405020304" pitchFamily="18" charset="0"/>
                          <a:cs typeface="Times New Roman" panose="02020603050405020304" pitchFamily="18" charset="0"/>
                          <a:sym typeface="+mn-ea"/>
                        </a:rPr>
                        <a:t>P</a:t>
                      </a:r>
                      <a:r>
                        <a:rPr lang="zh-CN" sz="1800" b="0" kern="100" dirty="0">
                          <a:solidFill>
                            <a:schemeClr val="tx1"/>
                          </a:solidFill>
                          <a:effectLst/>
                          <a:latin typeface="Times New Roman" panose="02020603050405020304" pitchFamily="18" charset="0"/>
                          <a:cs typeface="Times New Roman" panose="02020603050405020304" pitchFamily="18" charset="0"/>
                          <a:sym typeface="+mn-ea"/>
                        </a:rPr>
                        <a:t>olymerase</a:t>
                      </a:r>
                      <a:endParaRPr lang="zh-CN" sz="1800" b="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solidFill>
                      <a:schemeClr val="accent1">
                        <a:lumMod val="40000"/>
                        <a:lumOff val="60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bl>
          </a:graphicData>
        </a:graphic>
      </p:graphicFrame>
      <p:graphicFrame>
        <p:nvGraphicFramePr>
          <p:cNvPr id="10" name="表格 9"/>
          <p:cNvGraphicFramePr>
            <a:graphicFrameLocks noGrp="1"/>
          </p:cNvGraphicFramePr>
          <p:nvPr>
            <p:custDataLst>
              <p:tags r:id="rId3"/>
            </p:custDataLst>
          </p:nvPr>
        </p:nvGraphicFramePr>
        <p:xfrm>
          <a:off x="6977380" y="1523994"/>
          <a:ext cx="4386580" cy="1052278"/>
        </p:xfrm>
        <a:graphic>
          <a:graphicData uri="http://schemas.openxmlformats.org/drawingml/2006/table">
            <a:tbl>
              <a:tblPr firstRow="1" firstCol="1" bandRow="1">
                <a:tableStyleId>{5C22544A-7EE6-4342-B048-85BDC9FD1C3A}</a:tableStyleId>
              </a:tblPr>
              <a:tblGrid>
                <a:gridCol w="2590800"/>
                <a:gridCol w="1795780"/>
              </a:tblGrid>
              <a:tr h="457200">
                <a:tc>
                  <a:txBody>
                    <a:bodyPr/>
                    <a:p>
                      <a:pPr algn="ctr">
                        <a:spcAft>
                          <a:spcPts val="0"/>
                        </a:spcAft>
                      </a:pPr>
                      <a:r>
                        <a:rPr sz="1800" b="0" kern="100" dirty="0" smtClean="0">
                          <a:effectLst/>
                          <a:latin typeface="Times New Roman" panose="02020603050405020304" pitchFamily="18" charset="0"/>
                          <a:cs typeface="Times New Roman" panose="02020603050405020304" pitchFamily="18" charset="0"/>
                          <a:sym typeface="+mn-ea"/>
                        </a:rPr>
                        <a:t>Post-amplification Kit</a:t>
                      </a:r>
                      <a:endPar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sz="1800" b="0" dirty="0" smtClean="0">
                          <a:solidFill>
                            <a:schemeClr val="tx1"/>
                          </a:solidFill>
                          <a:latin typeface="Times New Roman" panose="02020603050405020304" pitchFamily="18" charset="0"/>
                          <a:cs typeface="Times New Roman" panose="02020603050405020304" pitchFamily="18" charset="0"/>
                        </a:rPr>
                        <a:t>100 RXN</a:t>
                      </a:r>
                      <a:endParaRPr lang="en-US" sz="1800" b="0" kern="1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00B050"/>
                    </a:solidFill>
                  </a:tcPr>
                </a:tc>
              </a:tr>
              <a:tr h="297539">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Allelic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Ladder</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25</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297539">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Orange-640</a:t>
                      </a:r>
                      <a:endParaRPr 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120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bl>
          </a:graphicData>
        </a:graphic>
      </p:graphicFrame>
      <p:graphicFrame>
        <p:nvGraphicFramePr>
          <p:cNvPr id="4" name="表格 3"/>
          <p:cNvGraphicFramePr>
            <a:graphicFrameLocks noGrp="1"/>
          </p:cNvGraphicFramePr>
          <p:nvPr>
            <p:custDataLst>
              <p:tags r:id="rId4"/>
            </p:custDataLst>
          </p:nvPr>
        </p:nvGraphicFramePr>
        <p:xfrm>
          <a:off x="6977380" y="2819756"/>
          <a:ext cx="4373880" cy="978179"/>
        </p:xfrm>
        <a:graphic>
          <a:graphicData uri="http://schemas.openxmlformats.org/drawingml/2006/table">
            <a:tbl>
              <a:tblPr firstRow="1" firstCol="1" bandRow="1">
                <a:tableStyleId>{5C22544A-7EE6-4342-B048-85BDC9FD1C3A}</a:tableStyleId>
              </a:tblPr>
              <a:tblGrid>
                <a:gridCol w="2590800"/>
                <a:gridCol w="1783080"/>
              </a:tblGrid>
              <a:tr h="548640">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Matrix Kit</a:t>
                      </a:r>
                      <a:endParaRPr lang="zh-CN" sz="1800" b="0" kern="100" dirty="0" smtClean="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p>
                      <a:pPr algn="ctr">
                        <a:spcAft>
                          <a:spcPts val="0"/>
                        </a:spcAft>
                      </a:pPr>
                      <a:r>
                        <a:rPr lang="en-US" altLang="zh-CN" sz="1800" b="0" kern="1200" dirty="0" smtClean="0">
                          <a:solidFill>
                            <a:schemeClr val="tx1"/>
                          </a:solidFill>
                          <a:latin typeface="Times New Roman" panose="02020603050405020304" pitchFamily="18" charset="0"/>
                          <a:ea typeface="+mn-ea"/>
                          <a:cs typeface="Times New Roman" panose="02020603050405020304" pitchFamily="18" charset="0"/>
                        </a:rPr>
                        <a:t>Free for first use</a:t>
                      </a:r>
                      <a:endParaRPr lang="en-US" altLang="zh-CN" sz="1800" b="0" kern="1200" dirty="0" smtClean="0">
                        <a:solidFill>
                          <a:schemeClr val="tx1"/>
                        </a:solidFill>
                        <a:latin typeface="Times New Roman" panose="02020603050405020304" pitchFamily="18" charset="0"/>
                        <a:ea typeface="+mn-ea"/>
                        <a:cs typeface="Times New Roman" panose="02020603050405020304" pitchFamily="18" charset="0"/>
                      </a:endParaRPr>
                    </a:p>
                  </a:txBody>
                  <a:tcPr marL="68580" marR="68580" marT="0" marB="0" anchor="ctr"/>
                </a:tc>
              </a:tr>
              <a:tr h="429539">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rPr>
                        <a:t>8 Dye Matrix</a:t>
                      </a:r>
                      <a:endParaRPr lang="en-US" altLang="zh-CN"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50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893889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2.2 Reaction System and Procedures of  Y62Plex STR Detection Kit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2"/>
          <p:cNvGraphicFramePr>
            <a:graphicFrameLocks noGrp="1"/>
          </p:cNvGraphicFramePr>
          <p:nvPr>
            <p:custDataLst>
              <p:tags r:id="rId2"/>
            </p:custDataLst>
          </p:nvPr>
        </p:nvGraphicFramePr>
        <p:xfrm>
          <a:off x="1110615" y="1752600"/>
          <a:ext cx="5641340" cy="3152140"/>
        </p:xfrm>
        <a:graphic>
          <a:graphicData uri="http://schemas.openxmlformats.org/drawingml/2006/table">
            <a:tbl>
              <a:tblPr firstRow="1" firstCol="1" bandRow="1">
                <a:tableStyleId>{5C22544A-7EE6-4342-B048-85BDC9FD1C3A}</a:tableStyleId>
              </a:tblPr>
              <a:tblGrid>
                <a:gridCol w="2593340"/>
                <a:gridCol w="1567180"/>
                <a:gridCol w="1480820"/>
              </a:tblGrid>
              <a:tr h="582975">
                <a:tc>
                  <a:txBody>
                    <a:bodyPr/>
                    <a:p>
                      <a:pPr algn="ctr">
                        <a:spcAft>
                          <a:spcPts val="0"/>
                        </a:spcAft>
                      </a:pPr>
                      <a:r>
                        <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rPr>
                        <a:t>Component</a:t>
                      </a:r>
                      <a:endPar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tc>
                <a:tc>
                  <a:txBody>
                    <a:bodyPr/>
                    <a:p>
                      <a:pPr algn="ctr">
                        <a:spcAft>
                          <a:spcPts val="0"/>
                        </a:spcAft>
                      </a:pPr>
                      <a:r>
                        <a:rPr lang="en-US" altLang="zh-CN" sz="1800" b="0" kern="100" dirty="0" smtClean="0">
                          <a:latin typeface="Times New Roman" panose="02020603050405020304" pitchFamily="18" charset="0"/>
                          <a:ea typeface="+mn-ea"/>
                          <a:cs typeface="Times New Roman" panose="02020603050405020304" pitchFamily="18" charset="0"/>
                        </a:rPr>
                        <a:t>25µL System</a:t>
                      </a:r>
                      <a:endParaRPr lang="en-US" altLang="zh-CN" sz="1800" b="0" kern="100" dirty="0" smtClean="0">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latin typeface="Times New Roman" panose="02020603050405020304" pitchFamily="18" charset="0"/>
                          <a:ea typeface="+mn-ea"/>
                          <a:cs typeface="Times New Roman" panose="02020603050405020304" pitchFamily="18" charset="0"/>
                        </a:rPr>
                        <a:t>10µL System</a:t>
                      </a:r>
                      <a:endParaRPr lang="en-US" altLang="zh-CN" sz="1800" b="0" kern="100" dirty="0" smtClean="0">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C00000"/>
                    </a:solidFill>
                  </a:tcPr>
                </a:tc>
              </a:tr>
              <a:tr h="402332">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2.5× PCR Mix</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4.0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433591">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5×</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Primers</a:t>
                      </a:r>
                      <a:endParaRPr 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5.0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379391">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PCR Grade</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Water</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8.0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2.6</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466380">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Control DNA </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 </a:t>
                      </a:r>
                      <a:r>
                        <a:rPr lang="en-US" altLang="zh-CN"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9948 </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(0.5ng/µL</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402332">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sym typeface="+mn-ea"/>
                        </a:rPr>
                        <a:t>Taq DNA Polymerase</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0.4</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402332">
                <a:tc>
                  <a:txBody>
                    <a:bodyPr/>
                    <a:p>
                      <a:pPr algn="ctr">
                        <a:spcAft>
                          <a:spcPts val="0"/>
                        </a:spcAft>
                      </a:pPr>
                      <a:r>
                        <a:rPr lang="zh-CN" alt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sym typeface="+mn-ea"/>
                        </a:rPr>
                        <a:t> Total Volume</a:t>
                      </a:r>
                      <a:endParaRPr lang="zh-CN" alt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25.0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bl>
          </a:graphicData>
        </a:graphic>
      </p:graphicFrame>
      <p:graphicFrame>
        <p:nvGraphicFramePr>
          <p:cNvPr id="8" name="表格 7"/>
          <p:cNvGraphicFramePr>
            <a:graphicFrameLocks noGrp="1"/>
          </p:cNvGraphicFramePr>
          <p:nvPr>
            <p:custDataLst>
              <p:tags r:id="rId3"/>
            </p:custDataLst>
          </p:nvPr>
        </p:nvGraphicFramePr>
        <p:xfrm>
          <a:off x="7829496" y="1752600"/>
          <a:ext cx="3012494" cy="3628164"/>
        </p:xfrm>
        <a:graphic>
          <a:graphicData uri="http://schemas.openxmlformats.org/drawingml/2006/table">
            <a:tbl>
              <a:tblPr firstRow="1" bandRow="1">
                <a:tableStyleId>{5C22544A-7EE6-4342-B048-85BDC9FD1C3A}</a:tableStyleId>
              </a:tblPr>
              <a:tblGrid>
                <a:gridCol w="3012494"/>
              </a:tblGrid>
              <a:tr h="685800">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b="0" dirty="0" smtClean="0">
                          <a:latin typeface="Times New Roman" panose="02020603050405020304" pitchFamily="18" charset="0"/>
                          <a:cs typeface="Times New Roman" panose="02020603050405020304" pitchFamily="18" charset="0"/>
                        </a:rPr>
                        <a:t>Y62Plex</a:t>
                      </a:r>
                      <a:endParaRPr lang="en-US" altLang="zh-CN" b="0" dirty="0" smtClean="0">
                        <a:latin typeface="Times New Roman" panose="02020603050405020304" pitchFamily="18" charset="0"/>
                        <a:cs typeface="Times New Roman" panose="02020603050405020304" pitchFamily="18" charset="0"/>
                      </a:endParaRPr>
                    </a:p>
                  </a:txBody>
                  <a:tcPr anchor="ctr" anchorCtr="1">
                    <a:solidFill>
                      <a:srgbClr val="0070C0"/>
                    </a:solidFill>
                  </a:tcPr>
                </a:tc>
              </a:tr>
              <a:tr h="1529221">
                <a:tc>
                  <a:txBody>
                    <a:bodyPr/>
                    <a:p>
                      <a:r>
                        <a:rPr lang="en-US" altLang="zh-CN" sz="2000" b="0" dirty="0" smtClean="0">
                          <a:latin typeface="Times New Roman" panose="02020603050405020304" pitchFamily="18" charset="0"/>
                          <a:cs typeface="Times New Roman" panose="02020603050405020304" pitchFamily="18" charset="0"/>
                        </a:rPr>
                        <a:t> </a:t>
                      </a:r>
                      <a:endParaRPr lang="en-US" altLang="zh-CN" sz="2000" b="0" dirty="0" smtClean="0">
                        <a:latin typeface="Times New Roman" panose="02020603050405020304" pitchFamily="18" charset="0"/>
                        <a:cs typeface="Times New Roman" panose="02020603050405020304" pitchFamily="18" charset="0"/>
                      </a:endParaRPr>
                    </a:p>
                    <a:p>
                      <a:pPr algn="ctr"/>
                      <a:r>
                        <a:rPr lang="en-US" altLang="zh-CN" sz="1600" b="0" dirty="0" smtClean="0">
                          <a:latin typeface="Times New Roman" panose="02020603050405020304" pitchFamily="18" charset="0"/>
                          <a:cs typeface="Times New Roman" panose="02020603050405020304" pitchFamily="18" charset="0"/>
                        </a:rPr>
                        <a:t> 95</a:t>
                      </a:r>
                      <a:r>
                        <a:rPr lang="en-US" altLang="zh-CN" sz="1600" b="0" dirty="0" smtClean="0">
                          <a:latin typeface="Times New Roman" panose="02020603050405020304" pitchFamily="18" charset="0"/>
                          <a:ea typeface="+mn-ea"/>
                          <a:cs typeface="Times New Roman" panose="02020603050405020304" pitchFamily="18" charset="0"/>
                        </a:rPr>
                        <a:t>℃/3min</a:t>
                      </a:r>
                      <a:endParaRPr lang="en-US" altLang="zh-CN" sz="1600" b="0" dirty="0" smtClean="0">
                        <a:latin typeface="Times New Roman" panose="02020603050405020304" pitchFamily="18" charset="0"/>
                        <a:ea typeface="+mn-ea"/>
                        <a:cs typeface="Times New Roman" panose="02020603050405020304" pitchFamily="18" charset="0"/>
                      </a:endParaRPr>
                    </a:p>
                    <a:p>
                      <a:pPr algn="ctr"/>
                      <a:r>
                        <a:rPr lang="en-US" altLang="zh-CN" sz="1600" b="0" dirty="0" smtClean="0">
                          <a:latin typeface="Times New Roman" panose="02020603050405020304" pitchFamily="18" charset="0"/>
                          <a:cs typeface="Times New Roman" panose="02020603050405020304" pitchFamily="18" charset="0"/>
                        </a:rPr>
                        <a:t>95</a:t>
                      </a:r>
                      <a:r>
                        <a:rPr lang="en-US" altLang="zh-CN" sz="1600" b="0" dirty="0" smtClean="0">
                          <a:latin typeface="Times New Roman" panose="02020603050405020304" pitchFamily="18" charset="0"/>
                          <a:ea typeface="+mn-ea"/>
                          <a:cs typeface="Times New Roman" panose="02020603050405020304" pitchFamily="18" charset="0"/>
                        </a:rPr>
                        <a:t>℃/5sec</a:t>
                      </a:r>
                      <a:endParaRPr lang="en-US" altLang="zh-CN" sz="1600" b="0" dirty="0" smtClean="0">
                        <a:latin typeface="Times New Roman" panose="02020603050405020304" pitchFamily="18" charset="0"/>
                        <a:ea typeface="+mn-ea"/>
                        <a:cs typeface="Times New Roman" panose="02020603050405020304" pitchFamily="18" charset="0"/>
                      </a:endParaRPr>
                    </a:p>
                    <a:p>
                      <a:pPr algn="ctr"/>
                      <a:r>
                        <a:rPr lang="en-US" altLang="zh-CN" sz="1600" b="0" dirty="0" smtClean="0">
                          <a:latin typeface="Times New Roman" panose="02020603050405020304" pitchFamily="18" charset="0"/>
                          <a:ea typeface="+mn-ea"/>
                          <a:cs typeface="Times New Roman" panose="02020603050405020304" pitchFamily="18" charset="0"/>
                        </a:rPr>
                        <a:t>    </a:t>
                      </a:r>
                      <a:r>
                        <a:rPr lang="en-US" altLang="zh-CN" sz="1600" b="0" dirty="0" smtClean="0">
                          <a:latin typeface="Times New Roman" panose="02020603050405020304" pitchFamily="18" charset="0"/>
                          <a:cs typeface="Times New Roman" panose="02020603050405020304" pitchFamily="18" charset="0"/>
                        </a:rPr>
                        <a:t>61</a:t>
                      </a:r>
                      <a:r>
                        <a:rPr lang="en-US" altLang="zh-CN" sz="1600" b="0" dirty="0" smtClean="0">
                          <a:latin typeface="Times New Roman" panose="02020603050405020304" pitchFamily="18" charset="0"/>
                          <a:ea typeface="+mn-ea"/>
                          <a:cs typeface="Times New Roman" panose="02020603050405020304" pitchFamily="18" charset="0"/>
                        </a:rPr>
                        <a:t>℃/1.5min</a:t>
                      </a:r>
                      <a:endParaRPr lang="en-US" altLang="zh-CN" sz="1600" b="0" dirty="0" smtClean="0">
                        <a:latin typeface="Times New Roman" panose="02020603050405020304" pitchFamily="18" charset="0"/>
                        <a:ea typeface="+mn-ea"/>
                        <a:cs typeface="Times New Roman" panose="02020603050405020304" pitchFamily="18" charset="0"/>
                      </a:endParaRPr>
                    </a:p>
                    <a:p>
                      <a:pPr algn="ctr"/>
                      <a:r>
                        <a:rPr lang="en-US" altLang="zh-CN" sz="1600" b="0" baseline="0" dirty="0" smtClean="0">
                          <a:latin typeface="Times New Roman" panose="02020603050405020304" pitchFamily="18" charset="0"/>
                          <a:cs typeface="Times New Roman" panose="02020603050405020304" pitchFamily="18" charset="0"/>
                        </a:rPr>
                        <a:t>   </a:t>
                      </a:r>
                      <a:r>
                        <a:rPr lang="en-US" altLang="zh-CN" sz="1600" b="0" dirty="0" smtClean="0">
                          <a:latin typeface="Times New Roman" panose="02020603050405020304" pitchFamily="18" charset="0"/>
                          <a:cs typeface="Times New Roman" panose="02020603050405020304" pitchFamily="18" charset="0"/>
                        </a:rPr>
                        <a:t>60</a:t>
                      </a:r>
                      <a:r>
                        <a:rPr lang="en-US" altLang="zh-CN" sz="1600" b="0" dirty="0" smtClean="0">
                          <a:latin typeface="Times New Roman" panose="02020603050405020304" pitchFamily="18" charset="0"/>
                          <a:ea typeface="+mn-ea"/>
                          <a:cs typeface="Times New Roman" panose="02020603050405020304" pitchFamily="18" charset="0"/>
                        </a:rPr>
                        <a:t>℃/20min</a:t>
                      </a:r>
                      <a:endParaRPr lang="en-US" altLang="zh-CN" sz="1600" b="0" dirty="0" smtClean="0">
                        <a:latin typeface="Times New Roman" panose="02020603050405020304" pitchFamily="18" charset="0"/>
                        <a:ea typeface="+mn-ea"/>
                        <a:cs typeface="Times New Roman" panose="02020603050405020304" pitchFamily="18" charset="0"/>
                      </a:endParaRPr>
                    </a:p>
                    <a:p>
                      <a:endParaRPr lang="en-US" altLang="zh-CN" sz="1600" b="0" dirty="0" smtClean="0">
                        <a:latin typeface="Times New Roman" panose="02020603050405020304" pitchFamily="18" charset="0"/>
                        <a:ea typeface="+mn-ea"/>
                        <a:cs typeface="Times New Roman" panose="02020603050405020304" pitchFamily="18" charset="0"/>
                      </a:endParaRPr>
                    </a:p>
                  </a:txBody>
                  <a:tcPr/>
                </a:tc>
              </a:tr>
              <a:tr h="686844">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dirty="0" smtClean="0">
                          <a:latin typeface="Times New Roman" panose="02020603050405020304" pitchFamily="18" charset="0"/>
                          <a:ea typeface="+mn-ea"/>
                          <a:cs typeface="Times New Roman" panose="02020603050405020304" pitchFamily="18" charset="0"/>
                        </a:rPr>
                        <a:t>Reaction time: ~70min</a:t>
                      </a:r>
                      <a:endParaRPr lang="en-US" altLang="zh-CN" sz="1800" b="0" dirty="0" smtClean="0">
                        <a:latin typeface="Times New Roman" panose="02020603050405020304" pitchFamily="18" charset="0"/>
                        <a:ea typeface="+mn-ea"/>
                        <a:cs typeface="Times New Roman" panose="02020603050405020304" pitchFamily="18" charset="0"/>
                      </a:endParaRPr>
                    </a:p>
                  </a:txBody>
                  <a:tcPr anchor="ctr"/>
                </a:tc>
              </a:tr>
              <a:tr h="533400">
                <a:tc>
                  <a:txBody>
                    <a:bodyPr/>
                    <a:p>
                      <a:pPr algn="l"/>
                      <a:r>
                        <a:rPr lang="zh-CN" altLang="en-US" b="0" dirty="0" smtClean="0">
                          <a:latin typeface="Times New Roman" panose="02020603050405020304" pitchFamily="18" charset="0"/>
                          <a:cs typeface="Times New Roman" panose="02020603050405020304" pitchFamily="18" charset="0"/>
                          <a:sym typeface="Symbol" panose="05050102010706020507"/>
                        </a:rPr>
                        <a:t></a:t>
                      </a:r>
                      <a:r>
                        <a:rPr lang="zh-CN" altLang="en-US" b="0" dirty="0" smtClean="0">
                          <a:latin typeface="Times New Roman" panose="02020603050405020304" pitchFamily="18" charset="0"/>
                          <a:cs typeface="Times New Roman" panose="02020603050405020304" pitchFamily="18" charset="0"/>
                        </a:rPr>
                        <a:t>The number of cycles in the reaction program depends on the actual situation</a:t>
                      </a:r>
                      <a:endParaRPr lang="zh-CN" altLang="en-US" b="0" dirty="0" smtClean="0">
                        <a:latin typeface="Times New Roman" panose="02020603050405020304" pitchFamily="18" charset="0"/>
                        <a:cs typeface="Times New Roman" panose="02020603050405020304" pitchFamily="18" charset="0"/>
                      </a:endParaRPr>
                    </a:p>
                  </a:txBody>
                  <a:tcPr anchor="ctr"/>
                </a:tc>
              </a:tr>
            </a:tbl>
          </a:graphicData>
        </a:graphic>
      </p:graphicFrame>
      <p:sp>
        <p:nvSpPr>
          <p:cNvPr id="19" name="左大括号 18"/>
          <p:cNvSpPr/>
          <p:nvPr>
            <p:custDataLst>
              <p:tags r:id="rId4"/>
            </p:custDataLst>
          </p:nvPr>
        </p:nvSpPr>
        <p:spPr>
          <a:xfrm>
            <a:off x="8612505" y="2835910"/>
            <a:ext cx="193040" cy="909320"/>
          </a:xfrm>
          <a:prstGeom prst="leftBrace">
            <a:avLst/>
          </a:prstGeom>
          <a:ln w="15875" cap="rnd"/>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21" name="TextBox 20"/>
          <p:cNvSpPr txBox="1"/>
          <p:nvPr>
            <p:custDataLst>
              <p:tags r:id="rId5"/>
            </p:custDataLst>
          </p:nvPr>
        </p:nvSpPr>
        <p:spPr>
          <a:xfrm>
            <a:off x="7675245" y="2984091"/>
            <a:ext cx="990600" cy="583565"/>
          </a:xfrm>
          <a:prstGeom prst="rect">
            <a:avLst/>
          </a:prstGeom>
          <a:noFill/>
        </p:spPr>
        <p:txBody>
          <a:bodyPr wrap="square" rtlCol="0">
            <a:spAutoFit/>
          </a:bodyPr>
          <a:p>
            <a:pPr algn="ctr"/>
            <a:r>
              <a:rPr lang="en-US" altLang="zh-CN" sz="1600" dirty="0" smtClean="0">
                <a:latin typeface="Times New Roman" panose="02020603050405020304" pitchFamily="18" charset="0"/>
                <a:cs typeface="Times New Roman" panose="02020603050405020304" pitchFamily="18" charset="0"/>
              </a:rPr>
              <a:t>27-30</a:t>
            </a:r>
            <a:endParaRPr lang="en-US" altLang="zh-CN" sz="1600" dirty="0" smtClean="0">
              <a:latin typeface="Times New Roman" panose="02020603050405020304" pitchFamily="18" charset="0"/>
              <a:cs typeface="Times New Roman" panose="02020603050405020304" pitchFamily="18" charset="0"/>
            </a:endParaRPr>
          </a:p>
          <a:p>
            <a:pPr algn="ctr"/>
            <a:r>
              <a:rPr lang="en-US" altLang="zh-CN" sz="1600" dirty="0">
                <a:latin typeface="Times New Roman" panose="02020603050405020304" pitchFamily="18" charset="0"/>
                <a:cs typeface="Times New Roman" panose="02020603050405020304" pitchFamily="18" charset="0"/>
              </a:rPr>
              <a:t>cycles</a:t>
            </a:r>
            <a:endParaRPr lang="zh-CN" altLang="en-US"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Amplification Results of Y62Plex </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PP_MARK_KEY" val="35120538-9e9c-482d-9cd9-43c3b64e5d48"/>
  <p:tag name="COMMONDATA" val="eyJoZGlkIjoiMzg3M2VhZDAyYTVlNzk1MzQzNGZkODY4NmUwMDYzMGI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UNIT_PLACING_PICTURE_USER_VIEWPORT" val="{&quot;height&quot;:5648,&quot;width&quot;:11712}"/>
  <p:tag name="KSO_WM_BEAUTIFY_FLAG" val=""/>
</p:tagLst>
</file>

<file path=ppt/tags/tag4.xml><?xml version="1.0" encoding="utf-8"?>
<p:tagLst xmlns:p="http://schemas.openxmlformats.org/presentationml/2006/main">
  <p:tag name="KSO_WM_UNIT_TABLE_BEAUTIFY" val="smartTable{540de710-5c66-4a58-bb87-3b9e0d495c14}"/>
  <p:tag name="KSO_WM_BEAUTIFY_FLAG" val=""/>
</p:tagLst>
</file>

<file path=ppt/tags/tag5.xml><?xml version="1.0" encoding="utf-8"?>
<p:tagLst xmlns:p="http://schemas.openxmlformats.org/presentationml/2006/main">
  <p:tag name="KSO_WM_UNIT_TABLE_BEAUTIFY" val="smartTable{cb940046-c4bc-481c-946c-5cc638af190d}"/>
  <p:tag name="KSO_WM_BEAUTIFY_FLAG" val=""/>
</p:tagLst>
</file>

<file path=ppt/tags/tag6.xml><?xml version="1.0" encoding="utf-8"?>
<p:tagLst xmlns:p="http://schemas.openxmlformats.org/presentationml/2006/main">
  <p:tag name="KSO_WM_UNIT_TABLE_BEAUTIFY" val="smartTable{71fd7106-8988-45de-9d5d-de2bebad57f6}"/>
  <p:tag name="KSO_WM_BEAUTIFY_FLAG" val=""/>
</p:tagLst>
</file>

<file path=ppt/tags/tag7.xml><?xml version="1.0" encoding="utf-8"?>
<p:tagLst xmlns:p="http://schemas.openxmlformats.org/presentationml/2006/main">
  <p:tag name="KSO_WM_UNIT_TABLE_BEAUTIFY" val="smartTable{a4f07fee-f01e-4303-a91a-90e5244a6889}"/>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3347</Words>
  <Application>WPS 演示</Application>
  <PresentationFormat>宽屏</PresentationFormat>
  <Paragraphs>154</Paragraphs>
  <Slides>14</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14</vt:i4>
      </vt:variant>
    </vt:vector>
  </HeadingPairs>
  <TitlesOfParts>
    <vt:vector size="30" baseType="lpstr">
      <vt:lpstr>Arial</vt:lpstr>
      <vt:lpstr>宋体</vt:lpstr>
      <vt:lpstr>Wingdings</vt:lpstr>
      <vt:lpstr>微软雅黑</vt:lpstr>
      <vt:lpstr>华文行楷</vt:lpstr>
      <vt:lpstr>Times New Roman</vt:lpstr>
      <vt:lpstr>华文中宋</vt:lpstr>
      <vt:lpstr>等线</vt:lpstr>
      <vt:lpstr>Symbol</vt:lpstr>
      <vt:lpstr>Arial</vt:lpstr>
      <vt:lpstr>楷体</vt:lpstr>
      <vt:lpstr>Arial Unicode MS</vt:lpstr>
      <vt:lpstr>Calibri</vt:lpstr>
      <vt:lpstr>等线</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 ice007</dc:creator>
  <cp:lastModifiedBy>Nibelung</cp:lastModifiedBy>
  <cp:revision>119</cp:revision>
  <dcterms:created xsi:type="dcterms:W3CDTF">2023-01-29T04:51:00Z</dcterms:created>
  <dcterms:modified xsi:type="dcterms:W3CDTF">2023-05-18T05:18:47Z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4162A874B43E49FFBEA72B7EB70546CC_13</vt:lpwstr>
  </property>
  <property fmtid="{D5CDD505-2E9C-101B-9397-08002B2CF9AE}" pid="3" name="KSOProductBuildVer">
    <vt:lpwstr>2052-11.1.0.14309</vt:lpwstr>
  </property>
</Properties>
</file>