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5"/>
  </p:notesMasterIdLst>
  <p:handoutMasterIdLst>
    <p:handoutMasterId r:id="rId46"/>
  </p:handoutMasterIdLst>
  <p:sldIdLst>
    <p:sldId id="326" r:id="rId4"/>
    <p:sldId id="379" r:id="rId5"/>
    <p:sldId id="289" r:id="rId6"/>
    <p:sldId id="378" r:id="rId7"/>
    <p:sldId id="450" r:id="rId8"/>
    <p:sldId id="331" r:id="rId9"/>
    <p:sldId id="380" r:id="rId10"/>
    <p:sldId id="418" r:id="rId11"/>
    <p:sldId id="351" r:id="rId12"/>
    <p:sldId id="381" r:id="rId13"/>
    <p:sldId id="352" r:id="rId14"/>
    <p:sldId id="353" r:id="rId15"/>
    <p:sldId id="354" r:id="rId16"/>
    <p:sldId id="355" r:id="rId17"/>
    <p:sldId id="382"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452" r:id="rId40"/>
    <p:sldId id="453" r:id="rId41"/>
    <p:sldId id="384" r:id="rId42"/>
    <p:sldId id="327" r:id="rId43"/>
    <p:sldId id="264" r:id="rId44"/>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24.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notesMaster" Target="notesMasters/notes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6A9B7EC-3A57-4ABF-B642-FDD9A4F6D6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8F4C0-95B2-43C0-B162-46EECC008BD3}" type="slidenum">
              <a:rPr lang="zh-CN" altLang="en-US" smtClean="0"/>
            </a:fld>
            <a:endParaRPr lang="zh-CN" altLang="en-US"/>
          </a:p>
        </p:txBody>
      </p:sp>
      <p:pic>
        <p:nvPicPr>
          <p:cNvPr id="7" name="图片 6"/>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0"/>
            <a:ext cx="2031999" cy="1016000"/>
          </a:xfrm>
          <a:prstGeom prst="rect">
            <a:avLst/>
          </a:prstGeom>
        </p:spPr>
      </p:pic>
      <p:sp>
        <p:nvSpPr>
          <p:cNvPr id="8" name="平行四边形 7"/>
          <p:cNvSpPr/>
          <p:nvPr userDrawn="1"/>
        </p:nvSpPr>
        <p:spPr>
          <a:xfrm>
            <a:off x="7413155" y="683489"/>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以客户为中心</a:t>
            </a:r>
            <a:endParaRPr lang="zh-CN" altLang="en-US" sz="1300" dirty="0">
              <a:latin typeface="微软雅黑" panose="020B0503020204020204" charset="-122"/>
              <a:ea typeface="微软雅黑" panose="020B0503020204020204" charset="-122"/>
            </a:endParaRPr>
          </a:p>
        </p:txBody>
      </p:sp>
      <p:sp>
        <p:nvSpPr>
          <p:cNvPr id="9" name="平行四边形 8"/>
          <p:cNvSpPr/>
          <p:nvPr userDrawn="1"/>
        </p:nvSpPr>
        <p:spPr>
          <a:xfrm>
            <a:off x="9435832" y="694660"/>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以奋斗者为本</a:t>
            </a:r>
            <a:endParaRPr lang="zh-CN" altLang="en-US" sz="1300" dirty="0">
              <a:latin typeface="微软雅黑" panose="020B0503020204020204" charset="-122"/>
              <a:ea typeface="微软雅黑" panose="020B0503020204020204" charset="-122"/>
            </a:endParaRPr>
          </a:p>
        </p:txBody>
      </p:sp>
      <p:sp>
        <p:nvSpPr>
          <p:cNvPr id="10" name="平行四边形 9"/>
          <p:cNvSpPr/>
          <p:nvPr userDrawn="1"/>
        </p:nvSpPr>
        <p:spPr>
          <a:xfrm>
            <a:off x="7354306" y="1016000"/>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坚持艰苦奋斗</a:t>
            </a:r>
            <a:endParaRPr lang="zh-CN" altLang="en-US" sz="1300" dirty="0">
              <a:latin typeface="微软雅黑" panose="020B0503020204020204" charset="-122"/>
              <a:ea typeface="微软雅黑" panose="020B0503020204020204" charset="-122"/>
            </a:endParaRPr>
          </a:p>
        </p:txBody>
      </p:sp>
      <p:sp>
        <p:nvSpPr>
          <p:cNvPr id="11" name="平行四边形 10"/>
          <p:cNvSpPr/>
          <p:nvPr userDrawn="1"/>
        </p:nvSpPr>
        <p:spPr>
          <a:xfrm>
            <a:off x="9429375" y="1012233"/>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不断学习创新</a:t>
            </a:r>
            <a:endParaRPr lang="zh-CN" altLang="en-US" sz="1300" dirty="0">
              <a:latin typeface="微软雅黑" panose="020B0503020204020204" charset="-122"/>
              <a:ea typeface="微软雅黑" panose="020B0503020204020204" charset="-122"/>
            </a:endParaRPr>
          </a:p>
        </p:txBody>
      </p:sp>
      <p:sp>
        <p:nvSpPr>
          <p:cNvPr id="12" name="TextBox 3"/>
          <p:cNvSpPr txBox="1"/>
          <p:nvPr userDrawn="1"/>
        </p:nvSpPr>
        <p:spPr>
          <a:xfrm>
            <a:off x="0" y="2079200"/>
            <a:ext cx="12192000" cy="1980000"/>
          </a:xfrm>
          <a:prstGeom prst="rect">
            <a:avLst/>
          </a:prstGeom>
          <a:solidFill>
            <a:srgbClr val="0086D1"/>
          </a:solidFill>
        </p:spPr>
        <p:txBody>
          <a:bodyPr wrap="square" rtlCol="0">
            <a:spAutoFit/>
          </a:bodyPr>
          <a:lstStyle/>
          <a:p>
            <a:pPr algn="ctr">
              <a:lnSpc>
                <a:spcPct val="150000"/>
              </a:lnSpc>
            </a:pPr>
            <a:endParaRPr lang="zh-CN" altLang="en-US" sz="6000" dirty="0">
              <a:solidFill>
                <a:srgbClr val="92D05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pic>
        <p:nvPicPr>
          <p:cNvPr id="6" name="Picture 7" descr="图片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199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7AC1-12D2-45B1-9F34-FFFEF01224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D290D-1E15-4D56-AEE2-CD77A1C42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9B74A-4C05-437F-A8DC-EE8B1971B0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5CBF-E929-4844-B99E-DA279DC650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tags" Target="../tags/tag3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tags" Target="../tags/tag38.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tags" Target="../tags/tag39.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0.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11.png"/><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image" Target="../media/image12.png"/><Relationship Id="rId2" Type="http://schemas.openxmlformats.org/officeDocument/2006/relationships/tags" Target="../tags/tag43.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13.pn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image" Target="../media/image14.png"/><Relationship Id="rId2" Type="http://schemas.openxmlformats.org/officeDocument/2006/relationships/tags" Target="../tags/tag52.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9.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15.png"/><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tags" Target="../tags/tag62.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17.png"/><Relationship Id="rId2" Type="http://schemas.openxmlformats.org/officeDocument/2006/relationships/tags" Target="../tags/tag69.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18.png"/><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19.png"/><Relationship Id="rId2" Type="http://schemas.openxmlformats.org/officeDocument/2006/relationships/tags" Target="../tags/tag78.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20.png"/><Relationship Id="rId2" Type="http://schemas.openxmlformats.org/officeDocument/2006/relationships/tags" Target="../tags/tag83.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21.png"/><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22.png"/><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23.png"/><Relationship Id="rId2" Type="http://schemas.openxmlformats.org/officeDocument/2006/relationships/tags" Target="../tags/tag92.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99.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24.png"/><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25.png"/><Relationship Id="rId2" Type="http://schemas.openxmlformats.org/officeDocument/2006/relationships/tags" Target="../tags/tag102.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26.png"/><Relationship Id="rId2" Type="http://schemas.openxmlformats.org/officeDocument/2006/relationships/tags" Target="../tags/tag107.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27.png"/><Relationship Id="rId2" Type="http://schemas.openxmlformats.org/officeDocument/2006/relationships/tags" Target="../tags/tag112.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17.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18.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21.xml"/><Relationship Id="rId4" Type="http://schemas.openxmlformats.org/officeDocument/2006/relationships/image" Target="../media/image3.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22.xml"/><Relationship Id="rId2" Type="http://schemas.openxmlformats.org/officeDocument/2006/relationships/image" Target="../media/image29.pn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3.xml"/><Relationship Id="rId1" Type="http://schemas.openxmlformats.org/officeDocument/2006/relationships/image" Target="../media/image3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0" Type="http://schemas.openxmlformats.org/officeDocument/2006/relationships/slideLayout" Target="../slideLayouts/slideLayout24.xml"/><Relationship Id="rId3" Type="http://schemas.openxmlformats.org/officeDocument/2006/relationships/tags" Target="../tags/tag9.xml"/><Relationship Id="rId29" Type="http://schemas.openxmlformats.org/officeDocument/2006/relationships/tags" Target="../tags/tag35.xml"/><Relationship Id="rId28" Type="http://schemas.openxmlformats.org/officeDocument/2006/relationships/tags" Target="../tags/tag34.xml"/><Relationship Id="rId27" Type="http://schemas.openxmlformats.org/officeDocument/2006/relationships/tags" Target="../tags/tag33.xml"/><Relationship Id="rId26" Type="http://schemas.openxmlformats.org/officeDocument/2006/relationships/tags" Target="../tags/tag32.xml"/><Relationship Id="rId25" Type="http://schemas.openxmlformats.org/officeDocument/2006/relationships/tags" Target="../tags/tag31.xml"/><Relationship Id="rId24" Type="http://schemas.openxmlformats.org/officeDocument/2006/relationships/tags" Target="../tags/tag30.xml"/><Relationship Id="rId23" Type="http://schemas.openxmlformats.org/officeDocument/2006/relationships/tags" Target="../tags/tag29.xml"/><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15124" y="2150853"/>
            <a:ext cx="8201660" cy="1753235"/>
          </a:xfrm>
          <a:prstGeom prst="rect">
            <a:avLst/>
          </a:prstGeom>
          <a:noFill/>
        </p:spPr>
        <p:txBody>
          <a:bodyPr wrap="none" rtlCol="0">
            <a:spAutoFit/>
          </a:bodyPr>
          <a:lstStyle/>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Brief </a:t>
            </a: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Introduction of</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Y27Plex STR Detection Kit</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171418" y="4856441"/>
            <a:ext cx="6154249" cy="461665"/>
          </a:xfrm>
          <a:prstGeom prst="rect">
            <a:avLst/>
          </a:prstGeom>
          <a:noFill/>
        </p:spPr>
        <p:txBody>
          <a:bodyPr wrap="none" rtlCol="0">
            <a:spAutoFit/>
          </a:bodyPr>
          <a:lstStyle/>
          <a:p>
            <a:pPr lvl="0">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Superbio</a:t>
            </a:r>
            <a:r>
              <a:rPr lang="en-US" altLang="zh-CN" sz="2400" dirty="0">
                <a:latin typeface="Times New Roman" panose="02020603050405020304" pitchFamily="18" charset="0"/>
                <a:cs typeface="Times New Roman" panose="02020603050405020304" pitchFamily="18" charset="0"/>
              </a:rPr>
              <a:t> Biomedical (Nanjing) </a:t>
            </a:r>
            <a:r>
              <a:rPr lang="en-US" altLang="zh-CN" sz="2400" dirty="0" err="1">
                <a:latin typeface="Times New Roman" panose="02020603050405020304" pitchFamily="18" charset="0"/>
                <a:cs typeface="Times New Roman" panose="02020603050405020304" pitchFamily="18" charset="0"/>
              </a:rPr>
              <a:t>Co.,Ltd</a:t>
            </a:r>
            <a:r>
              <a:rPr lang="en-US" altLang="zh-CN" sz="2400" dirty="0">
                <a:latin typeface="Times New Roman" panose="02020603050405020304" pitchFamily="18" charset="0"/>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文本框 7"/>
          <p:cNvSpPr txBox="1"/>
          <p:nvPr/>
        </p:nvSpPr>
        <p:spPr>
          <a:xfrm>
            <a:off x="7985271" y="4251816"/>
            <a:ext cx="2437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May 2023</a:t>
            </a:r>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Amplification Results of Y27Plex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52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3.1 Amplification Results of Positive Control 9948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C:\Users\Administrator\Desktop\评价实验\Y27验证实验\Y27plex_9948 - 副本.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523875" y="1259840"/>
            <a:ext cx="11144250" cy="5258435"/>
          </a:xfrm>
          <a:prstGeom prst="rect">
            <a:avLst/>
          </a:prstGeom>
          <a:noFill/>
          <a:ln>
            <a:no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27087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3.2 Amplification Results of Blood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C:\Users\Administrator\Desktop\Y27Plex FTA.PNG"/>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909445" y="1156335"/>
            <a:ext cx="8373745" cy="5344795"/>
          </a:xfrm>
          <a:prstGeom prst="rect">
            <a:avLst/>
          </a:prstGeom>
          <a:noFill/>
          <a:ln>
            <a:no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716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3.3 Amplification Results of Blood on Filter Paper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C:\Users\Administrator\Desktop\Y27Plex 血滤纸.PNG"/>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480" y="1183640"/>
            <a:ext cx="8575040" cy="5325745"/>
          </a:xfrm>
          <a:prstGeom prst="rect">
            <a:avLst/>
          </a:prstGeom>
          <a:noFill/>
          <a:ln>
            <a:no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830453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3.4 Amplification Results of Saliva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p:nvPr>
            <p:custDataLst>
              <p:tags r:id="rId2"/>
            </p:custDataLst>
          </p:nvPr>
        </p:nvPicPr>
        <p:blipFill>
          <a:blip r:embed="rId3" cstate="print"/>
          <a:stretch>
            <a:fillRect/>
          </a:stretch>
        </p:blipFill>
        <p:spPr>
          <a:xfrm>
            <a:off x="1751330" y="1279525"/>
            <a:ext cx="8689340" cy="5340350"/>
          </a:xfrm>
          <a:prstGeom prst="rect">
            <a:avLst/>
          </a:prstGeom>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Performance Measurement of Y27Plex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5952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 Sensitivity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2239010" y="1711107"/>
            <a:ext cx="6934200" cy="3138170"/>
          </a:xfrm>
          <a:prstGeom prst="rect">
            <a:avLst/>
          </a:prstGeom>
          <a:effectLst/>
        </p:spPr>
        <p:txBody>
          <a:bodyPr wrap="square">
            <a:spAutoFit/>
          </a:bodyPr>
          <a:p>
            <a:pPr>
              <a:buFont typeface="Wingdings" panose="05000000000000000000" pitchFamily="2" charset="2"/>
              <a:buChar char="Ø"/>
            </a:pPr>
            <a:r>
              <a:rPr lang="en-US" altLang="zh-CN"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b="1" dirty="0" smtClean="0">
                <a:solidFill>
                  <a:schemeClr val="accent6">
                    <a:lumMod val="75000"/>
                  </a:schemeClr>
                </a:solidFill>
                <a:latin typeface="Times New Roman" panose="02020603050405020304" pitchFamily="18" charset="0"/>
                <a:cs typeface="Times New Roman" panose="02020603050405020304" pitchFamily="18" charset="0"/>
                <a:sym typeface="+mn-ea"/>
              </a:rPr>
              <a:t> </a:t>
            </a:r>
            <a:r>
              <a:rPr lang="en-US" altLang="zh-CN" i="1" dirty="0" smtClean="0">
                <a:latin typeface="Times New Roman" panose="02020603050405020304" pitchFamily="18" charset="0"/>
                <a:cs typeface="Times New Roman" panose="02020603050405020304" pitchFamily="18" charset="0"/>
                <a:sym typeface="+mn-ea"/>
              </a:rPr>
              <a:t>4.1.1 </a:t>
            </a:r>
            <a:r>
              <a:rPr lang="en-US" altLang="zh-CN" dirty="0" smtClean="0">
                <a:latin typeface="Times New Roman" panose="02020603050405020304" pitchFamily="18" charset="0"/>
                <a:cs typeface="Times New Roman" panose="02020603050405020304" pitchFamily="18" charset="0"/>
                <a:sym typeface="+mn-ea"/>
              </a:rPr>
              <a:t>C</a:t>
            </a:r>
            <a:r>
              <a:rPr lang="zh-CN" altLang="en-US" dirty="0" smtClean="0">
                <a:latin typeface="Times New Roman" panose="02020603050405020304" pitchFamily="18" charset="0"/>
                <a:cs typeface="Times New Roman" panose="02020603050405020304" pitchFamily="18" charset="0"/>
                <a:sym typeface="+mn-ea"/>
              </a:rPr>
              <a:t>ontent of </a:t>
            </a:r>
            <a:r>
              <a:rPr lang="en-US" altLang="zh-CN" dirty="0" smtClean="0">
                <a:latin typeface="Times New Roman" panose="02020603050405020304" pitchFamily="18" charset="0"/>
                <a:cs typeface="Times New Roman" panose="02020603050405020304" pitchFamily="18" charset="0"/>
                <a:sym typeface="+mn-ea"/>
              </a:rPr>
              <a:t>E</a:t>
            </a:r>
            <a:r>
              <a:rPr lang="zh-CN" altLang="en-US" dirty="0" smtClean="0">
                <a:latin typeface="Times New Roman" panose="02020603050405020304" pitchFamily="18" charset="0"/>
                <a:cs typeface="Times New Roman" panose="02020603050405020304" pitchFamily="18" charset="0"/>
                <a:sym typeface="+mn-ea"/>
              </a:rPr>
              <a:t>xtracted DNA</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1ng, 500pg, 250pg, 125pg, 62.5pg, 31.25pg</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sym typeface="+mn-ea"/>
              </a:rPr>
              <a:t>Repeat the experiment 3 times for all samples</a:t>
            </a:r>
            <a:endParaRPr dirty="0" smtClean="0">
              <a:latin typeface="Times New Roman" panose="02020603050405020304" pitchFamily="18" charset="0"/>
              <a:cs typeface="Times New Roman" panose="02020603050405020304" pitchFamily="18" charset="0"/>
            </a:endParaRPr>
          </a:p>
          <a:p>
            <a:endParaRPr lang="en-US" altLang="zh-CN" dirty="0" smtClean="0">
              <a:solidFill>
                <a:schemeClr val="accent6">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4.1.2  </a:t>
            </a:r>
            <a:r>
              <a:rPr lang="zh-CN" altLang="en-US" dirty="0" smtClean="0">
                <a:latin typeface="Times New Roman" panose="02020603050405020304" pitchFamily="18" charset="0"/>
                <a:cs typeface="Times New Roman" panose="02020603050405020304" pitchFamily="18" charset="0"/>
                <a:sym typeface="+mn-ea"/>
              </a:rPr>
              <a:t>Number of </a:t>
            </a:r>
            <a:r>
              <a:rPr lang="en-US" altLang="zh-CN" dirty="0" smtClean="0">
                <a:latin typeface="Times New Roman" panose="02020603050405020304" pitchFamily="18" charset="0"/>
                <a:cs typeface="Times New Roman" panose="02020603050405020304" pitchFamily="18" charset="0"/>
                <a:sym typeface="+mn-ea"/>
              </a:rPr>
              <a:t>D</a:t>
            </a:r>
            <a:r>
              <a:rPr lang="zh-CN" altLang="en-US" dirty="0" smtClean="0">
                <a:latin typeface="Times New Roman" panose="02020603050405020304" pitchFamily="18" charset="0"/>
                <a:cs typeface="Times New Roman" panose="02020603050405020304" pitchFamily="18" charset="0"/>
                <a:sym typeface="+mn-ea"/>
              </a:rPr>
              <a:t>irect </a:t>
            </a:r>
            <a:r>
              <a:rPr lang="en-US" altLang="zh-CN" dirty="0" smtClean="0">
                <a:latin typeface="Times New Roman" panose="02020603050405020304" pitchFamily="18" charset="0"/>
                <a:cs typeface="Times New Roman" panose="02020603050405020304" pitchFamily="18" charset="0"/>
                <a:sym typeface="+mn-ea"/>
              </a:rPr>
              <a:t>Amplification</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S</a:t>
            </a:r>
            <a:r>
              <a:rPr lang="zh-CN" altLang="en-US" dirty="0" smtClean="0">
                <a:latin typeface="Times New Roman" panose="02020603050405020304" pitchFamily="18" charset="0"/>
                <a:cs typeface="Times New Roman" panose="02020603050405020304" pitchFamily="18" charset="0"/>
                <a:sym typeface="+mn-ea"/>
              </a:rPr>
              <a:t>amples</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FTA Blood Card</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1, 2 or</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3 slices</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1.2mm </a:t>
            </a:r>
            <a:r>
              <a:rPr lang="zh-CN" altLang="en-US" dirty="0" smtClean="0">
                <a:latin typeface="Times New Roman" panose="02020603050405020304" pitchFamily="18" charset="0"/>
                <a:cs typeface="Times New Roman" panose="02020603050405020304" pitchFamily="18" charset="0"/>
                <a:sym typeface="+mn-ea"/>
              </a:rPr>
              <a:t>aperture</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sym typeface="+mn-ea"/>
              </a:rPr>
              <a:t>Repeat the experiment 3 times for all samples</a:t>
            </a:r>
            <a:endParaRPr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FTA Saliva Card</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1, 2 or</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3 slices</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1.2mm aperture</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sym typeface="+mn-ea"/>
              </a:rPr>
              <a:t>Repeat the experiment 3 times for all samples</a:t>
            </a:r>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8924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4.1.1 Extracted DNA</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2"/>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custDataLst>
              <p:tags r:id="rId3"/>
            </p:custDataLst>
          </p:nvPr>
        </p:nvPicPr>
        <p:blipFill>
          <a:blip r:embed="rId4" cstate="print"/>
          <a:srcRect/>
          <a:stretch>
            <a:fillRect/>
          </a:stretch>
        </p:blipFill>
        <p:spPr bwMode="auto">
          <a:xfrm>
            <a:off x="3854450" y="1010285"/>
            <a:ext cx="6722745" cy="4549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8924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4.1.1 Extracted DNA</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2" descr="C:\Users\admin\Desktop\Y27 验证实验\DNA 含量.png"/>
          <p:cNvPicPr>
            <a:picLocks noChangeAspect="1" noChangeArrowheads="1"/>
          </p:cNvPicPr>
          <p:nvPr>
            <p:custDataLst>
              <p:tags r:id="rId2"/>
            </p:custDataLst>
          </p:nvPr>
        </p:nvPicPr>
        <p:blipFill>
          <a:blip r:embed="rId3" cstate="print"/>
          <a:srcRect/>
          <a:stretch>
            <a:fillRect/>
          </a:stretch>
        </p:blipFill>
        <p:spPr bwMode="auto">
          <a:xfrm>
            <a:off x="838835" y="1191895"/>
            <a:ext cx="10514330" cy="5257165"/>
          </a:xfrm>
          <a:prstGeom prst="rect">
            <a:avLst/>
          </a:prstGeom>
          <a:noFill/>
          <a:effectLst>
            <a:glow rad="101600">
              <a:schemeClr val="accent1">
                <a:satMod val="175000"/>
                <a:alpha val="40000"/>
              </a:schemeClr>
            </a:glow>
          </a:effectLst>
        </p:spPr>
      </p:pic>
      <p:sp>
        <p:nvSpPr>
          <p:cNvPr id="12" name="TextBox 11"/>
          <p:cNvSpPr txBox="1"/>
          <p:nvPr>
            <p:custDataLst>
              <p:tags r:id="rId4"/>
            </p:custDataLst>
          </p:nvPr>
        </p:nvSpPr>
        <p:spPr>
          <a:xfrm>
            <a:off x="10128250" y="2329190"/>
            <a:ext cx="809625" cy="26035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500pg </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custDataLst>
              <p:tags r:id="rId5"/>
            </p:custDataLst>
          </p:nvPr>
        </p:nvSpPr>
        <p:spPr>
          <a:xfrm>
            <a:off x="10080625" y="3014990"/>
            <a:ext cx="857250" cy="26035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250pg</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custDataLst>
              <p:tags r:id="rId6"/>
            </p:custDataLst>
          </p:nvPr>
        </p:nvSpPr>
        <p:spPr>
          <a:xfrm>
            <a:off x="10128250" y="3961140"/>
            <a:ext cx="904875" cy="26035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125pg</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custDataLst>
              <p:tags r:id="rId7"/>
            </p:custDataLst>
          </p:nvPr>
        </p:nvSpPr>
        <p:spPr>
          <a:xfrm>
            <a:off x="10008235" y="4907290"/>
            <a:ext cx="1000125" cy="26035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62.5pg</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custDataLst>
              <p:tags r:id="rId8"/>
            </p:custDataLst>
          </p:nvPr>
        </p:nvSpPr>
        <p:spPr>
          <a:xfrm>
            <a:off x="10513060" y="1643390"/>
            <a:ext cx="4953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 1ng</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custDataLst>
              <p:tags r:id="rId9"/>
            </p:custDataLst>
          </p:nvPr>
        </p:nvSpPr>
        <p:spPr>
          <a:xfrm>
            <a:off x="10128250" y="5758190"/>
            <a:ext cx="1000125" cy="26035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31.25pg</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028430" cy="398780"/>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4.1.2 Number of Direct Amplified Samples -- FTA Blood Card &amp; FTA Saliva Card</a:t>
            </a:r>
            <a:endParaRPr lang="en-US" altLang="zh-CN"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custDataLst>
              <p:tags r:id="rId2"/>
            </p:custDataLst>
          </p:nvPr>
        </p:nvSpPr>
        <p:spPr>
          <a:xfrm>
            <a:off x="0" y="5257800"/>
            <a:ext cx="4745990"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custDataLst>
              <p:tags r:id="rId3"/>
            </p:custDataLst>
          </p:nvPr>
        </p:nvPicPr>
        <p:blipFill>
          <a:blip r:embed="rId4" cstate="print"/>
          <a:srcRect/>
          <a:stretch>
            <a:fillRect/>
          </a:stretch>
        </p:blipFill>
        <p:spPr bwMode="auto">
          <a:xfrm>
            <a:off x="4141470" y="911225"/>
            <a:ext cx="6148070" cy="4741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Features of Y27Plex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028430" cy="398780"/>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4.1.2 Number of Direct Amplified Samples -- FTA Blood Card &amp; FTA Saliva Card</a:t>
            </a:r>
            <a:endParaRPr lang="en-US" altLang="zh-CN" sz="2000" b="1" dirty="0">
              <a:solidFill>
                <a:schemeClr val="bg1"/>
              </a:solidFill>
              <a:latin typeface="Times New Roman" panose="02020603050405020304" pitchFamily="18" charset="0"/>
              <a:cs typeface="Times New Roman" panose="02020603050405020304" pitchFamily="18" charset="0"/>
            </a:endParaRPr>
          </a:p>
        </p:txBody>
      </p:sp>
      <p:pic>
        <p:nvPicPr>
          <p:cNvPr id="6147" name="Picture 3" descr="C:\Users\admin\Desktop\Y27 验证实验\FTA numbers.png"/>
          <p:cNvPicPr>
            <a:picLocks noChangeAspect="1" noChangeArrowheads="1"/>
          </p:cNvPicPr>
          <p:nvPr>
            <p:custDataLst>
              <p:tags r:id="rId2"/>
            </p:custDataLst>
          </p:nvPr>
        </p:nvPicPr>
        <p:blipFill>
          <a:blip r:embed="rId3" cstate="print"/>
          <a:srcRect/>
          <a:stretch>
            <a:fillRect/>
          </a:stretch>
        </p:blipFill>
        <p:spPr bwMode="auto">
          <a:xfrm>
            <a:off x="1155065" y="1197610"/>
            <a:ext cx="9882505" cy="5334635"/>
          </a:xfrm>
          <a:prstGeom prst="rect">
            <a:avLst/>
          </a:prstGeom>
          <a:noFill/>
          <a:effectLst>
            <a:glow rad="101600">
              <a:schemeClr val="accent1">
                <a:satMod val="175000"/>
                <a:alpha val="40000"/>
              </a:schemeClr>
            </a:glow>
          </a:effectLst>
        </p:spPr>
      </p:pic>
      <p:sp>
        <p:nvSpPr>
          <p:cNvPr id="9" name="TextBox 8"/>
          <p:cNvSpPr txBox="1"/>
          <p:nvPr>
            <p:custDataLst>
              <p:tags r:id="rId4"/>
            </p:custDataLst>
          </p:nvPr>
        </p:nvSpPr>
        <p:spPr>
          <a:xfrm>
            <a:off x="9067800" y="1437005"/>
            <a:ext cx="17907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 – 1.2mm punch,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custDataLst>
              <p:tags r:id="rId5"/>
            </p:custDataLst>
          </p:nvPr>
        </p:nvSpPr>
        <p:spPr>
          <a:xfrm>
            <a:off x="9067800" y="3992255"/>
            <a:ext cx="17907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 – 1.2mm punch,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custDataLst>
              <p:tags r:id="rId6"/>
            </p:custDataLst>
          </p:nvPr>
        </p:nvSpPr>
        <p:spPr>
          <a:xfrm>
            <a:off x="8953500" y="2165995"/>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2 – 1.2mm punches,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custDataLst>
              <p:tags r:id="rId7"/>
            </p:custDataLst>
          </p:nvPr>
        </p:nvSpPr>
        <p:spPr>
          <a:xfrm>
            <a:off x="8953500" y="4889411"/>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2 – 1.2mm punches,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custDataLst>
              <p:tags r:id="rId8"/>
            </p:custDataLst>
          </p:nvPr>
        </p:nvSpPr>
        <p:spPr>
          <a:xfrm>
            <a:off x="8953500" y="3162945"/>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3 – 1.2mm punches,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custDataLst>
              <p:tags r:id="rId9"/>
            </p:custDataLst>
          </p:nvPr>
        </p:nvSpPr>
        <p:spPr>
          <a:xfrm>
            <a:off x="8915400" y="5818505"/>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3 – 1.2mm punches,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095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 Tolerance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914400" y="1474887"/>
            <a:ext cx="6934200" cy="3969385"/>
          </a:xfrm>
          <a:prstGeom prst="rect">
            <a:avLst/>
          </a:prstGeom>
          <a:effectLst/>
        </p:spPr>
        <p:txBody>
          <a:bodyPr wrap="square">
            <a:spAutoFit/>
          </a:bodyPr>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4.2.1</a:t>
            </a:r>
            <a:r>
              <a:rPr lang="en-US" altLang="zh-CN" dirty="0" smtClean="0">
                <a:latin typeface="Times New Roman" panose="02020603050405020304" pitchFamily="18" charset="0"/>
                <a:cs typeface="Times New Roman" panose="02020603050405020304" pitchFamily="18" charset="0"/>
                <a:sym typeface="+mn-ea"/>
              </a:rPr>
              <a:t> Mix Concentration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0.75 x, 1 x, 1.25 x</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4.2.2</a:t>
            </a:r>
            <a:r>
              <a:rPr lang="en-US" altLang="zh-CN" dirty="0" smtClean="0">
                <a:latin typeface="Times New Roman" panose="02020603050405020304" pitchFamily="18" charset="0"/>
                <a:cs typeface="Times New Roman" panose="02020603050405020304" pitchFamily="18" charset="0"/>
                <a:sym typeface="+mn-ea"/>
              </a:rPr>
              <a:t> Primer Concentration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0.75 x, 1 x, 1.25 x</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4.2.3 </a:t>
            </a:r>
            <a:r>
              <a:rPr lang="en-US" altLang="zh-CN" dirty="0" smtClean="0">
                <a:latin typeface="Times New Roman" panose="02020603050405020304" pitchFamily="18" charset="0"/>
                <a:cs typeface="Times New Roman" panose="02020603050405020304" pitchFamily="18" charset="0"/>
                <a:sym typeface="+mn-ea"/>
              </a:rPr>
              <a:t>Annealing Temperature</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55℃, 57 ℃, 59 ℃, 61 ℃</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4.2.4 </a:t>
            </a:r>
            <a:r>
              <a:rPr lang="en-US" altLang="zh-CN" dirty="0" smtClean="0">
                <a:latin typeface="Times New Roman" panose="02020603050405020304" pitchFamily="18" charset="0"/>
                <a:cs typeface="Times New Roman" panose="02020603050405020304" pitchFamily="18" charset="0"/>
                <a:sym typeface="+mn-ea"/>
              </a:rPr>
              <a:t>Cycles Number</a:t>
            </a:r>
            <a:r>
              <a:rPr lang="zh-CN" altLang="en-US" dirty="0" smtClean="0">
                <a:latin typeface="Times New Roman" panose="02020603050405020304" pitchFamily="18" charset="0"/>
                <a:cs typeface="Times New Roman" panose="02020603050405020304" pitchFamily="18" charset="0"/>
                <a:sym typeface="+mn-ea"/>
              </a:rPr>
              <a:t> </a:t>
            </a:r>
            <a:endParaRPr lang="zh-CN" altLang="en-US"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28, 29, 30, 31</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4.2.5 </a:t>
            </a:r>
            <a:r>
              <a:rPr lang="zh-CN" altLang="en-US" dirty="0" smtClean="0">
                <a:latin typeface="Times New Roman" panose="02020603050405020304" pitchFamily="18" charset="0"/>
                <a:cs typeface="Times New Roman" panose="02020603050405020304" pitchFamily="18" charset="0"/>
                <a:sym typeface="+mn-ea"/>
              </a:rPr>
              <a:t>Reaction Volume</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25µl and 10µl</a:t>
            </a:r>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97473" y="220287"/>
            <a:ext cx="5442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4.2.1 Concentrations of Mix and Primer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3" name="TextBox 5"/>
          <p:cNvSpPr txBox="1"/>
          <p:nvPr>
            <p:custDataLst>
              <p:tags r:id="rId2"/>
            </p:custDataLst>
          </p:nvPr>
        </p:nvSpPr>
        <p:spPr>
          <a:xfrm>
            <a:off x="0" y="5257800"/>
            <a:ext cx="506539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a:t>
            </a:r>
            <a:r>
              <a:rPr lang="en-US" dirty="0" smtClean="0">
                <a:latin typeface="Times New Roman" panose="02020603050405020304" pitchFamily="18" charset="0"/>
                <a:cs typeface="Times New Roman" panose="02020603050405020304" pitchFamily="18" charset="0"/>
                <a:sym typeface="+mn-ea"/>
              </a:rPr>
              <a:t>c</a:t>
            </a:r>
            <a:r>
              <a:rPr dirty="0" smtClean="0">
                <a:latin typeface="Times New Roman" panose="02020603050405020304" pitchFamily="18" charset="0"/>
                <a:cs typeface="Times New Roman" panose="02020603050405020304" pitchFamily="18" charset="0"/>
                <a:sym typeface="+mn-ea"/>
              </a:rPr>
              <a:t>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pic>
        <p:nvPicPr>
          <p:cNvPr id="7170" name="Picture 2" descr="C:\Users\admin\Desktop\Y27 验证实验\Mix and Primer 浓度.png"/>
          <p:cNvPicPr>
            <a:picLocks noChangeAspect="1" noChangeArrowheads="1"/>
          </p:cNvPicPr>
          <p:nvPr>
            <p:custDataLst>
              <p:tags r:id="rId3"/>
            </p:custDataLst>
          </p:nvPr>
        </p:nvPicPr>
        <p:blipFill>
          <a:blip r:embed="rId4" cstate="print"/>
          <a:srcRect/>
          <a:stretch>
            <a:fillRect/>
          </a:stretch>
        </p:blipFill>
        <p:spPr bwMode="auto">
          <a:xfrm>
            <a:off x="3576320" y="865505"/>
            <a:ext cx="7278370" cy="475424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4251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4.2.1 Mix Concentration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4" name="Picture 3" descr="C:\Users\admin\Desktop\Y27 验证实验\Mix Concentration-Blood and Buccal.png"/>
          <p:cNvPicPr>
            <a:picLocks noChangeAspect="1" noChangeArrowheads="1"/>
          </p:cNvPicPr>
          <p:nvPr>
            <p:custDataLst>
              <p:tags r:id="rId2"/>
            </p:custDataLst>
          </p:nvPr>
        </p:nvPicPr>
        <p:blipFill>
          <a:blip r:embed="rId3" cstate="print"/>
          <a:srcRect/>
          <a:stretch>
            <a:fillRect/>
          </a:stretch>
        </p:blipFill>
        <p:spPr bwMode="auto">
          <a:xfrm>
            <a:off x="1548130" y="1015365"/>
            <a:ext cx="9096375" cy="5258435"/>
          </a:xfrm>
          <a:prstGeom prst="rect">
            <a:avLst/>
          </a:prstGeom>
          <a:noFill/>
          <a:effectLst>
            <a:glow rad="101600">
              <a:schemeClr val="accent1">
                <a:satMod val="175000"/>
                <a:alpha val="40000"/>
              </a:schemeClr>
            </a:glow>
          </a:effectLst>
        </p:spPr>
      </p:pic>
      <p:sp>
        <p:nvSpPr>
          <p:cNvPr id="16" name="TextBox 15"/>
          <p:cNvSpPr txBox="1"/>
          <p:nvPr>
            <p:custDataLst>
              <p:tags r:id="rId4"/>
            </p:custDataLst>
          </p:nvPr>
        </p:nvSpPr>
        <p:spPr>
          <a:xfrm>
            <a:off x="8853511" y="1221115"/>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custDataLst>
              <p:tags r:id="rId5"/>
            </p:custDataLst>
          </p:nvPr>
        </p:nvSpPr>
        <p:spPr>
          <a:xfrm>
            <a:off x="8827135" y="3836115"/>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custDataLst>
              <p:tags r:id="rId6"/>
            </p:custDataLst>
          </p:nvPr>
        </p:nvSpPr>
        <p:spPr>
          <a:xfrm>
            <a:off x="8777311" y="198311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custDataLst>
              <p:tags r:id="rId7"/>
            </p:custDataLst>
          </p:nvPr>
        </p:nvSpPr>
        <p:spPr>
          <a:xfrm>
            <a:off x="8674735" y="471806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custDataLst>
              <p:tags r:id="rId8"/>
            </p:custDataLst>
          </p:nvPr>
        </p:nvSpPr>
        <p:spPr>
          <a:xfrm>
            <a:off x="8777311" y="300356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custDataLst>
              <p:tags r:id="rId9"/>
            </p:custDataLst>
          </p:nvPr>
        </p:nvSpPr>
        <p:spPr>
          <a:xfrm>
            <a:off x="8701405" y="560006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7490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4.2.2 Primer Concentration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3" name="Picture 3" descr="C:\Users\admin\Desktop\Y27 验证实验\Primer Concentration-Blood and Bucxal.png"/>
          <p:cNvPicPr>
            <a:picLocks noChangeAspect="1" noChangeArrowheads="1"/>
          </p:cNvPicPr>
          <p:nvPr>
            <p:custDataLst>
              <p:tags r:id="rId2"/>
            </p:custDataLst>
          </p:nvPr>
        </p:nvPicPr>
        <p:blipFill>
          <a:blip r:embed="rId3" cstate="print"/>
          <a:srcRect/>
          <a:stretch>
            <a:fillRect/>
          </a:stretch>
        </p:blipFill>
        <p:spPr bwMode="auto">
          <a:xfrm>
            <a:off x="1557020" y="1083310"/>
            <a:ext cx="9077325" cy="5258435"/>
          </a:xfrm>
          <a:prstGeom prst="rect">
            <a:avLst/>
          </a:prstGeom>
          <a:noFill/>
          <a:effectLst>
            <a:glow rad="101600">
              <a:schemeClr val="accent1">
                <a:satMod val="175000"/>
                <a:alpha val="40000"/>
              </a:schemeClr>
            </a:glow>
          </a:effectLst>
        </p:spPr>
      </p:pic>
      <p:sp>
        <p:nvSpPr>
          <p:cNvPr id="21" name="TextBox 20"/>
          <p:cNvSpPr txBox="1"/>
          <p:nvPr>
            <p:custDataLst>
              <p:tags r:id="rId4"/>
            </p:custDataLst>
          </p:nvPr>
        </p:nvSpPr>
        <p:spPr>
          <a:xfrm>
            <a:off x="8700770" y="1242695"/>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custDataLst>
              <p:tags r:id="rId5"/>
            </p:custDataLst>
          </p:nvPr>
        </p:nvSpPr>
        <p:spPr>
          <a:xfrm>
            <a:off x="8700770" y="4222750"/>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custDataLst>
              <p:tags r:id="rId6"/>
            </p:custDataLst>
          </p:nvPr>
        </p:nvSpPr>
        <p:spPr>
          <a:xfrm>
            <a:off x="8691245" y="225172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custDataLst>
              <p:tags r:id="rId7"/>
            </p:custDataLst>
          </p:nvPr>
        </p:nvSpPr>
        <p:spPr>
          <a:xfrm>
            <a:off x="8624570" y="491673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custDataLst>
              <p:tags r:id="rId8"/>
            </p:custDataLst>
          </p:nvPr>
        </p:nvSpPr>
        <p:spPr>
          <a:xfrm>
            <a:off x="8624570" y="307976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custDataLst>
              <p:tags r:id="rId9"/>
            </p:custDataLst>
          </p:nvPr>
        </p:nvSpPr>
        <p:spPr>
          <a:xfrm>
            <a:off x="8624570" y="567055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9522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Annealing Temperature</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8" name="TextBox 8"/>
          <p:cNvSpPr txBox="1"/>
          <p:nvPr>
            <p:custDataLst>
              <p:tags r:id="rId2"/>
            </p:custDataLst>
          </p:nvPr>
        </p:nvSpPr>
        <p:spPr>
          <a:xfrm>
            <a:off x="0" y="5217795"/>
            <a:ext cx="3769995"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a:t>
            </a:r>
            <a:r>
              <a:rPr lang="en-US" dirty="0" smtClean="0">
                <a:latin typeface="Times New Roman" panose="02020603050405020304" pitchFamily="18" charset="0"/>
                <a:cs typeface="Times New Roman" panose="02020603050405020304" pitchFamily="18" charset="0"/>
                <a:sym typeface="+mn-ea"/>
              </a:rPr>
              <a:t>c</a:t>
            </a:r>
            <a:r>
              <a:rPr dirty="0" smtClean="0">
                <a:latin typeface="Times New Roman" panose="02020603050405020304" pitchFamily="18" charset="0"/>
                <a:cs typeface="Times New Roman" panose="02020603050405020304" pitchFamily="18" charset="0"/>
                <a:sym typeface="+mn-ea"/>
              </a:rPr>
              <a:t>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pic>
        <p:nvPicPr>
          <p:cNvPr id="1027" name="Picture 3" descr="C:\Users\admin\Desktop\Y27 验证实验\Annealing Temperature.png"/>
          <p:cNvPicPr>
            <a:picLocks noChangeAspect="1" noChangeArrowheads="1"/>
          </p:cNvPicPr>
          <p:nvPr>
            <p:custDataLst>
              <p:tags r:id="rId3"/>
            </p:custDataLst>
          </p:nvPr>
        </p:nvPicPr>
        <p:blipFill>
          <a:blip r:embed="rId4" cstate="print"/>
          <a:srcRect/>
          <a:stretch>
            <a:fillRect/>
          </a:stretch>
        </p:blipFill>
        <p:spPr bwMode="auto">
          <a:xfrm>
            <a:off x="3892550" y="949325"/>
            <a:ext cx="6645275" cy="46894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65709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Annealing Temperature — FTA Blood Card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C:\Users\admin\Desktop\Y27 验证实验\Annealing Temperature--Blood.png"/>
          <p:cNvPicPr>
            <a:picLocks noChangeAspect="1" noChangeArrowheads="1"/>
          </p:cNvPicPr>
          <p:nvPr>
            <p:custDataLst>
              <p:tags r:id="rId2"/>
            </p:custDataLst>
          </p:nvPr>
        </p:nvPicPr>
        <p:blipFill>
          <a:blip r:embed="rId3" cstate="print"/>
          <a:srcRect/>
          <a:stretch>
            <a:fillRect/>
          </a:stretch>
        </p:blipFill>
        <p:spPr bwMode="auto">
          <a:xfrm>
            <a:off x="97155" y="1586865"/>
            <a:ext cx="11997690" cy="4604385"/>
          </a:xfrm>
          <a:prstGeom prst="rect">
            <a:avLst/>
          </a:prstGeom>
          <a:noFill/>
          <a:effectLst>
            <a:glow rad="101600">
              <a:schemeClr val="accent1">
                <a:satMod val="175000"/>
                <a:alpha val="40000"/>
              </a:schemeClr>
            </a:glow>
          </a:effectLst>
        </p:spPr>
      </p:pic>
      <p:sp>
        <p:nvSpPr>
          <p:cNvPr id="5" name="TextBox 4"/>
          <p:cNvSpPr txBox="1"/>
          <p:nvPr>
            <p:custDataLst>
              <p:tags r:id="rId4"/>
            </p:custDataLst>
          </p:nvPr>
        </p:nvSpPr>
        <p:spPr>
          <a:xfrm>
            <a:off x="10161905" y="1793240"/>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55℃,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5"/>
          <p:cNvSpPr txBox="1"/>
          <p:nvPr>
            <p:custDataLst>
              <p:tags r:id="rId5"/>
            </p:custDataLst>
          </p:nvPr>
        </p:nvSpPr>
        <p:spPr>
          <a:xfrm>
            <a:off x="10094595" y="302965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57 ℃,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3" name="TextBox 6"/>
          <p:cNvSpPr txBox="1"/>
          <p:nvPr>
            <p:custDataLst>
              <p:tags r:id="rId6"/>
            </p:custDataLst>
          </p:nvPr>
        </p:nvSpPr>
        <p:spPr>
          <a:xfrm>
            <a:off x="10085705" y="406401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59℃,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7"/>
            </p:custDataLst>
          </p:nvPr>
        </p:nvSpPr>
        <p:spPr>
          <a:xfrm>
            <a:off x="10009407" y="5287449"/>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61 ℃,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66046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Annealing Temperature — FTA Saliva Card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C:\Users\admin\Desktop\Y27 验证实验\Annealing Temperature--Buccal.png"/>
          <p:cNvPicPr>
            <a:picLocks noChangeAspect="1" noChangeArrowheads="1"/>
          </p:cNvPicPr>
          <p:nvPr>
            <p:custDataLst>
              <p:tags r:id="rId2"/>
            </p:custDataLst>
          </p:nvPr>
        </p:nvPicPr>
        <p:blipFill>
          <a:blip r:embed="rId3" cstate="print"/>
          <a:srcRect/>
          <a:stretch>
            <a:fillRect/>
          </a:stretch>
        </p:blipFill>
        <p:spPr bwMode="auto">
          <a:xfrm>
            <a:off x="128270" y="1287145"/>
            <a:ext cx="11935460" cy="4552950"/>
          </a:xfrm>
          <a:prstGeom prst="rect">
            <a:avLst/>
          </a:prstGeom>
          <a:noFill/>
          <a:effectLst>
            <a:glow rad="101600">
              <a:schemeClr val="accent1">
                <a:satMod val="175000"/>
                <a:alpha val="40000"/>
              </a:schemeClr>
            </a:glow>
          </a:effectLst>
        </p:spPr>
      </p:pic>
      <p:sp>
        <p:nvSpPr>
          <p:cNvPr id="5" name="TextBox 4"/>
          <p:cNvSpPr txBox="1"/>
          <p:nvPr>
            <p:custDataLst>
              <p:tags r:id="rId4"/>
            </p:custDataLst>
          </p:nvPr>
        </p:nvSpPr>
        <p:spPr>
          <a:xfrm>
            <a:off x="10114621" y="1676400"/>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55℃,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2" name="TextBox 5"/>
          <p:cNvSpPr txBox="1"/>
          <p:nvPr>
            <p:custDataLst>
              <p:tags r:id="rId5"/>
            </p:custDataLst>
          </p:nvPr>
        </p:nvSpPr>
        <p:spPr>
          <a:xfrm>
            <a:off x="10053175" y="2796171"/>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57 ℃,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3" name="TextBox 6"/>
          <p:cNvSpPr txBox="1"/>
          <p:nvPr>
            <p:custDataLst>
              <p:tags r:id="rId6"/>
            </p:custDataLst>
          </p:nvPr>
        </p:nvSpPr>
        <p:spPr>
          <a:xfrm>
            <a:off x="9962370" y="3925972"/>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59℃,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7"/>
            </p:custDataLst>
          </p:nvPr>
        </p:nvSpPr>
        <p:spPr>
          <a:xfrm>
            <a:off x="10053077" y="4998402"/>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61 ℃,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0742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4.2.4 Cycles Number — 28-31 (25 μL)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custDataLst>
              <p:tags r:id="rId2"/>
            </p:custDataLst>
          </p:nvPr>
        </p:nvSpPr>
        <p:spPr>
          <a:xfrm>
            <a:off x="4967605" y="5850890"/>
            <a:ext cx="2294255" cy="368300"/>
          </a:xfrm>
          <a:prstGeom prst="rect">
            <a:avLst/>
          </a:prstGeom>
        </p:spPr>
        <p:txBody>
          <a:bodyPr wrap="none">
            <a:spAutoFit/>
          </a:bodyPr>
          <a:p>
            <a:r>
              <a:rPr lang="en-US" altLang="zh-CN" dirty="0" smtClean="0">
                <a:latin typeface="Times New Roman" panose="02020603050405020304" pitchFamily="18" charset="0"/>
                <a:cs typeface="Times New Roman" panose="02020603050405020304" pitchFamily="18" charset="0"/>
              </a:rPr>
              <a:t>25</a:t>
            </a:r>
            <a:r>
              <a:rPr lang="el-GR" altLang="zh-CN" dirty="0" smtClean="0">
                <a:latin typeface="Times New Roman" panose="02020603050405020304" pitchFamily="18" charset="0"/>
                <a:cs typeface="Times New Roman" panose="02020603050405020304" pitchFamily="18" charset="0"/>
              </a:rPr>
              <a:t>μ</a:t>
            </a:r>
            <a:r>
              <a:rPr lang="en-US" altLang="zh-CN" dirty="0" smtClean="0">
                <a:latin typeface="Times New Roman" panose="02020603050405020304" pitchFamily="18" charset="0"/>
                <a:cs typeface="Times New Roman" panose="02020603050405020304" pitchFamily="18" charset="0"/>
              </a:rPr>
              <a:t>L Reaction Volume</a:t>
            </a:r>
            <a:endParaRPr lang="zh-CN" altLang="en-US" dirty="0">
              <a:latin typeface="Times New Roman" panose="02020603050405020304" pitchFamily="18" charset="0"/>
              <a:cs typeface="Times New Roman" panose="02020603050405020304" pitchFamily="18" charset="0"/>
            </a:endParaRPr>
          </a:p>
        </p:txBody>
      </p:sp>
      <p:pic>
        <p:nvPicPr>
          <p:cNvPr id="4099" name="Picture 3" descr="C:\Users\admin\Desktop\Y27 验证实验\Cycle Number--25uL.png"/>
          <p:cNvPicPr>
            <a:picLocks noChangeAspect="1" noChangeArrowheads="1"/>
          </p:cNvPicPr>
          <p:nvPr>
            <p:custDataLst>
              <p:tags r:id="rId3"/>
            </p:custDataLst>
          </p:nvPr>
        </p:nvPicPr>
        <p:blipFill>
          <a:blip r:embed="rId4"/>
          <a:srcRect/>
          <a:stretch>
            <a:fillRect/>
          </a:stretch>
        </p:blipFill>
        <p:spPr bwMode="auto">
          <a:xfrm>
            <a:off x="2933065" y="877570"/>
            <a:ext cx="6894195" cy="477647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0742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4.2.4 Cycles Number — 28-31 (10 μL)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custDataLst>
              <p:tags r:id="rId2"/>
            </p:custDataLst>
          </p:nvPr>
        </p:nvSpPr>
        <p:spPr>
          <a:xfrm>
            <a:off x="4967605" y="5810885"/>
            <a:ext cx="2256790" cy="368300"/>
          </a:xfrm>
          <a:prstGeom prst="rect">
            <a:avLst/>
          </a:prstGeom>
        </p:spPr>
        <p:txBody>
          <a:bodyPr wrap="none">
            <a:spAutoFit/>
          </a:bodyPr>
          <a:p>
            <a:r>
              <a:rPr lang="en-US" altLang="zh-CN" dirty="0" smtClean="0">
                <a:latin typeface="Times New Roman" panose="02020603050405020304" pitchFamily="18" charset="0"/>
                <a:cs typeface="Times New Roman" panose="02020603050405020304" pitchFamily="18" charset="0"/>
              </a:rPr>
              <a:t>10</a:t>
            </a:r>
            <a:r>
              <a:rPr lang="el-GR" altLang="zh-CN" dirty="0" smtClean="0">
                <a:latin typeface="Times New Roman" panose="02020603050405020304" pitchFamily="18" charset="0"/>
                <a:cs typeface="Times New Roman" panose="02020603050405020304" pitchFamily="18" charset="0"/>
              </a:rPr>
              <a:t>μ</a:t>
            </a:r>
            <a:r>
              <a:rPr lang="en-US" altLang="zh-CN" dirty="0" smtClean="0">
                <a:latin typeface="Times New Roman" panose="02020603050405020304" pitchFamily="18" charset="0"/>
                <a:cs typeface="Times New Roman" panose="02020603050405020304" pitchFamily="18" charset="0"/>
              </a:rPr>
              <a:t>L Reaction Volume</a:t>
            </a:r>
            <a:endParaRPr lang="zh-CN" altLang="en-US" dirty="0">
              <a:latin typeface="Times New Roman" panose="02020603050405020304" pitchFamily="18" charset="0"/>
              <a:cs typeface="Times New Roman" panose="02020603050405020304" pitchFamily="18" charset="0"/>
            </a:endParaRPr>
          </a:p>
        </p:txBody>
      </p:sp>
      <p:pic>
        <p:nvPicPr>
          <p:cNvPr id="8" name="Picture 2" descr="C:\Users\admin\Desktop\Y27 验证实验\Cycle Number.png"/>
          <p:cNvPicPr>
            <a:picLocks noChangeAspect="1" noChangeArrowheads="1"/>
          </p:cNvPicPr>
          <p:nvPr>
            <p:custDataLst>
              <p:tags r:id="rId3"/>
            </p:custDataLst>
          </p:nvPr>
        </p:nvPicPr>
        <p:blipFill>
          <a:blip r:embed="rId4"/>
          <a:srcRect/>
          <a:stretch>
            <a:fillRect/>
          </a:stretch>
        </p:blipFill>
        <p:spPr bwMode="auto">
          <a:xfrm>
            <a:off x="2562860" y="843280"/>
            <a:ext cx="7066915" cy="49428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72706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Y27Plex</a:t>
            </a:r>
            <a:r>
              <a:rPr lang="en-US" altLang="zh-CN" sz="2400" b="1" dirty="0">
                <a:solidFill>
                  <a:schemeClr val="bg1"/>
                </a:solidFill>
                <a:latin typeface="Times New Roman" panose="02020603050405020304" pitchFamily="18" charset="0"/>
                <a:cs typeface="Times New Roman" panose="02020603050405020304" pitchFamily="18" charset="0"/>
                <a:sym typeface="+mn-ea"/>
              </a:rPr>
              <a:t>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038860" y="1333500"/>
            <a:ext cx="10114915" cy="4523105"/>
          </a:xfrm>
          <a:prstGeom prst="rect">
            <a:avLst/>
          </a:prstGeom>
          <a:effectLst/>
        </p:spPr>
        <p:txBody>
          <a:bodyPr wrap="square">
            <a:spAutoFit/>
          </a:bodyPr>
          <a:p>
            <a:r>
              <a:rPr lang="en-US" dirty="0" smtClean="0">
                <a:effectLst/>
                <a:latin typeface="Times New Roman" panose="02020603050405020304" pitchFamily="18" charset="0"/>
                <a:cs typeface="Times New Roman" panose="02020603050405020304" pitchFamily="18" charset="0"/>
                <a:sym typeface="+mn-ea"/>
              </a:rPr>
              <a:t>1. Y27Plex is a </a:t>
            </a:r>
            <a:r>
              <a:rPr lang="en-US" dirty="0" smtClean="0">
                <a:solidFill>
                  <a:srgbClr val="FF0000"/>
                </a:solidFill>
                <a:effectLst/>
                <a:latin typeface="Times New Roman" panose="02020603050405020304" pitchFamily="18" charset="0"/>
                <a:cs typeface="Times New Roman" panose="02020603050405020304" pitchFamily="18" charset="0"/>
                <a:sym typeface="+mn-ea"/>
              </a:rPr>
              <a:t>5</a:t>
            </a:r>
            <a:r>
              <a:rPr dirty="0" smtClean="0">
                <a:solidFill>
                  <a:srgbClr val="FF0000"/>
                </a:solidFill>
                <a:effectLst/>
                <a:latin typeface="Times New Roman" panose="02020603050405020304" pitchFamily="18" charset="0"/>
                <a:cs typeface="Times New Roman" panose="02020603050405020304" pitchFamily="18" charset="0"/>
                <a:sym typeface="+mn-ea"/>
              </a:rPr>
              <a:t>-color</a:t>
            </a:r>
            <a:r>
              <a:rPr dirty="0" smtClean="0">
                <a:effectLst/>
                <a:latin typeface="Times New Roman" panose="02020603050405020304" pitchFamily="18" charset="0"/>
                <a:cs typeface="Times New Roman" panose="02020603050405020304" pitchFamily="18" charset="0"/>
                <a:sym typeface="+mn-ea"/>
              </a:rPr>
              <a:t> fluorescence detection </a:t>
            </a:r>
            <a:r>
              <a:rPr lang="en-US" dirty="0" smtClean="0">
                <a:effectLst/>
                <a:latin typeface="Times New Roman" panose="02020603050405020304" pitchFamily="18" charset="0"/>
                <a:cs typeface="Times New Roman" panose="02020603050405020304" pitchFamily="18" charset="0"/>
                <a:sym typeface="+mn-ea"/>
              </a:rPr>
              <a:t>product which is applicable for performing multiple amplification and detection on </a:t>
            </a:r>
            <a:r>
              <a:rPr lang="en-US" dirty="0" smtClean="0">
                <a:solidFill>
                  <a:srgbClr val="FF0000"/>
                </a:solidFill>
                <a:effectLst/>
                <a:latin typeface="Times New Roman" panose="02020603050405020304" pitchFamily="18" charset="0"/>
                <a:cs typeface="Times New Roman" panose="02020603050405020304" pitchFamily="18" charset="0"/>
                <a:sym typeface="+mn-ea"/>
              </a:rPr>
              <a:t>27 Y-STR loci.</a:t>
            </a:r>
            <a:endParaRPr lang="en-US" dirty="0" smtClean="0">
              <a:solidFill>
                <a:srgbClr val="FF0000"/>
              </a:solidFill>
              <a:effectLst/>
              <a:latin typeface="Times New Roman" panose="02020603050405020304" pitchFamily="18" charset="0"/>
              <a:cs typeface="Times New Roman" panose="02020603050405020304" pitchFamily="18" charset="0"/>
            </a:endParaRPr>
          </a:p>
          <a:p>
            <a:endParaRPr lang="en-US" altLang="zh-CN" dirty="0" smtClean="0">
              <a:solidFill>
                <a:schemeClr val="tx1"/>
              </a:solidFill>
              <a:effectLst/>
              <a:latin typeface="Times New Roman" panose="02020603050405020304" pitchFamily="18" charset="0"/>
              <a:cs typeface="Times New Roman" panose="02020603050405020304" pitchFamily="18" charset="0"/>
            </a:endParaRPr>
          </a:p>
          <a:p>
            <a:r>
              <a:rPr lang="en-US" altLang="zh-CN" dirty="0" smtClean="0">
                <a:effectLst/>
                <a:latin typeface="Times New Roman" panose="02020603050405020304" pitchFamily="18" charset="0"/>
                <a:cs typeface="Times New Roman" panose="02020603050405020304" pitchFamily="18" charset="0"/>
                <a:sym typeface="+mn-ea"/>
              </a:rPr>
              <a:t>2. Y27</a:t>
            </a:r>
            <a:r>
              <a:rPr dirty="0" smtClean="0">
                <a:effectLst/>
                <a:latin typeface="Times New Roman" panose="02020603050405020304" pitchFamily="18" charset="0"/>
                <a:cs typeface="Times New Roman" panose="02020603050405020304" pitchFamily="18" charset="0"/>
                <a:sym typeface="+mn-ea"/>
              </a:rPr>
              <a:t>Plex features better compatibility and higher accuracy. The detected loci include </a:t>
            </a:r>
            <a:r>
              <a:rPr lang="en-US" dirty="0" smtClean="0">
                <a:solidFill>
                  <a:srgbClr val="FF0000"/>
                </a:solidFill>
                <a:effectLst/>
                <a:latin typeface="Times New Roman" panose="02020603050405020304" pitchFamily="18" charset="0"/>
                <a:cs typeface="Times New Roman" panose="02020603050405020304" pitchFamily="18" charset="0"/>
                <a:sym typeface="+mn-ea"/>
              </a:rPr>
              <a:t>20 low-</a:t>
            </a:r>
            <a:r>
              <a:rPr lang="en-US" altLang="zh-CN" dirty="0" smtClean="0">
                <a:solidFill>
                  <a:srgbClr val="FF0000"/>
                </a:solidFill>
                <a:effectLst/>
                <a:latin typeface="Times New Roman" panose="02020603050405020304" pitchFamily="18" charset="0"/>
                <a:cs typeface="Times New Roman" panose="02020603050405020304" pitchFamily="18" charset="0"/>
                <a:sym typeface="+mn-ea"/>
              </a:rPr>
              <a:t>mutating STRs</a:t>
            </a:r>
            <a:r>
              <a:rPr lang="en-US" altLang="zh-CN" dirty="0" smtClean="0">
                <a:effectLst/>
                <a:latin typeface="Times New Roman" panose="02020603050405020304" pitchFamily="18" charset="0"/>
                <a:cs typeface="Times New Roman" panose="02020603050405020304" pitchFamily="18" charset="0"/>
                <a:sym typeface="+mn-ea"/>
              </a:rPr>
              <a:t> (mutating rate&lt;1%) and </a:t>
            </a:r>
            <a:r>
              <a:rPr lang="en-US" altLang="zh-CN" dirty="0" smtClean="0">
                <a:solidFill>
                  <a:srgbClr val="FF0000"/>
                </a:solidFill>
                <a:effectLst/>
                <a:latin typeface="Times New Roman" panose="02020603050405020304" pitchFamily="18" charset="0"/>
                <a:cs typeface="Times New Roman" panose="02020603050405020304" pitchFamily="18" charset="0"/>
                <a:sym typeface="+mn-ea"/>
              </a:rPr>
              <a:t>7 rapid-mutating loci</a:t>
            </a:r>
            <a:r>
              <a:rPr lang="en-US" altLang="zh-CN" dirty="0" smtClean="0">
                <a:effectLst/>
                <a:latin typeface="Times New Roman" panose="02020603050405020304" pitchFamily="18" charset="0"/>
                <a:cs typeface="Times New Roman" panose="02020603050405020304" pitchFamily="18" charset="0"/>
                <a:sym typeface="+mn-ea"/>
              </a:rPr>
              <a:t> (mutating rate&gt;1%).</a:t>
            </a:r>
            <a:endParaRPr lang="en-US" altLang="zh-CN" dirty="0" smtClean="0">
              <a:effectLst/>
              <a:latin typeface="Times New Roman" panose="02020603050405020304" pitchFamily="18" charset="0"/>
              <a:cs typeface="Times New Roman" panose="02020603050405020304" pitchFamily="18" charset="0"/>
              <a:sym typeface="+mn-ea"/>
            </a:endParaRPr>
          </a:p>
          <a:p>
            <a:endParaRPr lang="zh-CN" altLang="en-US" dirty="0" smtClean="0">
              <a:effectLst/>
              <a:latin typeface="Times New Roman" panose="02020603050405020304" pitchFamily="18" charset="0"/>
              <a:cs typeface="Times New Roman" panose="02020603050405020304" pitchFamily="18" charset="0"/>
              <a:sym typeface="+mn-ea"/>
            </a:endParaRPr>
          </a:p>
          <a:p>
            <a:r>
              <a:rPr lang="en-US" altLang="zh-CN" dirty="0" smtClean="0">
                <a:effectLst/>
                <a:latin typeface="Times New Roman" panose="02020603050405020304" pitchFamily="18" charset="0"/>
                <a:cs typeface="Times New Roman" panose="02020603050405020304" pitchFamily="18" charset="0"/>
                <a:sym typeface="+mn-ea"/>
              </a:rPr>
              <a:t>3. Y27Plex is suitable for male family investigation, featuring </a:t>
            </a:r>
            <a:r>
              <a:rPr lang="en-US" altLang="zh-CN" dirty="0" smtClean="0">
                <a:solidFill>
                  <a:srgbClr val="FF0000"/>
                </a:solidFill>
                <a:effectLst/>
                <a:latin typeface="Times New Roman" panose="02020603050405020304" pitchFamily="18" charset="0"/>
                <a:cs typeface="Times New Roman" panose="02020603050405020304" pitchFamily="18" charset="0"/>
                <a:sym typeface="+mn-ea"/>
              </a:rPr>
              <a:t>high discrimination power (DP).</a:t>
            </a:r>
            <a:endParaRPr lang="en-US" altLang="zh-CN" dirty="0" smtClean="0">
              <a:solidFill>
                <a:srgbClr val="FF0000"/>
              </a:solidFill>
              <a:effectLst/>
              <a:latin typeface="Times New Roman" panose="02020603050405020304" pitchFamily="18" charset="0"/>
              <a:cs typeface="Times New Roman" panose="02020603050405020304" pitchFamily="18" charset="0"/>
              <a:sym typeface="+mn-ea"/>
            </a:endParaRPr>
          </a:p>
          <a:p>
            <a:endParaRPr lang="en-US" altLang="zh-CN" dirty="0" smtClean="0">
              <a:solidFill>
                <a:srgbClr val="FF0000"/>
              </a:solidFill>
              <a:effectLst/>
              <a:latin typeface="Times New Roman" panose="02020603050405020304" pitchFamily="18" charset="0"/>
              <a:cs typeface="Times New Roman" panose="02020603050405020304" pitchFamily="18" charset="0"/>
              <a:sym typeface="+mn-ea"/>
            </a:endParaRPr>
          </a:p>
          <a:p>
            <a:r>
              <a:rPr lang="en-US" altLang="zh-CN" dirty="0" smtClean="0">
                <a:solidFill>
                  <a:schemeClr val="tx1"/>
                </a:solidFill>
                <a:effectLst/>
                <a:latin typeface="Times New Roman" panose="02020603050405020304" pitchFamily="18" charset="0"/>
                <a:cs typeface="Times New Roman" panose="02020603050405020304" pitchFamily="18" charset="0"/>
                <a:sym typeface="+mn-ea"/>
              </a:rPr>
              <a:t>4. Y27Plex is </a:t>
            </a:r>
            <a:r>
              <a:rPr lang="en-US" altLang="zh-CN" dirty="0" smtClean="0">
                <a:solidFill>
                  <a:srgbClr val="FF0000"/>
                </a:solidFill>
                <a:effectLst/>
                <a:latin typeface="Times New Roman" panose="02020603050405020304" pitchFamily="18" charset="0"/>
                <a:cs typeface="Times New Roman" panose="02020603050405020304" pitchFamily="18" charset="0"/>
                <a:sym typeface="+mn-ea"/>
              </a:rPr>
              <a:t>suited best for Y-STR library building,</a:t>
            </a:r>
            <a:r>
              <a:rPr lang="en-US" altLang="zh-CN" dirty="0" smtClean="0">
                <a:solidFill>
                  <a:schemeClr val="tx1"/>
                </a:solidFill>
                <a:effectLst/>
                <a:latin typeface="Times New Roman" panose="02020603050405020304" pitchFamily="18" charset="0"/>
                <a:cs typeface="Times New Roman" panose="02020603050405020304" pitchFamily="18" charset="0"/>
                <a:sym typeface="+mn-ea"/>
              </a:rPr>
              <a:t> as it contains all mainstream loci that are required.</a:t>
            </a:r>
            <a:endParaRPr lang="en-US" altLang="zh-CN" dirty="0" smtClean="0">
              <a:solidFill>
                <a:schemeClr val="tx1"/>
              </a:solidFill>
              <a:effectLst/>
              <a:latin typeface="Times New Roman" panose="02020603050405020304" pitchFamily="18" charset="0"/>
              <a:cs typeface="Times New Roman" panose="02020603050405020304" pitchFamily="18" charset="0"/>
              <a:sym typeface="+mn-ea"/>
            </a:endParaRPr>
          </a:p>
          <a:p>
            <a:endParaRPr lang="en-US" altLang="zh-CN" dirty="0" smtClean="0">
              <a:solidFill>
                <a:schemeClr val="tx1"/>
              </a:solidFill>
              <a:effectLst/>
              <a:latin typeface="Times New Roman" panose="02020603050405020304" pitchFamily="18" charset="0"/>
              <a:cs typeface="Times New Roman" panose="02020603050405020304" pitchFamily="18" charset="0"/>
              <a:sym typeface="+mn-ea"/>
            </a:endParaRPr>
          </a:p>
          <a:p>
            <a:r>
              <a:rPr lang="en-US" altLang="zh-CN" dirty="0" smtClean="0">
                <a:solidFill>
                  <a:schemeClr val="tx1"/>
                </a:solidFill>
                <a:effectLst/>
                <a:latin typeface="Times New Roman" panose="02020603050405020304" pitchFamily="18" charset="0"/>
                <a:cs typeface="Times New Roman" panose="02020603050405020304" pitchFamily="18" charset="0"/>
                <a:sym typeface="+mn-ea"/>
              </a:rPr>
              <a:t>5. </a:t>
            </a:r>
            <a:r>
              <a:rPr lang="en-US" altLang="zh-CN" dirty="0" smtClean="0">
                <a:solidFill>
                  <a:srgbClr val="FF0000"/>
                </a:solidFill>
                <a:effectLst/>
                <a:latin typeface="Times New Roman" panose="02020603050405020304" pitchFamily="18" charset="0"/>
                <a:cs typeface="Times New Roman" panose="02020603050405020304" pitchFamily="18" charset="0"/>
                <a:sym typeface="+mn-ea"/>
              </a:rPr>
              <a:t>Strong compatibility.</a:t>
            </a:r>
            <a:r>
              <a:rPr lang="en-US" altLang="zh-CN" dirty="0" smtClean="0">
                <a:effectLst/>
                <a:latin typeface="Times New Roman" panose="02020603050405020304" pitchFamily="18" charset="0"/>
                <a:cs typeface="Times New Roman" panose="02020603050405020304" pitchFamily="18" charset="0"/>
                <a:sym typeface="+mn-ea"/>
              </a:rPr>
              <a:t> Y27Plex is compatible with the direct amplification of various samples and the amplification of purified DNA.</a:t>
            </a:r>
            <a:endParaRPr lang="en-US" altLang="zh-CN" dirty="0" smtClean="0">
              <a:effectLst/>
              <a:latin typeface="Times New Roman" panose="02020603050405020304" pitchFamily="18" charset="0"/>
              <a:cs typeface="Times New Roman" panose="02020603050405020304" pitchFamily="18" charset="0"/>
              <a:sym typeface="+mn-ea"/>
            </a:endParaRPr>
          </a:p>
          <a:p>
            <a:endParaRPr lang="en-US" altLang="zh-CN" dirty="0" smtClean="0">
              <a:solidFill>
                <a:schemeClr val="tx1"/>
              </a:solidFill>
              <a:effectLst/>
              <a:latin typeface="Times New Roman" panose="02020603050405020304" pitchFamily="18" charset="0"/>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6.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Rapid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The whole PCR process using Y27Plex takes less than 120min.</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cs typeface="Times New Roman" panose="02020603050405020304" pitchFamily="18" charset="0"/>
                <a:sym typeface="+mn-ea"/>
              </a:rPr>
              <a:t>7. Applicable for </a:t>
            </a:r>
            <a:r>
              <a:rPr lang="zh-CN" altLang="en-US" dirty="0" smtClean="0">
                <a:effectLst/>
                <a:latin typeface="Times New Roman" panose="02020603050405020304" pitchFamily="18" charset="0"/>
                <a:cs typeface="Times New Roman" panose="02020603050405020304" pitchFamily="18" charset="0"/>
                <a:sym typeface="+mn-ea"/>
              </a:rPr>
              <a:t>forensic analysis, kinship detection and scientific research for human genetic identification.</a:t>
            </a:r>
            <a:endParaRPr lang="en-US" altLang="zh-CN" dirty="0" smtClean="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30778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4.2.5 Reaction Volume</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5122" name="Picture 2" descr="C:\Users\admin\Desktop\Y27 验证实验\Reaction Volume.png"/>
          <p:cNvPicPr>
            <a:picLocks noChangeAspect="1" noChangeArrowheads="1"/>
          </p:cNvPicPr>
          <p:nvPr>
            <p:custDataLst>
              <p:tags r:id="rId2"/>
            </p:custDataLst>
          </p:nvPr>
        </p:nvPicPr>
        <p:blipFill>
          <a:blip r:embed="rId3" cstate="print"/>
          <a:srcRect/>
          <a:stretch>
            <a:fillRect/>
          </a:stretch>
        </p:blipFill>
        <p:spPr bwMode="auto">
          <a:xfrm>
            <a:off x="1473835" y="1025525"/>
            <a:ext cx="9243695" cy="5409565"/>
          </a:xfrm>
          <a:prstGeom prst="rect">
            <a:avLst/>
          </a:prstGeom>
          <a:noFill/>
          <a:effectLst>
            <a:glow rad="101600">
              <a:schemeClr val="accent1">
                <a:satMod val="175000"/>
                <a:alpha val="40000"/>
              </a:schemeClr>
            </a:glow>
          </a:effectLst>
        </p:spPr>
      </p:pic>
      <p:sp>
        <p:nvSpPr>
          <p:cNvPr id="3" name="TextBox 2"/>
          <p:cNvSpPr txBox="1"/>
          <p:nvPr>
            <p:custDataLst>
              <p:tags r:id="rId4"/>
            </p:custDataLst>
          </p:nvPr>
        </p:nvSpPr>
        <p:spPr>
          <a:xfrm>
            <a:off x="8766469" y="1231528"/>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25</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extracted DNA</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custDataLst>
              <p:tags r:id="rId5"/>
            </p:custDataLst>
          </p:nvPr>
        </p:nvSpPr>
        <p:spPr>
          <a:xfrm>
            <a:off x="8728369" y="1960518"/>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extracted DNA</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custDataLst>
              <p:tags r:id="rId6"/>
            </p:custDataLst>
          </p:nvPr>
        </p:nvSpPr>
        <p:spPr>
          <a:xfrm>
            <a:off x="8775261" y="3085326"/>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25</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Blood</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2" name="TextBox 5"/>
          <p:cNvSpPr txBox="1"/>
          <p:nvPr>
            <p:custDataLst>
              <p:tags r:id="rId7"/>
            </p:custDataLst>
          </p:nvPr>
        </p:nvSpPr>
        <p:spPr>
          <a:xfrm>
            <a:off x="8766371" y="3946194"/>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8" name="TextBox 6"/>
          <p:cNvSpPr txBox="1"/>
          <p:nvPr>
            <p:custDataLst>
              <p:tags r:id="rId8"/>
            </p:custDataLst>
          </p:nvPr>
        </p:nvSpPr>
        <p:spPr>
          <a:xfrm>
            <a:off x="8727832" y="4916511"/>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25</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9" name="TextBox 7"/>
          <p:cNvSpPr txBox="1"/>
          <p:nvPr>
            <p:custDataLst>
              <p:tags r:id="rId9"/>
            </p:custDataLst>
          </p:nvPr>
        </p:nvSpPr>
        <p:spPr>
          <a:xfrm>
            <a:off x="8727832" y="5688526"/>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450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 Inhibition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1581150" y="1998345"/>
            <a:ext cx="6934200" cy="2861310"/>
          </a:xfrm>
          <a:prstGeom prst="rect">
            <a:avLst/>
          </a:prstGeom>
          <a:effectLst/>
        </p:spPr>
        <p:txBody>
          <a:bodyPr wrap="square">
            <a:spAutoFit/>
          </a:bodyPr>
          <a:p>
            <a:r>
              <a:rPr lang="zh-CN" altLang="en-US" dirty="0" smtClean="0">
                <a:latin typeface="Times New Roman" panose="02020603050405020304" pitchFamily="18" charset="0"/>
                <a:cs typeface="Times New Roman" panose="02020603050405020304" pitchFamily="18" charset="0"/>
                <a:sym typeface="+mn-ea"/>
              </a:rPr>
              <a:t>Three kinds of inhibitors</a:t>
            </a:r>
            <a:r>
              <a:rPr lang="en-US" altLang="zh-CN" dirty="0" smtClean="0">
                <a:latin typeface="Times New Roman" panose="02020603050405020304" pitchFamily="18" charset="0"/>
                <a:cs typeface="Times New Roman" panose="02020603050405020304" pitchFamily="18" charset="0"/>
                <a:sym typeface="+mn-ea"/>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4.3.1</a:t>
            </a:r>
            <a:r>
              <a:rPr lang="en-US" altLang="zh-CN" dirty="0" smtClean="0">
                <a:latin typeface="Times New Roman" panose="02020603050405020304" pitchFamily="18" charset="0"/>
                <a:cs typeface="Times New Roman" panose="02020603050405020304" pitchFamily="18" charset="0"/>
                <a:sym typeface="+mn-ea"/>
              </a:rPr>
              <a:t> Hematin</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0.1, 0.2, 0.3 and 0.4mM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4.3.2 Hemoglobin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solidFill>
                  <a:schemeClr val="tx1"/>
                </a:solidFill>
                <a:latin typeface="Times New Roman" panose="02020603050405020304" pitchFamily="18" charset="0"/>
                <a:cs typeface="Times New Roman" panose="02020603050405020304" pitchFamily="18" charset="0"/>
              </a:rPr>
              <a:t>80, 1</a:t>
            </a:r>
            <a:r>
              <a:rPr lang="en-US" altLang="zh-CN" dirty="0" smtClean="0">
                <a:latin typeface="Times New Roman" panose="02020603050405020304" pitchFamily="18" charset="0"/>
                <a:cs typeface="Times New Roman" panose="02020603050405020304" pitchFamily="18" charset="0"/>
              </a:rPr>
              <a:t>00, 200 and 300µM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4.3.3 Humic Acid</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10, 30, 50 and 100ng/µL</a:t>
            </a:r>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450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 Inhibition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8" name="TextBox 8"/>
          <p:cNvSpPr txBox="1"/>
          <p:nvPr>
            <p:custDataLst>
              <p:tags r:id="rId2"/>
            </p:custDataLst>
          </p:nvPr>
        </p:nvSpPr>
        <p:spPr>
          <a:xfrm>
            <a:off x="0" y="5217795"/>
            <a:ext cx="3747135"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30 cycles </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25</a:t>
            </a:r>
            <a:r>
              <a:rPr lang="el-GR" altLang="zh-CN" dirty="0" smtClean="0">
                <a:latin typeface="Times New Roman" panose="02020603050405020304" pitchFamily="18" charset="0"/>
                <a:cs typeface="Times New Roman" panose="02020603050405020304" pitchFamily="18" charset="0"/>
                <a:sym typeface="+mn-ea"/>
              </a:rPr>
              <a:t>μ</a:t>
            </a:r>
            <a:r>
              <a:rPr lang="en-US" altLang="zh-CN" dirty="0" smtClean="0">
                <a:latin typeface="Times New Roman" panose="02020603050405020304" pitchFamily="18" charset="0"/>
                <a:cs typeface="Times New Roman" panose="02020603050405020304" pitchFamily="18" charset="0"/>
                <a:sym typeface="+mn-ea"/>
              </a:rPr>
              <a:t>L amplification system</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3130xl (3kV, 10sec</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sampling time)</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CN" altLang="en-US" dirty="0" smtClean="0">
                <a:latin typeface="Times New Roman" panose="02020603050405020304" pitchFamily="18" charset="0"/>
                <a:cs typeface="Times New Roman" panose="02020603050405020304" pitchFamily="18" charset="0"/>
                <a:sym typeface="+mn-ea"/>
              </a:rPr>
              <a:t> </a:t>
            </a:r>
            <a:r>
              <a:rPr lang="zh-CN" altLang="en-US" dirty="0">
                <a:latin typeface="Times New Roman" panose="02020603050405020304" pitchFamily="18" charset="0"/>
                <a:cs typeface="Times New Roman" panose="02020603050405020304" pitchFamily="18" charset="0"/>
                <a:sym typeface="+mn-ea"/>
              </a:rPr>
              <a:t>Baseline threshold </a:t>
            </a:r>
            <a:r>
              <a:rPr lang="en-US" altLang="zh-CN" dirty="0" smtClean="0">
                <a:latin typeface="Times New Roman" panose="02020603050405020304" pitchFamily="18" charset="0"/>
                <a:cs typeface="Times New Roman" panose="02020603050405020304" pitchFamily="18" charset="0"/>
                <a:sym typeface="+mn-ea"/>
              </a:rPr>
              <a:t>50RFU</a:t>
            </a:r>
            <a:endParaRPr lang="zh-CN" altLang="en-US" dirty="0">
              <a:latin typeface="Times New Roman" panose="02020603050405020304" pitchFamily="18" charset="0"/>
              <a:cs typeface="Times New Roman" panose="02020603050405020304" pitchFamily="18" charset="0"/>
            </a:endParaRPr>
          </a:p>
        </p:txBody>
      </p:sp>
      <p:pic>
        <p:nvPicPr>
          <p:cNvPr id="6146" name="Picture 2" descr="C:\Users\admin\Desktop\Y27 验证实验\Y27 - 抑制性.png"/>
          <p:cNvPicPr>
            <a:picLocks noChangeAspect="1" noChangeArrowheads="1"/>
          </p:cNvPicPr>
          <p:nvPr>
            <p:custDataLst>
              <p:tags r:id="rId3"/>
            </p:custDataLst>
          </p:nvPr>
        </p:nvPicPr>
        <p:blipFill>
          <a:blip r:embed="rId4"/>
          <a:srcRect/>
          <a:stretch>
            <a:fillRect/>
          </a:stretch>
        </p:blipFill>
        <p:spPr bwMode="auto">
          <a:xfrm>
            <a:off x="2448560" y="911225"/>
            <a:ext cx="8964930" cy="460946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0027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4.3.1 Hematin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7170" name="Picture 2" descr="C:\Users\admin\Desktop\Y27 验证实验\Y27 H（0.1,0.2,0.3,0.4）.png"/>
          <p:cNvPicPr>
            <a:picLocks noChangeAspect="1" noChangeArrowheads="1"/>
          </p:cNvPicPr>
          <p:nvPr>
            <p:custDataLst>
              <p:tags r:id="rId2"/>
            </p:custDataLst>
          </p:nvPr>
        </p:nvPicPr>
        <p:blipFill>
          <a:blip r:embed="rId3" cstate="print"/>
          <a:srcRect/>
          <a:stretch>
            <a:fillRect/>
          </a:stretch>
        </p:blipFill>
        <p:spPr bwMode="auto">
          <a:xfrm>
            <a:off x="228600" y="1205230"/>
            <a:ext cx="11755120" cy="4927600"/>
          </a:xfrm>
          <a:prstGeom prst="rect">
            <a:avLst/>
          </a:prstGeom>
          <a:noFill/>
          <a:effectLst>
            <a:glow rad="101600">
              <a:schemeClr val="accent1">
                <a:satMod val="175000"/>
                <a:alpha val="40000"/>
              </a:schemeClr>
            </a:glow>
          </a:effectLst>
        </p:spPr>
      </p:pic>
      <p:sp>
        <p:nvSpPr>
          <p:cNvPr id="2" name="TextBox 6"/>
          <p:cNvSpPr txBox="1"/>
          <p:nvPr>
            <p:custDataLst>
              <p:tags r:id="rId4"/>
            </p:custDataLst>
          </p:nvPr>
        </p:nvSpPr>
        <p:spPr>
          <a:xfrm>
            <a:off x="10836910" y="1642646"/>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0.1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custDataLst>
              <p:tags r:id="rId5"/>
            </p:custDataLst>
          </p:nvPr>
        </p:nvSpPr>
        <p:spPr>
          <a:xfrm>
            <a:off x="10836910" y="2842796"/>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0.2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6"/>
            </p:custDataLst>
          </p:nvPr>
        </p:nvSpPr>
        <p:spPr>
          <a:xfrm>
            <a:off x="10836910" y="4110891"/>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0.3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 name="TextBox 10"/>
          <p:cNvSpPr txBox="1"/>
          <p:nvPr>
            <p:custDataLst>
              <p:tags r:id="rId7"/>
            </p:custDataLst>
          </p:nvPr>
        </p:nvSpPr>
        <p:spPr>
          <a:xfrm>
            <a:off x="10836910" y="5300246"/>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0.4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4599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4.3.2 Hemoglobin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8194" name="Picture 2" descr="C:\Users\admin\Desktop\Y27 验证实验\Y27-HB(80,100,200,300).png"/>
          <p:cNvPicPr>
            <a:picLocks noChangeAspect="1" noChangeArrowheads="1"/>
          </p:cNvPicPr>
          <p:nvPr>
            <p:custDataLst>
              <p:tags r:id="rId2"/>
            </p:custDataLst>
          </p:nvPr>
        </p:nvPicPr>
        <p:blipFill>
          <a:blip r:embed="rId3" cstate="print"/>
          <a:srcRect/>
          <a:stretch>
            <a:fillRect/>
          </a:stretch>
        </p:blipFill>
        <p:spPr bwMode="auto">
          <a:xfrm>
            <a:off x="228600" y="1086485"/>
            <a:ext cx="11765915" cy="5199380"/>
          </a:xfrm>
          <a:prstGeom prst="rect">
            <a:avLst/>
          </a:prstGeom>
          <a:noFill/>
          <a:effectLst>
            <a:glow rad="101600">
              <a:schemeClr val="accent1">
                <a:satMod val="175000"/>
                <a:alpha val="40000"/>
              </a:schemeClr>
            </a:glow>
          </a:effectLst>
        </p:spPr>
      </p:pic>
      <p:sp>
        <p:nvSpPr>
          <p:cNvPr id="2" name="TextBox 6"/>
          <p:cNvSpPr txBox="1"/>
          <p:nvPr>
            <p:custDataLst>
              <p:tags r:id="rId4"/>
            </p:custDataLst>
          </p:nvPr>
        </p:nvSpPr>
        <p:spPr>
          <a:xfrm>
            <a:off x="10759244" y="1433148"/>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60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custDataLst>
              <p:tags r:id="rId5"/>
            </p:custDataLst>
          </p:nvPr>
        </p:nvSpPr>
        <p:spPr>
          <a:xfrm>
            <a:off x="10759244" y="2866244"/>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100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custDataLst>
              <p:tags r:id="rId6"/>
            </p:custDataLst>
          </p:nvPr>
        </p:nvSpPr>
        <p:spPr>
          <a:xfrm>
            <a:off x="10759342" y="4193884"/>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200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custDataLst>
              <p:tags r:id="rId7"/>
            </p:custDataLst>
          </p:nvPr>
        </p:nvSpPr>
        <p:spPr>
          <a:xfrm>
            <a:off x="10759342" y="5435995"/>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300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4174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4.3.3 Humic Acid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218" name="Picture 2" descr="C:\Users\admin\Desktop\Y27 验证实验\Y27 腐植酸（10,30,50,100）.png"/>
          <p:cNvPicPr>
            <a:picLocks noChangeAspect="1" noChangeArrowheads="1"/>
          </p:cNvPicPr>
          <p:nvPr>
            <p:custDataLst>
              <p:tags r:id="rId2"/>
            </p:custDataLst>
          </p:nvPr>
        </p:nvPicPr>
        <p:blipFill>
          <a:blip r:embed="rId3" cstate="print"/>
          <a:srcRect/>
          <a:stretch>
            <a:fillRect/>
          </a:stretch>
        </p:blipFill>
        <p:spPr bwMode="auto">
          <a:xfrm>
            <a:off x="133985" y="1042670"/>
            <a:ext cx="11923395" cy="5169535"/>
          </a:xfrm>
          <a:prstGeom prst="rect">
            <a:avLst/>
          </a:prstGeom>
          <a:noFill/>
          <a:effectLst>
            <a:glow rad="101600">
              <a:schemeClr val="accent1">
                <a:satMod val="175000"/>
                <a:alpha val="40000"/>
              </a:schemeClr>
            </a:glow>
          </a:effectLst>
        </p:spPr>
      </p:pic>
      <p:sp>
        <p:nvSpPr>
          <p:cNvPr id="2" name="TextBox 6"/>
          <p:cNvSpPr txBox="1"/>
          <p:nvPr>
            <p:custDataLst>
              <p:tags r:id="rId4"/>
            </p:custDataLst>
          </p:nvPr>
        </p:nvSpPr>
        <p:spPr>
          <a:xfrm>
            <a:off x="10895914" y="1329591"/>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10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custDataLst>
              <p:tags r:id="rId5"/>
            </p:custDataLst>
          </p:nvPr>
        </p:nvSpPr>
        <p:spPr>
          <a:xfrm>
            <a:off x="10895914" y="2788430"/>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30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custDataLst>
              <p:tags r:id="rId6"/>
            </p:custDataLst>
          </p:nvPr>
        </p:nvSpPr>
        <p:spPr>
          <a:xfrm>
            <a:off x="10895914" y="4049395"/>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50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custDataLst>
              <p:tags r:id="rId7"/>
            </p:custDataLst>
          </p:nvPr>
        </p:nvSpPr>
        <p:spPr>
          <a:xfrm>
            <a:off x="10819714" y="5310504"/>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100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19272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4.4 Summary</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8" name="矩形 7"/>
          <p:cNvSpPr/>
          <p:nvPr>
            <p:custDataLst>
              <p:tags r:id="rId2"/>
            </p:custDataLst>
          </p:nvPr>
        </p:nvSpPr>
        <p:spPr>
          <a:xfrm>
            <a:off x="1630045" y="1998345"/>
            <a:ext cx="8360410" cy="2861310"/>
          </a:xfrm>
          <a:prstGeom prst="rect">
            <a:avLst/>
          </a:prstGeom>
          <a:effectLst/>
        </p:spPr>
        <p:txBody>
          <a:bodyPr wrap="square">
            <a:spAutoFit/>
          </a:bodyPr>
          <a:p>
            <a:r>
              <a:rPr lang="en-US" altLang="zh-CN" dirty="0" smtClean="0">
                <a:latin typeface="Times New Roman" panose="02020603050405020304" pitchFamily="18" charset="0"/>
                <a:cs typeface="Times New Roman" panose="02020603050405020304" pitchFamily="18" charset="0"/>
              </a:rPr>
              <a:t>1. </a:t>
            </a:r>
            <a:r>
              <a:rPr lang="en-US" altLang="zh-CN" dirty="0" smtClean="0">
                <a:solidFill>
                  <a:srgbClr val="FF0000"/>
                </a:solidFill>
                <a:latin typeface="Times New Roman" panose="02020603050405020304" pitchFamily="18" charset="0"/>
                <a:cs typeface="Times New Roman" panose="02020603050405020304" pitchFamily="18" charset="0"/>
              </a:rPr>
              <a:t>High sensitivity:</a:t>
            </a:r>
            <a:r>
              <a:rPr lang="en-US" altLang="zh-CN" dirty="0" smtClean="0">
                <a:latin typeface="Times New Roman" panose="02020603050405020304" pitchFamily="18" charset="0"/>
                <a:cs typeface="Times New Roman" panose="02020603050405020304" pitchFamily="18" charset="0"/>
              </a:rPr>
              <a:t> Y27Plex showed good performance in the amplification of 0.25ng DNA samples. 1-3 pieces of </a:t>
            </a:r>
            <a:r>
              <a:rPr lang="en-US" altLang="zh-CN" dirty="0" smtClean="0">
                <a:latin typeface="Times New Roman" panose="02020603050405020304" pitchFamily="18" charset="0"/>
                <a:cs typeface="Times New Roman" panose="02020603050405020304" pitchFamily="18" charset="0"/>
                <a:sym typeface="+mn-ea"/>
              </a:rPr>
              <a:t>FTA blood cards and/or FTA oral cards </a:t>
            </a:r>
            <a:r>
              <a:rPr lang="en-US" altLang="zh-CN" dirty="0" smtClean="0">
                <a:latin typeface="Times New Roman" panose="02020603050405020304" pitchFamily="18" charset="0"/>
                <a:cs typeface="Times New Roman" panose="02020603050405020304" pitchFamily="18" charset="0"/>
              </a:rPr>
              <a:t>of 1.2 mm aperture were amplified normally.</a:t>
            </a:r>
            <a:endParaRPr lang="zh-CN" altLang="en-US"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2. </a:t>
            </a:r>
            <a:r>
              <a:rPr lang="en-US" altLang="zh-CN" dirty="0" smtClean="0">
                <a:solidFill>
                  <a:srgbClr val="FF0000"/>
                </a:solidFill>
                <a:latin typeface="Times New Roman" panose="02020603050405020304" pitchFamily="18" charset="0"/>
                <a:cs typeface="Times New Roman" panose="02020603050405020304" pitchFamily="18" charset="0"/>
              </a:rPr>
              <a:t>Strong tolerance:</a:t>
            </a:r>
            <a:r>
              <a:rPr lang="en-US" altLang="zh-CN" dirty="0" smtClean="0">
                <a:latin typeface="Times New Roman" panose="02020603050405020304" pitchFamily="18" charset="0"/>
                <a:cs typeface="Times New Roman" panose="02020603050405020304" pitchFamily="18" charset="0"/>
              </a:rPr>
              <a:t> Y27Plex amplified normally in Mix or Primer reaction systems of different concentrations. Y27Plex showed good performance at 55 - 61°C annealing temperature or 29 - 31 reaction cycles.</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3. </a:t>
            </a:r>
            <a:r>
              <a:rPr lang="en-US" altLang="zh-CN" dirty="0" smtClean="0">
                <a:solidFill>
                  <a:srgbClr val="FF0000"/>
                </a:solidFill>
                <a:latin typeface="Times New Roman" panose="02020603050405020304" pitchFamily="18" charset="0"/>
                <a:cs typeface="Times New Roman" panose="02020603050405020304" pitchFamily="18" charset="0"/>
              </a:rPr>
              <a:t>Strong resistance to multiple inhibitors: </a:t>
            </a:r>
            <a:r>
              <a:rPr lang="en-US" altLang="zh-CN" dirty="0" smtClean="0">
                <a:latin typeface="Times New Roman" panose="02020603050405020304" pitchFamily="18" charset="0"/>
                <a:cs typeface="Times New Roman" panose="02020603050405020304" pitchFamily="18" charset="0"/>
              </a:rPr>
              <a:t>Y27Plex amplified normally under conditions of 0.2mM hematin, 200μM hemoglobin or 30ng/μL humic acid.</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19272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4.4 Summary</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custDataLst>
              <p:tags r:id="rId2"/>
            </p:custDataLst>
          </p:nvPr>
        </p:nvGraphicFramePr>
        <p:xfrm>
          <a:off x="4166235" y="529635"/>
          <a:ext cx="5113792" cy="6309826"/>
        </p:xfrm>
        <a:graphic>
          <a:graphicData uri="http://schemas.openxmlformats.org/drawingml/2006/table">
            <a:tbl>
              <a:tblPr/>
              <a:tblGrid>
                <a:gridCol w="723712"/>
                <a:gridCol w="731680"/>
                <a:gridCol w="731680"/>
                <a:gridCol w="731680"/>
                <a:gridCol w="731680"/>
                <a:gridCol w="731680"/>
                <a:gridCol w="731680"/>
              </a:tblGrid>
              <a:tr h="0">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AB </a:t>
                      </a:r>
                      <a:r>
                        <a:rPr lang="en-US" sz="1000" b="1" i="0" u="none" strike="noStrike" dirty="0" err="1" smtClean="0">
                          <a:solidFill>
                            <a:srgbClr val="000000"/>
                          </a:solidFill>
                          <a:latin typeface="Times New Roman" panose="02020603050405020304" pitchFamily="18" charset="0"/>
                          <a:cs typeface="Times New Roman" panose="02020603050405020304" pitchFamily="18" charset="0"/>
                        </a:rPr>
                        <a:t>Y</a:t>
                      </a:r>
                      <a:r>
                        <a:rPr lang="en-US" altLang="zh-CN" sz="1000" b="1" i="0" u="none" strike="noStrike" dirty="0" err="1" smtClean="0">
                          <a:solidFill>
                            <a:srgbClr val="000000"/>
                          </a:solidFill>
                          <a:latin typeface="Times New Roman" panose="02020603050405020304" pitchFamily="18" charset="0"/>
                          <a:cs typeface="Times New Roman" panose="02020603050405020304" pitchFamily="18" charset="0"/>
                        </a:rPr>
                        <a:t>filer</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AB</a:t>
                      </a:r>
                      <a:r>
                        <a:rPr lang="en-US" sz="1000" b="1" i="0" u="none" strike="noStrike" baseline="0" dirty="0" smtClean="0">
                          <a:solidFill>
                            <a:srgbClr val="000000"/>
                          </a:solidFill>
                          <a:latin typeface="Times New Roman" panose="02020603050405020304" pitchFamily="18" charset="0"/>
                          <a:cs typeface="Times New Roman" panose="02020603050405020304" pitchFamily="18" charset="0"/>
                        </a:rPr>
                        <a:t> </a:t>
                      </a:r>
                      <a:r>
                        <a:rPr lang="en-US" sz="1000" b="1" i="0" u="none" strike="noStrike" baseline="0" dirty="0" err="1" smtClean="0">
                          <a:solidFill>
                            <a:srgbClr val="000000"/>
                          </a:solidFill>
                          <a:latin typeface="Times New Roman" panose="02020603050405020304" pitchFamily="18" charset="0"/>
                          <a:cs typeface="Times New Roman" panose="02020603050405020304" pitchFamily="18" charset="0"/>
                        </a:rPr>
                        <a:t>Y</a:t>
                      </a:r>
                      <a:r>
                        <a:rPr lang="en-US" altLang="zh-CN" sz="1000" b="1" i="0" u="none" strike="noStrike" baseline="0" dirty="0" err="1" smtClean="0">
                          <a:solidFill>
                            <a:srgbClr val="000000"/>
                          </a:solidFill>
                          <a:latin typeface="Times New Roman" panose="02020603050405020304" pitchFamily="18" charset="0"/>
                          <a:cs typeface="Times New Roman" panose="02020603050405020304" pitchFamily="18" charset="0"/>
                        </a:rPr>
                        <a:t>filerplus</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ctr" fontAlgn="ctr"/>
                      <a:r>
                        <a:rPr lang="zh-CN" altLang="en-US" sz="1000" b="1" i="0" u="none" strike="noStrike" dirty="0" smtClean="0">
                          <a:solidFill>
                            <a:srgbClr val="000000"/>
                          </a:solidFill>
                          <a:latin typeface="Times New Roman" panose="02020603050405020304" pitchFamily="18" charset="0"/>
                          <a:cs typeface="Times New Roman" panose="02020603050405020304" pitchFamily="18" charset="0"/>
                        </a:rPr>
                        <a:t>Goldeneye</a:t>
                      </a:r>
                      <a:endParaRPr lang="zh-CN" altLang="en-US" sz="1000" b="1" i="0" u="none" strike="noStrike" dirty="0" smtClean="0">
                        <a:solidFill>
                          <a:srgbClr val="000000"/>
                        </a:solidFill>
                        <a:latin typeface="Times New Roman" panose="02020603050405020304" pitchFamily="18" charset="0"/>
                        <a:cs typeface="Times New Roman" panose="02020603050405020304" pitchFamily="18" charset="0"/>
                      </a:endParaRPr>
                    </a:p>
                    <a:p>
                      <a:pPr algn="ctr" fontAlgn="ctr"/>
                      <a:r>
                        <a:rPr lang="en-US" altLang="zh-CN" sz="1000" b="1" i="0" u="none" strike="noStrike" dirty="0" smtClean="0">
                          <a:solidFill>
                            <a:srgbClr val="000000"/>
                          </a:solidFill>
                          <a:latin typeface="Times New Roman" panose="02020603050405020304" pitchFamily="18" charset="0"/>
                          <a:cs typeface="Times New Roman" panose="02020603050405020304" pitchFamily="18" charset="0"/>
                        </a:rPr>
                        <a:t>27Y</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ctr" fontAlgn="ctr"/>
                      <a:r>
                        <a:rPr lang="en-US" sz="1000" b="1" i="0" u="none" strike="noStrike" dirty="0" err="1" smtClean="0">
                          <a:solidFill>
                            <a:srgbClr val="000000"/>
                          </a:solidFill>
                          <a:latin typeface="Times New Roman" panose="02020603050405020304" pitchFamily="18" charset="0"/>
                          <a:cs typeface="Times New Roman" panose="02020603050405020304" pitchFamily="18" charset="0"/>
                        </a:rPr>
                        <a:t>Y</a:t>
                      </a:r>
                      <a:r>
                        <a:rPr lang="en-US" altLang="zh-CN" sz="1000" b="1" i="0" u="none" strike="noStrike" dirty="0" err="1" smtClean="0">
                          <a:solidFill>
                            <a:srgbClr val="000000"/>
                          </a:solidFill>
                          <a:latin typeface="Times New Roman" panose="02020603050405020304" pitchFamily="18" charset="0"/>
                          <a:cs typeface="Times New Roman" panose="02020603050405020304" pitchFamily="18" charset="0"/>
                        </a:rPr>
                        <a:t>esu</a:t>
                      </a:r>
                      <a:r>
                        <a:rPr lang="en-US" altLang="zh-CN" sz="1000" b="1" i="0" u="none" strike="noStrike" dirty="0" smtClean="0">
                          <a:solidFill>
                            <a:srgbClr val="000000"/>
                          </a:solidFill>
                          <a:latin typeface="Times New Roman" panose="02020603050405020304" pitchFamily="18" charset="0"/>
                          <a:cs typeface="Times New Roman" panose="02020603050405020304" pitchFamily="18" charset="0"/>
                        </a:rPr>
                        <a:t> 27Y</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Data Y30</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PP Y23</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DYS19</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DYS389I</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DYS389II</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DYS390</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DYS391</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DYS392</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rgbClr val="000000"/>
                          </a:solidFill>
                          <a:latin typeface="Times New Roman" panose="02020603050405020304" pitchFamily="18" charset="0"/>
                          <a:cs typeface="Times New Roman" panose="02020603050405020304" pitchFamily="18" charset="0"/>
                        </a:rPr>
                        <a:t>DYS393</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DYS385 a</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DYS385 b</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DYS438</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DYS439</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DYS437</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DYS448</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DYS456</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a:solidFill>
                            <a:schemeClr val="tx1"/>
                          </a:solidFill>
                          <a:latin typeface="Times New Roman" panose="02020603050405020304" pitchFamily="18" charset="0"/>
                          <a:cs typeface="Times New Roman" panose="02020603050405020304" pitchFamily="18" charset="0"/>
                        </a:rPr>
                        <a:t>DYS458</a:t>
                      </a:r>
                      <a:endParaRPr lang="en-US" sz="10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marL="0" algn="ctr" defTabSz="914400" rtl="0" eaLnBrk="1" fontAlgn="ctr" latinLnBrk="0" hangingPunct="1"/>
                      <a:r>
                        <a:rPr lang="en-US" sz="1000" b="1" i="0" u="none" strike="noStrike" kern="1200" dirty="0">
                          <a:solidFill>
                            <a:schemeClr val="tx1"/>
                          </a:solidFill>
                          <a:latin typeface="Times New Roman" panose="02020603050405020304" pitchFamily="18" charset="0"/>
                          <a:ea typeface="+mn-ea"/>
                          <a:cs typeface="Times New Roman" panose="02020603050405020304" pitchFamily="18" charset="0"/>
                        </a:rPr>
                        <a:t>DYS635</a:t>
                      </a:r>
                      <a:endParaRPr lang="en-US" sz="10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marL="0" algn="ctr" defTabSz="914400" rtl="0" eaLnBrk="1" fontAlgn="ctr" latinLnBrk="0" hangingPunct="1"/>
                      <a:r>
                        <a:rPr lang="en-US" sz="1000" b="1" i="0" u="none" strike="noStrike" kern="1200" dirty="0">
                          <a:solidFill>
                            <a:schemeClr val="tx1"/>
                          </a:solidFill>
                          <a:latin typeface="Times New Roman" panose="02020603050405020304" pitchFamily="18" charset="0"/>
                          <a:ea typeface="+mn-ea"/>
                          <a:cs typeface="Times New Roman" panose="02020603050405020304" pitchFamily="18" charset="0"/>
                        </a:rPr>
                        <a:t>GATA-H4</a:t>
                      </a:r>
                      <a:endParaRPr lang="en-US" sz="10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500" b="1" i="0" u="none" strike="noStrike" dirty="0">
                          <a:solidFill>
                            <a:srgbClr val="000000"/>
                          </a:solidFill>
                          <a:latin typeface="Times New Roman" panose="02020603050405020304" pitchFamily="18" charset="0"/>
                        </a:rPr>
                        <a:t>　</a:t>
                      </a:r>
                      <a:endParaRPr lang="zh-CN" altLang="en-US" sz="500" b="1"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marL="0" algn="ctr" defTabSz="914400" rtl="0" eaLnBrk="1" fontAlgn="ctr" latinLnBrk="0" hangingPunct="1"/>
                      <a:r>
                        <a:rPr lang="en-US" altLang="zh-CN" sz="1000" b="1" i="0" u="none" strike="noStrike" kern="1200" dirty="0" smtClean="0">
                          <a:solidFill>
                            <a:schemeClr val="tx1"/>
                          </a:solidFill>
                          <a:latin typeface="Times New Roman" panose="02020603050405020304" pitchFamily="18" charset="0"/>
                          <a:ea typeface="+mn-ea"/>
                          <a:cs typeface="Times New Roman" panose="02020603050405020304" pitchFamily="18" charset="0"/>
                        </a:rPr>
                        <a:t>DYS533</a:t>
                      </a:r>
                      <a:endParaRPr lang="en-US" altLang="zh-CN" sz="1000" b="1"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dirty="0">
                          <a:solidFill>
                            <a:srgbClr val="000000"/>
                          </a:solidFill>
                          <a:latin typeface="Times New Roman" panose="02020603050405020304" pitchFamily="18" charset="0"/>
                        </a:rPr>
                        <a:t>　</a:t>
                      </a:r>
                      <a:endParaRPr lang="zh-CN" altLang="en-US" sz="600" b="0"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7418">
                <a:tc>
                  <a:txBody>
                    <a:bodyPr/>
                    <a:p>
                      <a:pPr marL="0" marR="0" indent="0" algn="ctr" defTabSz="914400" rtl="0" eaLnBrk="1" fontAlgn="ctr" latinLnBrk="0" hangingPunct="1">
                        <a:lnSpc>
                          <a:spcPct val="100000"/>
                        </a:lnSpc>
                        <a:spcBef>
                          <a:spcPts val="0"/>
                        </a:spcBef>
                        <a:spcAft>
                          <a:spcPts val="0"/>
                        </a:spcAft>
                        <a:buClrTx/>
                        <a:buSzTx/>
                        <a:buFontTx/>
                        <a:buNone/>
                        <a:defRPr/>
                      </a:pPr>
                      <a:r>
                        <a:rPr lang="en-US" altLang="zh-CN" sz="1000" b="1" i="0" u="none" strike="noStrike" kern="1200" dirty="0" smtClean="0">
                          <a:solidFill>
                            <a:schemeClr val="tx1"/>
                          </a:solidFill>
                          <a:latin typeface="Times New Roman" panose="02020603050405020304" pitchFamily="18" charset="0"/>
                          <a:ea typeface="+mn-ea"/>
                          <a:cs typeface="Times New Roman" panose="02020603050405020304" pitchFamily="18" charset="0"/>
                        </a:rPr>
                        <a:t>DYS481</a:t>
                      </a:r>
                      <a:endParaRPr lang="en-US" altLang="zh-CN" sz="1000" b="1" i="0" u="none" strike="noStrike" kern="1200" dirty="0" smtClean="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dirty="0">
                          <a:solidFill>
                            <a:srgbClr val="000000"/>
                          </a:solidFill>
                          <a:latin typeface="Times New Roman" panose="02020603050405020304" pitchFamily="18" charset="0"/>
                        </a:rPr>
                        <a:t>　</a:t>
                      </a:r>
                      <a:endParaRPr lang="zh-CN" altLang="en-US" sz="600" b="0"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smtClean="0">
                          <a:solidFill>
                            <a:schemeClr val="tx1"/>
                          </a:solidFill>
                          <a:latin typeface="Times New Roman" panose="02020603050405020304" pitchFamily="18" charset="0"/>
                          <a:cs typeface="Times New Roman" panose="02020603050405020304" pitchFamily="18" charset="0"/>
                        </a:rPr>
                        <a:t>DYS460</a:t>
                      </a:r>
                      <a:endParaRPr lang="en-US" sz="1000" b="1" i="0" u="none" strike="noStrike" dirty="0" smtClean="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dirty="0">
                          <a:solidFill>
                            <a:srgbClr val="000000"/>
                          </a:solidFill>
                          <a:latin typeface="Times New Roman" panose="02020603050405020304" pitchFamily="18" charset="0"/>
                        </a:rPr>
                        <a:t>　</a:t>
                      </a:r>
                      <a:endParaRPr lang="zh-CN" altLang="en-US" sz="600" b="0"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500" b="1"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FF0000"/>
                          </a:solidFill>
                          <a:latin typeface="Times New Roman" panose="02020603050405020304" pitchFamily="18" charset="0"/>
                          <a:cs typeface="Times New Roman" panose="02020603050405020304" pitchFamily="18" charset="0"/>
                        </a:rPr>
                        <a:t>DYS518</a:t>
                      </a:r>
                      <a:endParaRPr lang="en-US" sz="1000" b="1" i="0" u="none" strike="noStrike" dirty="0" smtClean="0">
                        <a:solidFill>
                          <a:srgbClr val="FF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dirty="0">
                          <a:solidFill>
                            <a:srgbClr val="000000"/>
                          </a:solidFill>
                          <a:latin typeface="Times New Roman" panose="02020603050405020304" pitchFamily="18" charset="0"/>
                        </a:rPr>
                        <a:t>　</a:t>
                      </a:r>
                      <a:endParaRPr lang="zh-CN" altLang="en-US" sz="600" b="0"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3762">
                <a:tc>
                  <a:txBody>
                    <a:bodyPr/>
                    <a:p>
                      <a:pPr algn="ctr" fontAlgn="ctr"/>
                      <a:r>
                        <a:rPr lang="en-US" sz="1000" b="1" i="0" u="none" strike="noStrike" dirty="0" smtClean="0">
                          <a:solidFill>
                            <a:srgbClr val="FF0000"/>
                          </a:solidFill>
                          <a:latin typeface="Times New Roman" panose="02020603050405020304" pitchFamily="18" charset="0"/>
                          <a:cs typeface="Times New Roman" panose="02020603050405020304" pitchFamily="18" charset="0"/>
                        </a:rPr>
                        <a:t>DYS570</a:t>
                      </a:r>
                      <a:endParaRPr lang="en-US" sz="1000" b="1" i="0" u="none" strike="noStrike" dirty="0" smtClean="0">
                        <a:solidFill>
                          <a:srgbClr val="FF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smtClean="0">
                          <a:solidFill>
                            <a:srgbClr val="FF0000"/>
                          </a:solidFill>
                          <a:latin typeface="Times New Roman" panose="02020603050405020304" pitchFamily="18" charset="0"/>
                          <a:cs typeface="Times New Roman" panose="02020603050405020304" pitchFamily="18" charset="0"/>
                        </a:rPr>
                        <a:t>DYF387S1a</a:t>
                      </a:r>
                      <a:endParaRPr lang="en-US" sz="1000" b="1" i="0" u="none" strike="noStrike" dirty="0" smtClean="0">
                        <a:solidFill>
                          <a:srgbClr val="FF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marL="0" marR="0" indent="0" algn="ctr" defTabSz="914400" rtl="0" eaLnBrk="1" fontAlgn="ctr" latinLnBrk="0" hangingPunct="1">
                        <a:lnSpc>
                          <a:spcPct val="100000"/>
                        </a:lnSpc>
                        <a:spcBef>
                          <a:spcPts val="0"/>
                        </a:spcBef>
                        <a:spcAft>
                          <a:spcPts val="0"/>
                        </a:spcAft>
                        <a:buClrTx/>
                        <a:buSzTx/>
                        <a:buFontTx/>
                        <a:buNone/>
                        <a:defRPr/>
                      </a:pPr>
                      <a:r>
                        <a:rPr lang="en-US" altLang="zh-CN" sz="1000" b="1" i="0" u="none" strike="noStrike" dirty="0" smtClean="0">
                          <a:solidFill>
                            <a:srgbClr val="FF0000"/>
                          </a:solidFill>
                          <a:latin typeface="Times New Roman" panose="02020603050405020304" pitchFamily="18" charset="0"/>
                          <a:cs typeface="Times New Roman" panose="02020603050405020304" pitchFamily="18" charset="0"/>
                        </a:rPr>
                        <a:t>DYF387S1b</a:t>
                      </a:r>
                      <a:endParaRPr lang="en-US" altLang="zh-CN" sz="1000" b="1" i="0" u="none" strike="noStrike" dirty="0" smtClean="0">
                        <a:solidFill>
                          <a:srgbClr val="FF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FF0000"/>
                          </a:solidFill>
                          <a:latin typeface="Times New Roman" panose="02020603050405020304" pitchFamily="18" charset="0"/>
                          <a:cs typeface="Times New Roman" panose="02020603050405020304" pitchFamily="18" charset="0"/>
                        </a:rPr>
                        <a:t>DYS449</a:t>
                      </a:r>
                      <a:endParaRPr lang="en-US" sz="1000" b="1" i="0" u="none" strike="noStrike" dirty="0" smtClean="0">
                        <a:solidFill>
                          <a:srgbClr val="FF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FF0000"/>
                          </a:solidFill>
                          <a:latin typeface="Times New Roman" panose="02020603050405020304" pitchFamily="18" charset="0"/>
                          <a:cs typeface="Times New Roman" panose="02020603050405020304" pitchFamily="18" charset="0"/>
                        </a:rPr>
                        <a:t>DYS576</a:t>
                      </a:r>
                      <a:endParaRPr lang="en-US" sz="1000" b="1" i="0" u="none" strike="noStrike" dirty="0" smtClean="0">
                        <a:solidFill>
                          <a:srgbClr val="FF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smtClean="0">
                          <a:solidFill>
                            <a:srgbClr val="FF0000"/>
                          </a:solidFill>
                          <a:latin typeface="Times New Roman" panose="02020603050405020304" pitchFamily="18" charset="0"/>
                          <a:cs typeface="Times New Roman" panose="02020603050405020304" pitchFamily="18" charset="0"/>
                        </a:rPr>
                        <a:t>DYS627</a:t>
                      </a:r>
                      <a:endParaRPr lang="en-US" sz="1000" b="1" i="0" u="none" strike="noStrike" dirty="0" smtClean="0">
                        <a:solidFill>
                          <a:srgbClr val="FF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DYS527</a:t>
                      </a:r>
                      <a:r>
                        <a:rPr lang="en-US" altLang="zh-CN" sz="1000" b="1" i="0" u="none" strike="noStrike" dirty="0" smtClean="0">
                          <a:solidFill>
                            <a:srgbClr val="000000"/>
                          </a:solidFill>
                          <a:latin typeface="Times New Roman" panose="02020603050405020304" pitchFamily="18" charset="0"/>
                          <a:cs typeface="Times New Roman" panose="02020603050405020304" pitchFamily="18" charset="0"/>
                        </a:rPr>
                        <a:t>ab</a:t>
                      </a:r>
                      <a:endParaRPr lang="en-US" sz="1000" b="1" i="0" u="none" strike="noStrike" dirty="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DYS549</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DYS643</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DYS522</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DYS444</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dirty="0">
                          <a:solidFill>
                            <a:srgbClr val="000000"/>
                          </a:solidFill>
                          <a:latin typeface="Times New Roman" panose="02020603050405020304" pitchFamily="18" charset="0"/>
                        </a:rPr>
                        <a:t>　</a:t>
                      </a:r>
                      <a:endParaRPr lang="zh-CN" altLang="en-US" sz="600" b="0"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DYS520</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dirty="0">
                          <a:solidFill>
                            <a:srgbClr val="000000"/>
                          </a:solidFill>
                          <a:latin typeface="Times New Roman" panose="02020603050405020304" pitchFamily="18" charset="0"/>
                        </a:rPr>
                        <a:t>　</a:t>
                      </a:r>
                      <a:endParaRPr lang="zh-CN" altLang="en-US" sz="600" b="0"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DYS557</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dirty="0">
                          <a:solidFill>
                            <a:srgbClr val="000000"/>
                          </a:solidFill>
                          <a:latin typeface="Times New Roman" panose="02020603050405020304" pitchFamily="18" charset="0"/>
                        </a:rPr>
                        <a:t>　</a:t>
                      </a:r>
                      <a:endParaRPr lang="zh-CN" altLang="en-US" sz="600" b="0" i="0" u="none" strike="noStrike" dirty="0">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DYS388</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4819">
                <a:tc>
                  <a:txBody>
                    <a:bodyPr/>
                    <a:p>
                      <a:pPr algn="ctr" fontAlgn="ctr"/>
                      <a:r>
                        <a:rPr lang="en-US" sz="1000" b="1" i="0" u="none" strike="noStrike" dirty="0" smtClean="0">
                          <a:solidFill>
                            <a:srgbClr val="000000"/>
                          </a:solidFill>
                          <a:latin typeface="Times New Roman" panose="02020603050405020304" pitchFamily="18" charset="0"/>
                          <a:cs typeface="Times New Roman" panose="02020603050405020304" pitchFamily="18" charset="0"/>
                        </a:rPr>
                        <a:t>DYS447</a:t>
                      </a:r>
                      <a:endParaRPr lang="en-US" sz="10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r>
                        <a:rPr lang="zh-CN" altLang="en-US" sz="600" b="0" i="0" u="none" strike="noStrike">
                          <a:solidFill>
                            <a:srgbClr val="000000"/>
                          </a:solidFill>
                          <a:latin typeface="Times New Roman" panose="02020603050405020304" pitchFamily="18" charset="0"/>
                        </a:rPr>
                        <a:t>　</a:t>
                      </a:r>
                      <a:endParaRPr lang="zh-CN" altLang="en-US" sz="600" b="0" i="0" u="none" strike="noStrike">
                        <a:solidFill>
                          <a:srgbClr val="000000"/>
                        </a:solidFill>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p>
                      <a:pPr algn="l" fontAlgn="ctr"/>
                      <a:endParaRPr lang="zh-CN" altLang="en-US" sz="6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5222875" y="15001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 name="Line 24"/>
          <p:cNvSpPr>
            <a:spLocks noChangeShapeType="1"/>
          </p:cNvSpPr>
          <p:nvPr/>
        </p:nvSpPr>
        <p:spPr bwMode="auto">
          <a:xfrm>
            <a:off x="5222875" y="16525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 name="Line 25"/>
          <p:cNvSpPr>
            <a:spLocks noChangeShapeType="1"/>
          </p:cNvSpPr>
          <p:nvPr/>
        </p:nvSpPr>
        <p:spPr bwMode="auto">
          <a:xfrm>
            <a:off x="5222875" y="18049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 name="Line 26"/>
          <p:cNvSpPr>
            <a:spLocks noChangeShapeType="1"/>
          </p:cNvSpPr>
          <p:nvPr/>
        </p:nvSpPr>
        <p:spPr bwMode="auto">
          <a:xfrm>
            <a:off x="5222875" y="19573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 name="Line 27"/>
          <p:cNvSpPr>
            <a:spLocks noChangeShapeType="1"/>
          </p:cNvSpPr>
          <p:nvPr/>
        </p:nvSpPr>
        <p:spPr bwMode="auto">
          <a:xfrm>
            <a:off x="5222875" y="2109788"/>
            <a:ext cx="152400"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 name="Line 29"/>
          <p:cNvSpPr>
            <a:spLocks noChangeShapeType="1"/>
          </p:cNvSpPr>
          <p:nvPr/>
        </p:nvSpPr>
        <p:spPr bwMode="auto">
          <a:xfrm>
            <a:off x="5222875" y="22621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Line 30"/>
          <p:cNvSpPr>
            <a:spLocks noChangeShapeType="1"/>
          </p:cNvSpPr>
          <p:nvPr/>
        </p:nvSpPr>
        <p:spPr bwMode="auto">
          <a:xfrm>
            <a:off x="5222875" y="24145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Line 31"/>
          <p:cNvSpPr>
            <a:spLocks noChangeShapeType="1"/>
          </p:cNvSpPr>
          <p:nvPr/>
        </p:nvSpPr>
        <p:spPr bwMode="auto">
          <a:xfrm>
            <a:off x="5222875" y="25669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 name="Line 32"/>
          <p:cNvSpPr>
            <a:spLocks noChangeShapeType="1"/>
          </p:cNvSpPr>
          <p:nvPr/>
        </p:nvSpPr>
        <p:spPr bwMode="auto">
          <a:xfrm>
            <a:off x="5222875" y="27193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 name="Line 33"/>
          <p:cNvSpPr>
            <a:spLocks noChangeShapeType="1"/>
          </p:cNvSpPr>
          <p:nvPr/>
        </p:nvSpPr>
        <p:spPr bwMode="auto">
          <a:xfrm>
            <a:off x="5222875" y="2871788"/>
            <a:ext cx="152400"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Line 34"/>
          <p:cNvSpPr>
            <a:spLocks noChangeShapeType="1"/>
          </p:cNvSpPr>
          <p:nvPr/>
        </p:nvSpPr>
        <p:spPr bwMode="auto">
          <a:xfrm>
            <a:off x="5222875" y="30241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Line 35"/>
          <p:cNvSpPr>
            <a:spLocks noChangeShapeType="1"/>
          </p:cNvSpPr>
          <p:nvPr/>
        </p:nvSpPr>
        <p:spPr bwMode="auto">
          <a:xfrm>
            <a:off x="5222875" y="31765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Line 36"/>
          <p:cNvSpPr>
            <a:spLocks noChangeShapeType="1"/>
          </p:cNvSpPr>
          <p:nvPr/>
        </p:nvSpPr>
        <p:spPr bwMode="auto">
          <a:xfrm>
            <a:off x="5222875" y="33289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 name="Line 37"/>
          <p:cNvSpPr>
            <a:spLocks noChangeShapeType="1"/>
          </p:cNvSpPr>
          <p:nvPr/>
        </p:nvSpPr>
        <p:spPr bwMode="auto">
          <a:xfrm>
            <a:off x="5222875" y="34813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Line 38"/>
          <p:cNvSpPr>
            <a:spLocks noChangeShapeType="1"/>
          </p:cNvSpPr>
          <p:nvPr/>
        </p:nvSpPr>
        <p:spPr bwMode="auto">
          <a:xfrm>
            <a:off x="5222875" y="3633788"/>
            <a:ext cx="152400"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39"/>
          <p:cNvSpPr>
            <a:spLocks noChangeShapeType="1"/>
          </p:cNvSpPr>
          <p:nvPr/>
        </p:nvSpPr>
        <p:spPr bwMode="auto">
          <a:xfrm>
            <a:off x="5222875" y="37861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Line 40"/>
          <p:cNvSpPr>
            <a:spLocks noChangeShapeType="1"/>
          </p:cNvSpPr>
          <p:nvPr/>
        </p:nvSpPr>
        <p:spPr bwMode="auto">
          <a:xfrm>
            <a:off x="5222875" y="39385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Line 41"/>
          <p:cNvSpPr>
            <a:spLocks noChangeShapeType="1"/>
          </p:cNvSpPr>
          <p:nvPr/>
        </p:nvSpPr>
        <p:spPr bwMode="auto">
          <a:xfrm>
            <a:off x="5222875" y="40909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Line 42"/>
          <p:cNvSpPr>
            <a:spLocks noChangeShapeType="1"/>
          </p:cNvSpPr>
          <p:nvPr/>
        </p:nvSpPr>
        <p:spPr bwMode="auto">
          <a:xfrm>
            <a:off x="5222875" y="42433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 name="Line 43"/>
          <p:cNvSpPr>
            <a:spLocks noChangeShapeType="1"/>
          </p:cNvSpPr>
          <p:nvPr/>
        </p:nvSpPr>
        <p:spPr bwMode="auto">
          <a:xfrm>
            <a:off x="5222875" y="4395788"/>
            <a:ext cx="152400"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 name="Line 44"/>
          <p:cNvSpPr>
            <a:spLocks noChangeShapeType="1"/>
          </p:cNvSpPr>
          <p:nvPr/>
        </p:nvSpPr>
        <p:spPr bwMode="auto">
          <a:xfrm>
            <a:off x="5222875" y="45481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Line 45"/>
          <p:cNvSpPr>
            <a:spLocks noChangeShapeType="1"/>
          </p:cNvSpPr>
          <p:nvPr/>
        </p:nvSpPr>
        <p:spPr bwMode="auto">
          <a:xfrm>
            <a:off x="5222875" y="47005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 name="Line 46"/>
          <p:cNvSpPr>
            <a:spLocks noChangeShapeType="1"/>
          </p:cNvSpPr>
          <p:nvPr/>
        </p:nvSpPr>
        <p:spPr bwMode="auto">
          <a:xfrm>
            <a:off x="5222875" y="48529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 name="Line 47"/>
          <p:cNvSpPr>
            <a:spLocks noChangeShapeType="1"/>
          </p:cNvSpPr>
          <p:nvPr/>
        </p:nvSpPr>
        <p:spPr bwMode="auto">
          <a:xfrm>
            <a:off x="5222875" y="50053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Text Box 48"/>
          <p:cNvSpPr txBox="1">
            <a:spLocks noChangeArrowheads="1"/>
          </p:cNvSpPr>
          <p:nvPr/>
        </p:nvSpPr>
        <p:spPr bwMode="auto">
          <a:xfrm>
            <a:off x="4902200" y="1957388"/>
            <a:ext cx="31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5</a:t>
            </a:r>
            <a:endParaRPr lang="en-US" altLang="zh-CN" b="1">
              <a:latin typeface="Times New Roman" panose="02020603050405020304" pitchFamily="18" charset="0"/>
              <a:cs typeface="Times New Roman" panose="02020603050405020304" pitchFamily="18" charset="0"/>
            </a:endParaRPr>
          </a:p>
        </p:txBody>
      </p:sp>
      <p:sp>
        <p:nvSpPr>
          <p:cNvPr id="27" name="Text Box 49"/>
          <p:cNvSpPr txBox="1">
            <a:spLocks noChangeArrowheads="1"/>
          </p:cNvSpPr>
          <p:nvPr/>
        </p:nvSpPr>
        <p:spPr bwMode="auto">
          <a:xfrm>
            <a:off x="4841875" y="2719388"/>
            <a:ext cx="411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10</a:t>
            </a:r>
            <a:endParaRPr lang="en-US" altLang="zh-CN" b="1">
              <a:latin typeface="Times New Roman" panose="02020603050405020304" pitchFamily="18" charset="0"/>
              <a:cs typeface="Times New Roman" panose="02020603050405020304" pitchFamily="18" charset="0"/>
            </a:endParaRPr>
          </a:p>
        </p:txBody>
      </p:sp>
      <p:sp>
        <p:nvSpPr>
          <p:cNvPr id="28" name="Text Box 50"/>
          <p:cNvSpPr txBox="1">
            <a:spLocks noChangeArrowheads="1"/>
          </p:cNvSpPr>
          <p:nvPr/>
        </p:nvSpPr>
        <p:spPr bwMode="auto">
          <a:xfrm>
            <a:off x="4841875" y="3481388"/>
            <a:ext cx="411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15</a:t>
            </a:r>
            <a:endParaRPr lang="en-US" altLang="zh-CN" b="1">
              <a:latin typeface="Times New Roman" panose="02020603050405020304" pitchFamily="18" charset="0"/>
              <a:cs typeface="Times New Roman" panose="02020603050405020304" pitchFamily="18" charset="0"/>
            </a:endParaRPr>
          </a:p>
        </p:txBody>
      </p:sp>
      <p:sp>
        <p:nvSpPr>
          <p:cNvPr id="29" name="Text Box 51"/>
          <p:cNvSpPr txBox="1">
            <a:spLocks noChangeArrowheads="1"/>
          </p:cNvSpPr>
          <p:nvPr/>
        </p:nvSpPr>
        <p:spPr bwMode="auto">
          <a:xfrm>
            <a:off x="4841875" y="4243388"/>
            <a:ext cx="411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20</a:t>
            </a:r>
            <a:endParaRPr lang="en-US" altLang="zh-CN" b="1">
              <a:latin typeface="Times New Roman" panose="02020603050405020304" pitchFamily="18" charset="0"/>
              <a:cs typeface="Times New Roman" panose="02020603050405020304" pitchFamily="18" charset="0"/>
            </a:endParaRPr>
          </a:p>
        </p:txBody>
      </p:sp>
      <p:sp>
        <p:nvSpPr>
          <p:cNvPr id="30" name="Line 52"/>
          <p:cNvSpPr>
            <a:spLocks noChangeShapeType="1"/>
          </p:cNvSpPr>
          <p:nvPr/>
        </p:nvSpPr>
        <p:spPr bwMode="auto">
          <a:xfrm>
            <a:off x="5222875" y="5157788"/>
            <a:ext cx="152400"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 name="Line 53"/>
          <p:cNvSpPr>
            <a:spLocks noChangeShapeType="1"/>
          </p:cNvSpPr>
          <p:nvPr/>
        </p:nvSpPr>
        <p:spPr bwMode="auto">
          <a:xfrm>
            <a:off x="5222875" y="5310188"/>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 name="Text Box 54"/>
          <p:cNvSpPr txBox="1">
            <a:spLocks noChangeArrowheads="1"/>
          </p:cNvSpPr>
          <p:nvPr/>
        </p:nvSpPr>
        <p:spPr bwMode="auto">
          <a:xfrm>
            <a:off x="4826000" y="4979988"/>
            <a:ext cx="411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25</a:t>
            </a:r>
            <a:endParaRPr lang="en-US" altLang="zh-CN" b="1">
              <a:latin typeface="Times New Roman" panose="02020603050405020304" pitchFamily="18" charset="0"/>
              <a:cs typeface="Times New Roman" panose="02020603050405020304" pitchFamily="18" charset="0"/>
            </a:endParaRPr>
          </a:p>
        </p:txBody>
      </p:sp>
      <p:sp>
        <p:nvSpPr>
          <p:cNvPr id="33" name="Text Box 55"/>
          <p:cNvSpPr txBox="1">
            <a:spLocks noChangeArrowheads="1"/>
          </p:cNvSpPr>
          <p:nvPr/>
        </p:nvSpPr>
        <p:spPr bwMode="auto">
          <a:xfrm>
            <a:off x="5130800" y="1079500"/>
            <a:ext cx="5257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Mb</a:t>
            </a:r>
            <a:endParaRPr lang="en-US" altLang="zh-CN" b="1">
              <a:latin typeface="Times New Roman" panose="02020603050405020304" pitchFamily="18" charset="0"/>
              <a:cs typeface="Times New Roman" panose="02020603050405020304" pitchFamily="18" charset="0"/>
            </a:endParaRPr>
          </a:p>
          <a:p>
            <a:pPr eaLnBrk="1" hangingPunct="1"/>
            <a:endParaRPr lang="en-US" altLang="zh-CN">
              <a:latin typeface="Times New Roman" panose="02020603050405020304" pitchFamily="18" charset="0"/>
              <a:cs typeface="Times New Roman" panose="02020603050405020304" pitchFamily="18" charset="0"/>
            </a:endParaRPr>
          </a:p>
        </p:txBody>
      </p:sp>
      <p:sp>
        <p:nvSpPr>
          <p:cNvPr id="34" name="Line 56"/>
          <p:cNvSpPr>
            <a:spLocks noChangeShapeType="1"/>
          </p:cNvSpPr>
          <p:nvPr/>
        </p:nvSpPr>
        <p:spPr bwMode="auto">
          <a:xfrm flipV="1">
            <a:off x="5451475" y="1728788"/>
            <a:ext cx="457200" cy="1524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 name="Line 57"/>
          <p:cNvSpPr>
            <a:spLocks noChangeShapeType="1"/>
          </p:cNvSpPr>
          <p:nvPr/>
        </p:nvSpPr>
        <p:spPr bwMode="auto">
          <a:xfrm flipV="1">
            <a:off x="5451475" y="2033588"/>
            <a:ext cx="533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 name="Line 58"/>
          <p:cNvSpPr>
            <a:spLocks noChangeShapeType="1"/>
          </p:cNvSpPr>
          <p:nvPr/>
        </p:nvSpPr>
        <p:spPr bwMode="auto">
          <a:xfrm flipV="1">
            <a:off x="5451475" y="2490788"/>
            <a:ext cx="533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 name="Line 59"/>
          <p:cNvSpPr>
            <a:spLocks noChangeShapeType="1"/>
          </p:cNvSpPr>
          <p:nvPr/>
        </p:nvSpPr>
        <p:spPr bwMode="auto">
          <a:xfrm flipV="1">
            <a:off x="5451475" y="2947988"/>
            <a:ext cx="533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 name="Line 60"/>
          <p:cNvSpPr>
            <a:spLocks noChangeShapeType="1"/>
          </p:cNvSpPr>
          <p:nvPr/>
        </p:nvSpPr>
        <p:spPr bwMode="auto">
          <a:xfrm flipV="1">
            <a:off x="5451475" y="3709988"/>
            <a:ext cx="533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 name="Line 61"/>
          <p:cNvSpPr>
            <a:spLocks noChangeShapeType="1"/>
          </p:cNvSpPr>
          <p:nvPr/>
        </p:nvSpPr>
        <p:spPr bwMode="auto">
          <a:xfrm flipV="1">
            <a:off x="5451475" y="4014788"/>
            <a:ext cx="533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 name="Line 62"/>
          <p:cNvSpPr>
            <a:spLocks noChangeShapeType="1"/>
          </p:cNvSpPr>
          <p:nvPr/>
        </p:nvSpPr>
        <p:spPr bwMode="auto">
          <a:xfrm flipV="1">
            <a:off x="5438775" y="4295775"/>
            <a:ext cx="533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 name="Line 63"/>
          <p:cNvSpPr>
            <a:spLocks noChangeShapeType="1"/>
          </p:cNvSpPr>
          <p:nvPr/>
        </p:nvSpPr>
        <p:spPr bwMode="auto">
          <a:xfrm>
            <a:off x="5438775" y="4332288"/>
            <a:ext cx="536575" cy="1524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 name="Line 64"/>
          <p:cNvSpPr>
            <a:spLocks noChangeShapeType="1"/>
          </p:cNvSpPr>
          <p:nvPr/>
        </p:nvSpPr>
        <p:spPr bwMode="auto">
          <a:xfrm>
            <a:off x="5473700" y="4656138"/>
            <a:ext cx="536575" cy="1524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 name="Line 65"/>
          <p:cNvSpPr>
            <a:spLocks noChangeShapeType="1"/>
          </p:cNvSpPr>
          <p:nvPr/>
        </p:nvSpPr>
        <p:spPr bwMode="auto">
          <a:xfrm>
            <a:off x="5473700" y="4800600"/>
            <a:ext cx="539750" cy="3603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 name="Line 66"/>
          <p:cNvSpPr>
            <a:spLocks noChangeShapeType="1"/>
          </p:cNvSpPr>
          <p:nvPr/>
        </p:nvSpPr>
        <p:spPr bwMode="auto">
          <a:xfrm>
            <a:off x="5495925" y="3416300"/>
            <a:ext cx="165735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 name="AutoShape 67"/>
          <p:cNvSpPr/>
          <p:nvPr/>
        </p:nvSpPr>
        <p:spPr bwMode="auto">
          <a:xfrm>
            <a:off x="7239000" y="2568575"/>
            <a:ext cx="287338" cy="1692275"/>
          </a:xfrm>
          <a:prstGeom prst="leftBrace">
            <a:avLst>
              <a:gd name="adj1" fmla="val 49079"/>
              <a:gd name="adj2" fmla="val 50000"/>
            </a:avLst>
          </a:prstGeom>
          <a:noFill/>
          <a:ln w="12700">
            <a:solidFill>
              <a:schemeClr val="tx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46" name="Text Box 68"/>
          <p:cNvSpPr txBox="1">
            <a:spLocks noChangeArrowheads="1"/>
          </p:cNvSpPr>
          <p:nvPr/>
        </p:nvSpPr>
        <p:spPr bwMode="auto">
          <a:xfrm>
            <a:off x="5957888" y="1471613"/>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DYS393</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47" name="Text Box 69"/>
          <p:cNvSpPr txBox="1">
            <a:spLocks noChangeArrowheads="1"/>
          </p:cNvSpPr>
          <p:nvPr/>
        </p:nvSpPr>
        <p:spPr bwMode="auto">
          <a:xfrm>
            <a:off x="5942013" y="1847850"/>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DYS456</a:t>
            </a:r>
            <a:endParaRPr lang="en-US" altLang="zh-CN" b="1">
              <a:latin typeface="Times New Roman" panose="02020603050405020304" pitchFamily="18" charset="0"/>
              <a:cs typeface="Times New Roman" panose="02020603050405020304" pitchFamily="18" charset="0"/>
            </a:endParaRPr>
          </a:p>
        </p:txBody>
      </p:sp>
      <p:sp>
        <p:nvSpPr>
          <p:cNvPr id="48" name="Text Box 70"/>
          <p:cNvSpPr txBox="1">
            <a:spLocks noChangeArrowheads="1"/>
          </p:cNvSpPr>
          <p:nvPr/>
        </p:nvSpPr>
        <p:spPr bwMode="auto">
          <a:xfrm>
            <a:off x="5942013" y="2316163"/>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DYS458</a:t>
            </a:r>
            <a:endParaRPr lang="en-US" altLang="zh-CN" b="1">
              <a:latin typeface="Times New Roman" panose="02020603050405020304" pitchFamily="18" charset="0"/>
              <a:cs typeface="Times New Roman" panose="02020603050405020304" pitchFamily="18" charset="0"/>
            </a:endParaRPr>
          </a:p>
        </p:txBody>
      </p:sp>
      <p:sp>
        <p:nvSpPr>
          <p:cNvPr id="49" name="Text Box 71"/>
          <p:cNvSpPr txBox="1">
            <a:spLocks noChangeArrowheads="1"/>
          </p:cNvSpPr>
          <p:nvPr/>
        </p:nvSpPr>
        <p:spPr bwMode="auto">
          <a:xfrm>
            <a:off x="5978525" y="2784475"/>
            <a:ext cx="8686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DYS19</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50" name="Text Box 72"/>
          <p:cNvSpPr txBox="1">
            <a:spLocks noChangeArrowheads="1"/>
          </p:cNvSpPr>
          <p:nvPr/>
        </p:nvSpPr>
        <p:spPr bwMode="auto">
          <a:xfrm>
            <a:off x="5978525" y="3540125"/>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DYS390</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51" name="Text Box 73"/>
          <p:cNvSpPr txBox="1">
            <a:spLocks noChangeArrowheads="1"/>
          </p:cNvSpPr>
          <p:nvPr/>
        </p:nvSpPr>
        <p:spPr bwMode="auto">
          <a:xfrm>
            <a:off x="5978525" y="3792538"/>
            <a:ext cx="11772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GATA-H4</a:t>
            </a:r>
            <a:endParaRPr lang="en-US" altLang="zh-CN" b="1">
              <a:latin typeface="Times New Roman" panose="02020603050405020304" pitchFamily="18" charset="0"/>
              <a:cs typeface="Times New Roman" panose="02020603050405020304" pitchFamily="18" charset="0"/>
            </a:endParaRPr>
          </a:p>
        </p:txBody>
      </p:sp>
      <p:sp>
        <p:nvSpPr>
          <p:cNvPr id="52" name="Text Box 74"/>
          <p:cNvSpPr txBox="1">
            <a:spLocks noChangeArrowheads="1"/>
          </p:cNvSpPr>
          <p:nvPr/>
        </p:nvSpPr>
        <p:spPr bwMode="auto">
          <a:xfrm>
            <a:off x="6013450" y="4079875"/>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DYS385a</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53" name="Text Box 75"/>
          <p:cNvSpPr txBox="1">
            <a:spLocks noChangeArrowheads="1"/>
          </p:cNvSpPr>
          <p:nvPr/>
        </p:nvSpPr>
        <p:spPr bwMode="auto">
          <a:xfrm>
            <a:off x="6013450" y="4295775"/>
            <a:ext cx="1109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DYS385b</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54" name="Text Box 76"/>
          <p:cNvSpPr txBox="1">
            <a:spLocks noChangeArrowheads="1"/>
          </p:cNvSpPr>
          <p:nvPr/>
        </p:nvSpPr>
        <p:spPr bwMode="auto">
          <a:xfrm>
            <a:off x="6013450" y="4584700"/>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DYS392</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55" name="Text Box 77"/>
          <p:cNvSpPr txBox="1">
            <a:spLocks noChangeArrowheads="1"/>
          </p:cNvSpPr>
          <p:nvPr/>
        </p:nvSpPr>
        <p:spPr bwMode="auto">
          <a:xfrm>
            <a:off x="6013450" y="5053013"/>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DYS448</a:t>
            </a:r>
            <a:endParaRPr lang="en-US" altLang="zh-CN" b="1">
              <a:latin typeface="Times New Roman" panose="02020603050405020304" pitchFamily="18" charset="0"/>
              <a:cs typeface="Times New Roman" panose="02020603050405020304" pitchFamily="18" charset="0"/>
            </a:endParaRPr>
          </a:p>
        </p:txBody>
      </p:sp>
      <p:sp>
        <p:nvSpPr>
          <p:cNvPr id="56" name="Line 78"/>
          <p:cNvSpPr>
            <a:spLocks noChangeShapeType="1"/>
          </p:cNvSpPr>
          <p:nvPr/>
        </p:nvSpPr>
        <p:spPr bwMode="auto">
          <a:xfrm flipV="1">
            <a:off x="5473700" y="3287713"/>
            <a:ext cx="533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 name="Text Box 80"/>
          <p:cNvSpPr txBox="1">
            <a:spLocks noChangeArrowheads="1"/>
          </p:cNvSpPr>
          <p:nvPr/>
        </p:nvSpPr>
        <p:spPr bwMode="auto">
          <a:xfrm>
            <a:off x="6013450" y="3071813"/>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DYS391</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58" name="Text Box 81"/>
          <p:cNvSpPr txBox="1">
            <a:spLocks noChangeArrowheads="1"/>
          </p:cNvSpPr>
          <p:nvPr/>
        </p:nvSpPr>
        <p:spPr bwMode="auto">
          <a:xfrm>
            <a:off x="7526338" y="2495550"/>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DYS635</a:t>
            </a:r>
            <a:endParaRPr lang="en-US" altLang="zh-CN" b="1">
              <a:latin typeface="Times New Roman" panose="02020603050405020304" pitchFamily="18" charset="0"/>
              <a:cs typeface="Times New Roman" panose="02020603050405020304" pitchFamily="18" charset="0"/>
            </a:endParaRPr>
          </a:p>
        </p:txBody>
      </p:sp>
      <p:sp>
        <p:nvSpPr>
          <p:cNvPr id="59" name="Text Box 82"/>
          <p:cNvSpPr txBox="1">
            <a:spLocks noChangeArrowheads="1"/>
          </p:cNvSpPr>
          <p:nvPr/>
        </p:nvSpPr>
        <p:spPr bwMode="auto">
          <a:xfrm>
            <a:off x="7526338" y="2819400"/>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00B050"/>
                </a:solidFill>
                <a:latin typeface="Times New Roman" panose="02020603050405020304" pitchFamily="18" charset="0"/>
                <a:cs typeface="Times New Roman" panose="02020603050405020304" pitchFamily="18" charset="0"/>
              </a:rPr>
              <a:t>DYS437</a:t>
            </a:r>
            <a:endParaRPr lang="en-US" altLang="zh-CN" b="1">
              <a:solidFill>
                <a:srgbClr val="00B050"/>
              </a:solidFill>
              <a:latin typeface="Times New Roman" panose="02020603050405020304" pitchFamily="18" charset="0"/>
              <a:cs typeface="Times New Roman" panose="02020603050405020304" pitchFamily="18" charset="0"/>
            </a:endParaRPr>
          </a:p>
        </p:txBody>
      </p:sp>
      <p:sp>
        <p:nvSpPr>
          <p:cNvPr id="60" name="Text Box 83"/>
          <p:cNvSpPr txBox="1">
            <a:spLocks noChangeArrowheads="1"/>
          </p:cNvSpPr>
          <p:nvPr/>
        </p:nvSpPr>
        <p:spPr bwMode="auto">
          <a:xfrm>
            <a:off x="7526338" y="3143250"/>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00B050"/>
                </a:solidFill>
                <a:latin typeface="Times New Roman" panose="02020603050405020304" pitchFamily="18" charset="0"/>
                <a:cs typeface="Times New Roman" panose="02020603050405020304" pitchFamily="18" charset="0"/>
              </a:rPr>
              <a:t>DYS439</a:t>
            </a:r>
            <a:endParaRPr lang="en-US" altLang="zh-CN" b="1">
              <a:solidFill>
                <a:srgbClr val="00B050"/>
              </a:solidFill>
              <a:latin typeface="Times New Roman" panose="02020603050405020304" pitchFamily="18" charset="0"/>
              <a:cs typeface="Times New Roman" panose="02020603050405020304" pitchFamily="18" charset="0"/>
            </a:endParaRPr>
          </a:p>
        </p:txBody>
      </p:sp>
      <p:sp>
        <p:nvSpPr>
          <p:cNvPr id="61" name="Text Box 84"/>
          <p:cNvSpPr txBox="1">
            <a:spLocks noChangeArrowheads="1"/>
          </p:cNvSpPr>
          <p:nvPr/>
        </p:nvSpPr>
        <p:spPr bwMode="auto">
          <a:xfrm>
            <a:off x="7526338" y="3756025"/>
            <a:ext cx="982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DYS438</a:t>
            </a:r>
            <a:endParaRPr lang="en-US" altLang="zh-CN" b="1">
              <a:latin typeface="Times New Roman" panose="02020603050405020304" pitchFamily="18" charset="0"/>
              <a:cs typeface="Times New Roman" panose="02020603050405020304" pitchFamily="18" charset="0"/>
            </a:endParaRPr>
          </a:p>
        </p:txBody>
      </p:sp>
      <p:sp>
        <p:nvSpPr>
          <p:cNvPr id="62" name="Text Box 86"/>
          <p:cNvSpPr txBox="1">
            <a:spLocks noChangeArrowheads="1"/>
          </p:cNvSpPr>
          <p:nvPr/>
        </p:nvSpPr>
        <p:spPr bwMode="auto">
          <a:xfrm>
            <a:off x="7526338" y="3432175"/>
            <a:ext cx="15036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Times New Roman" panose="02020603050405020304" pitchFamily="18" charset="0"/>
                <a:cs typeface="Times New Roman" panose="02020603050405020304" pitchFamily="18" charset="0"/>
              </a:rPr>
              <a:t>DYS389Ⅰ/Ⅱ</a:t>
            </a:r>
            <a:endParaRPr lang="en-US" altLang="zh-CN" b="1">
              <a:solidFill>
                <a:srgbClr val="FF0000"/>
              </a:solidFill>
              <a:latin typeface="Times New Roman" panose="02020603050405020304" pitchFamily="18" charset="0"/>
              <a:cs typeface="Times New Roman" panose="02020603050405020304" pitchFamily="18" charset="0"/>
            </a:endParaRPr>
          </a:p>
        </p:txBody>
      </p:sp>
      <p:sp>
        <p:nvSpPr>
          <p:cNvPr id="63" name="Line 87"/>
          <p:cNvSpPr>
            <a:spLocks noChangeShapeType="1"/>
          </p:cNvSpPr>
          <p:nvPr/>
        </p:nvSpPr>
        <p:spPr bwMode="auto">
          <a:xfrm flipV="1">
            <a:off x="4254500" y="1452563"/>
            <a:ext cx="1003300" cy="3571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 name="Line 88"/>
          <p:cNvSpPr>
            <a:spLocks noChangeShapeType="1"/>
          </p:cNvSpPr>
          <p:nvPr/>
        </p:nvSpPr>
        <p:spPr bwMode="auto">
          <a:xfrm>
            <a:off x="4254500" y="4329113"/>
            <a:ext cx="1111250" cy="15875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 name="Line 89"/>
          <p:cNvSpPr>
            <a:spLocks noChangeShapeType="1"/>
          </p:cNvSpPr>
          <p:nvPr/>
        </p:nvSpPr>
        <p:spPr bwMode="auto">
          <a:xfrm>
            <a:off x="5222875" y="5448300"/>
            <a:ext cx="152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 name="Line 90"/>
          <p:cNvSpPr>
            <a:spLocks noChangeShapeType="1"/>
          </p:cNvSpPr>
          <p:nvPr/>
        </p:nvSpPr>
        <p:spPr bwMode="auto">
          <a:xfrm>
            <a:off x="5222875" y="5953125"/>
            <a:ext cx="152400"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 name="Text Box 91"/>
          <p:cNvSpPr txBox="1">
            <a:spLocks noChangeArrowheads="1"/>
          </p:cNvSpPr>
          <p:nvPr/>
        </p:nvSpPr>
        <p:spPr bwMode="auto">
          <a:xfrm>
            <a:off x="4862513" y="5808663"/>
            <a:ext cx="411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30</a:t>
            </a:r>
            <a:endParaRPr lang="en-US" altLang="zh-CN" b="1">
              <a:latin typeface="Times New Roman" panose="02020603050405020304" pitchFamily="18" charset="0"/>
              <a:cs typeface="Times New Roman" panose="02020603050405020304" pitchFamily="18" charset="0"/>
            </a:endParaRPr>
          </a:p>
        </p:txBody>
      </p:sp>
      <p:pic>
        <p:nvPicPr>
          <p:cNvPr id="68" name="Picture 2"/>
          <p:cNvPicPr>
            <a:picLocks noChangeAspect="1" noChangeArrowheads="1"/>
          </p:cNvPicPr>
          <p:nvPr/>
        </p:nvPicPr>
        <p:blipFill>
          <a:blip r:embed="rId1">
            <a:extLst>
              <a:ext uri="{28A0092B-C50C-407E-A947-70E740481C1C}">
                <a14:useLocalDpi xmlns:a14="http://schemas.microsoft.com/office/drawing/2010/main" val="0"/>
              </a:ext>
            </a:extLst>
          </a:blip>
          <a:srcRect l="11696" t="10208" r="75439"/>
          <a:stretch>
            <a:fillRect/>
          </a:stretch>
        </p:blipFill>
        <p:spPr bwMode="auto">
          <a:xfrm>
            <a:off x="3268663" y="1335088"/>
            <a:ext cx="104775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74"/>
          <p:cNvSpPr txBox="1">
            <a:spLocks noChangeArrowheads="1"/>
          </p:cNvSpPr>
          <p:nvPr/>
        </p:nvSpPr>
        <p:spPr bwMode="auto">
          <a:xfrm>
            <a:off x="3159125" y="2138363"/>
            <a:ext cx="5111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latin typeface="Times New Roman" panose="02020603050405020304" pitchFamily="18" charset="0"/>
                <a:cs typeface="Times New Roman" panose="02020603050405020304" pitchFamily="18" charset="0"/>
              </a:rPr>
              <a:t>p</a:t>
            </a:r>
            <a:endParaRPr lang="en-US" altLang="zh-CN" sz="4000" b="1">
              <a:latin typeface="Times New Roman" panose="02020603050405020304" pitchFamily="18" charset="0"/>
              <a:cs typeface="Times New Roman" panose="02020603050405020304" pitchFamily="18" charset="0"/>
            </a:endParaRPr>
          </a:p>
        </p:txBody>
      </p:sp>
      <p:sp>
        <p:nvSpPr>
          <p:cNvPr id="70" name="TextBox 75"/>
          <p:cNvSpPr txBox="1">
            <a:spLocks noChangeArrowheads="1"/>
          </p:cNvSpPr>
          <p:nvPr/>
        </p:nvSpPr>
        <p:spPr bwMode="auto">
          <a:xfrm>
            <a:off x="3122613" y="3452813"/>
            <a:ext cx="5111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latin typeface="Times New Roman" panose="02020603050405020304" pitchFamily="18" charset="0"/>
                <a:cs typeface="Times New Roman" panose="02020603050405020304" pitchFamily="18" charset="0"/>
              </a:rPr>
              <a:t>q</a:t>
            </a:r>
            <a:endParaRPr lang="en-US" altLang="zh-CN" sz="4000" b="1">
              <a:latin typeface="Times New Roman" panose="02020603050405020304" pitchFamily="18" charset="0"/>
              <a:cs typeface="Times New Roman" panose="02020603050405020304" pitchFamily="18" charset="0"/>
            </a:endParaRPr>
          </a:p>
        </p:txBody>
      </p:sp>
      <p:cxnSp>
        <p:nvCxnSpPr>
          <p:cNvPr id="71" name="直接连接符 70"/>
          <p:cNvCxnSpPr/>
          <p:nvPr/>
        </p:nvCxnSpPr>
        <p:spPr>
          <a:xfrm flipV="1">
            <a:off x="5495925" y="2065338"/>
            <a:ext cx="1935163" cy="32861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8"/>
          <p:cNvSpPr txBox="1">
            <a:spLocks noChangeArrowheads="1"/>
          </p:cNvSpPr>
          <p:nvPr/>
        </p:nvSpPr>
        <p:spPr bwMode="auto">
          <a:xfrm>
            <a:off x="7504113" y="1882775"/>
            <a:ext cx="1533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AMEL  Y</a:t>
            </a:r>
            <a:endParaRPr lang="en-US" altLang="zh-CN" b="1">
              <a:latin typeface="Times New Roman" panose="02020603050405020304" pitchFamily="18" charset="0"/>
              <a:cs typeface="Times New Roman" panose="02020603050405020304" pitchFamily="18" charset="0"/>
            </a:endParaRPr>
          </a:p>
        </p:txBody>
      </p:sp>
      <p:sp>
        <p:nvSpPr>
          <p:cNvPr id="73" name="矩形 72"/>
          <p:cNvSpPr/>
          <p:nvPr/>
        </p:nvSpPr>
        <p:spPr>
          <a:xfrm>
            <a:off x="6737350" y="5753100"/>
            <a:ext cx="730250" cy="2921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74" name="矩形 73"/>
          <p:cNvSpPr/>
          <p:nvPr/>
        </p:nvSpPr>
        <p:spPr>
          <a:xfrm>
            <a:off x="6737350" y="6184900"/>
            <a:ext cx="730250" cy="2921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75" name="TextBox 78"/>
          <p:cNvSpPr txBox="1">
            <a:spLocks noChangeArrowheads="1"/>
          </p:cNvSpPr>
          <p:nvPr/>
        </p:nvSpPr>
        <p:spPr bwMode="auto">
          <a:xfrm>
            <a:off x="7613650" y="5680075"/>
            <a:ext cx="2563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b="1">
                <a:latin typeface="Times New Roman" panose="02020603050405020304" pitchFamily="18" charset="0"/>
                <a:cs typeface="Times New Roman" panose="02020603050405020304" pitchFamily="18" charset="0"/>
              </a:rPr>
              <a:t>9 small haplotype loci</a:t>
            </a:r>
            <a:endParaRPr b="1">
              <a:latin typeface="Times New Roman" panose="02020603050405020304" pitchFamily="18" charset="0"/>
              <a:cs typeface="Times New Roman" panose="02020603050405020304" pitchFamily="18" charset="0"/>
            </a:endParaRPr>
          </a:p>
        </p:txBody>
      </p:sp>
      <p:sp>
        <p:nvSpPr>
          <p:cNvPr id="76" name="TextBox 79"/>
          <p:cNvSpPr txBox="1">
            <a:spLocks noChangeArrowheads="1"/>
          </p:cNvSpPr>
          <p:nvPr/>
        </p:nvSpPr>
        <p:spPr bwMode="auto">
          <a:xfrm>
            <a:off x="7650480" y="6111875"/>
            <a:ext cx="33439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cs typeface="Times New Roman" panose="02020603050405020304" pitchFamily="18" charset="0"/>
              </a:rPr>
              <a:t>2 SWGDAM recommended loci</a:t>
            </a:r>
            <a:endParaRPr lang="zh-CN" altLang="en-US" b="1">
              <a:latin typeface="Times New Roman" panose="02020603050405020304" pitchFamily="18" charset="0"/>
              <a:cs typeface="Times New Roman" panose="02020603050405020304" pitchFamily="18" charset="0"/>
            </a:endParaRPr>
          </a:p>
        </p:txBody>
      </p:sp>
      <p:sp>
        <p:nvSpPr>
          <p:cNvPr id="77" name="椭圆 76"/>
          <p:cNvSpPr/>
          <p:nvPr/>
        </p:nvSpPr>
        <p:spPr>
          <a:xfrm>
            <a:off x="3565525" y="1524000"/>
            <a:ext cx="792163" cy="2159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78" name="椭圆 77"/>
          <p:cNvSpPr/>
          <p:nvPr/>
        </p:nvSpPr>
        <p:spPr>
          <a:xfrm>
            <a:off x="3565525" y="6276975"/>
            <a:ext cx="792163" cy="2159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79" name="矩形 78"/>
          <p:cNvSpPr/>
          <p:nvPr/>
        </p:nvSpPr>
        <p:spPr>
          <a:xfrm>
            <a:off x="7577138" y="1939925"/>
            <a:ext cx="1068387" cy="28892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80" name="流程图: 资料带 79"/>
          <p:cNvSpPr/>
          <p:nvPr/>
        </p:nvSpPr>
        <p:spPr>
          <a:xfrm rot="5855152" flipH="1" flipV="1">
            <a:off x="5152231" y="6255544"/>
            <a:ext cx="395288" cy="152400"/>
          </a:xfrm>
          <a:prstGeom prst="flowChartPunchedTa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82" name="矩形 81"/>
          <p:cNvSpPr/>
          <p:nvPr/>
        </p:nvSpPr>
        <p:spPr>
          <a:xfrm>
            <a:off x="3689350" y="4311650"/>
            <a:ext cx="576263" cy="1873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81" name="矩形 80"/>
          <p:cNvSpPr/>
          <p:nvPr>
            <p:custDataLst>
              <p:tags r:id="rId2"/>
            </p:custDataLst>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3" name="图片 82"/>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84" name="矩形 83"/>
          <p:cNvSpPr/>
          <p:nvPr>
            <p:custDataLst>
              <p:tags r:id="rId5"/>
            </p:custDataLst>
          </p:nvPr>
        </p:nvSpPr>
        <p:spPr>
          <a:xfrm>
            <a:off x="2239053" y="220287"/>
            <a:ext cx="1927225" cy="460375"/>
          </a:xfrm>
          <a:prstGeom prst="rect">
            <a:avLst/>
          </a:prstGeom>
          <a:effectLst>
            <a:outerShdw blurRad="50800" dist="38100" dir="5400000" algn="t" rotWithShape="0">
              <a:prstClr val="black">
                <a:alpha val="40000"/>
              </a:prstClr>
            </a:outerShdw>
          </a:effectLst>
        </p:spPr>
        <p:txBody>
          <a:bodyPr wrap="none">
            <a:spAutoFit/>
          </a:bodyPr>
          <a:p>
            <a:pPr algn="ctr"/>
            <a:r>
              <a:rPr lang="en-US" altLang="zh-CN" sz="2400" b="1" dirty="0">
                <a:solidFill>
                  <a:schemeClr val="bg1"/>
                </a:solidFill>
                <a:latin typeface="Times New Roman" panose="02020603050405020304" pitchFamily="18" charset="0"/>
                <a:cs typeface="Times New Roman" panose="02020603050405020304" pitchFamily="18" charset="0"/>
              </a:rPr>
              <a:t>4.4 Summary</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7"/>
                                        </p:tgtEl>
                                      </p:cBhvr>
                                    </p:animEffect>
                                    <p:animScale>
                                      <p:cBhvr>
                                        <p:cTn id="7" dur="250" autoRev="1" fill="hold"/>
                                        <p:tgtEl>
                                          <p:spTgt spid="7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8"/>
                                        </p:tgtEl>
                                      </p:cBhvr>
                                    </p:animEffect>
                                    <p:animScale>
                                      <p:cBhvr>
                                        <p:cTn id="10" dur="250" autoRev="1" fill="hold"/>
                                        <p:tgtEl>
                                          <p:spTgt spid="7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dissolve">
                                      <p:cBhvr>
                                        <p:cTn id="15" dur="5000"/>
                                        <p:tgtEl>
                                          <p:spTgt spid="82"/>
                                        </p:tgtEl>
                                      </p:cBhvr>
                                    </p:animEffect>
                                  </p:childTnLst>
                                  <p:subTnLst>
                                    <p:set>
                                      <p:cBhvr override="childStyle">
                                        <p:cTn dur="1" fill="hold" display="0" masterRel="sameClick" afterEffect="1">
                                          <p:stCondLst>
                                            <p:cond evt="end" delay="0">
                                              <p:tn val="13"/>
                                            </p:cond>
                                          </p:stCondLst>
                                        </p:cTn>
                                        <p:tgtEl>
                                          <p:spTgt spid="8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0"/>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7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7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45"/>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60"/>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74"/>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childTnLst>
                                </p:cTn>
                              </p:par>
                              <p:par>
                                <p:cTn id="144" presetID="1" presetClass="entr" presetSubtype="0" fill="hold" grpId="1" nodeType="withEffect">
                                  <p:stCondLst>
                                    <p:cond delay="0"/>
                                  </p:stCondLst>
                                  <p:childTnLst>
                                    <p:set>
                                      <p:cBhvr>
                                        <p:cTn id="145" dur="1" fill="hold">
                                          <p:stCondLst>
                                            <p:cond delay="0"/>
                                          </p:stCondLst>
                                        </p:cTn>
                                        <p:tgtEl>
                                          <p:spTgt spid="60"/>
                                        </p:tgtEl>
                                        <p:attrNameLst>
                                          <p:attrName>style.visibility</p:attrName>
                                        </p:attrNameLst>
                                      </p:cBhvr>
                                      <p:to>
                                        <p:strVal val="visible"/>
                                      </p:to>
                                    </p:set>
                                  </p:childTnLst>
                                </p:cTn>
                              </p:par>
                              <p:par>
                                <p:cTn id="146" presetID="1" presetClass="entr" presetSubtype="0" fill="hold" grpId="1" nodeType="withEffect">
                                  <p:stCondLst>
                                    <p:cond delay="0"/>
                                  </p:stCondLst>
                                  <p:childTnLst>
                                    <p:set>
                                      <p:cBhvr>
                                        <p:cTn id="147" dur="1" fill="hold">
                                          <p:stCondLst>
                                            <p:cond delay="0"/>
                                          </p:stCondLst>
                                        </p:cTn>
                                        <p:tgtEl>
                                          <p:spTgt spid="59"/>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47"/>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childTnLst>
                                  <p:subTnLst>
                                    <p:animClr clrSpc="rgb" dir="cw">
                                      <p:cBhvr override="childStyle">
                                        <p:cTn dur="1" fill="hold" display="0" masterRel="nextClick" afterEffect="1"/>
                                        <p:tgtEl>
                                          <p:spTgt spid="72"/>
                                        </p:tgtEl>
                                        <p:attrNameLst>
                                          <p:attrName>ppt_c</p:attrName>
                                        </p:attrNameLst>
                                      </p:cBhvr>
                                      <p:to>
                                        <a:schemeClr val="hlink"/>
                                      </p:to>
                                    </p:animClr>
                                  </p:subTnLst>
                                </p:cTn>
                              </p:par>
                              <p:par>
                                <p:cTn id="154" presetID="1" presetClass="entr" presetSubtype="0" fill="hold" grpId="0" nodeType="withEffect">
                                  <p:stCondLst>
                                    <p:cond delay="0"/>
                                  </p:stCondLst>
                                  <p:childTnLst>
                                    <p:set>
                                      <p:cBhvr>
                                        <p:cTn id="155" dur="1" fill="hold">
                                          <p:stCondLst>
                                            <p:cond delay="0"/>
                                          </p:stCondLst>
                                        </p:cTn>
                                        <p:tgtEl>
                                          <p:spTgt spid="48"/>
                                        </p:tgtEl>
                                        <p:attrNameLst>
                                          <p:attrName>style.visibility</p:attrName>
                                        </p:attrNameLst>
                                      </p:cBhvr>
                                      <p:to>
                                        <p:strVal val="visible"/>
                                      </p:to>
                                    </p:set>
                                  </p:childTnLst>
                                  <p:subTnLst>
                                    <p:animClr clrSpc="rgb" dir="cw">
                                      <p:cBhvr override="childStyle">
                                        <p:cTn dur="1" fill="hold" display="0" masterRel="nextClick" afterEffect="1"/>
                                        <p:tgtEl>
                                          <p:spTgt spid="48"/>
                                        </p:tgtEl>
                                        <p:attrNameLst>
                                          <p:attrName>ppt_c</p:attrName>
                                        </p:attrNameLst>
                                      </p:cBhvr>
                                      <p:to>
                                        <a:schemeClr val="hlink"/>
                                      </p:to>
                                    </p:animClr>
                                  </p:subTnLst>
                                </p:cTn>
                              </p:par>
                              <p:par>
                                <p:cTn id="156" presetID="1" presetClass="entr" presetSubtype="0" fill="hold" grpId="0" nodeType="withEffect">
                                  <p:stCondLst>
                                    <p:cond delay="0"/>
                                  </p:stCondLst>
                                  <p:childTnLst>
                                    <p:set>
                                      <p:cBhvr>
                                        <p:cTn id="157" dur="1" fill="hold">
                                          <p:stCondLst>
                                            <p:cond delay="0"/>
                                          </p:stCondLst>
                                        </p:cTn>
                                        <p:tgtEl>
                                          <p:spTgt spid="35"/>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71"/>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51"/>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39"/>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55"/>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43"/>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58"/>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p:bldP spid="27" grpId="0"/>
      <p:bldP spid="28" grpId="0"/>
      <p:bldP spid="29" grpId="0"/>
      <p:bldP spid="30" grpId="0" bldLvl="0" animBg="1"/>
      <p:bldP spid="31" grpId="0" bldLvl="0" animBg="1"/>
      <p:bldP spid="32" grpId="0"/>
      <p:bldP spid="33" grpId="0"/>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p:bldP spid="47" grpId="0"/>
      <p:bldP spid="48" grpId="0"/>
      <p:bldP spid="49" grpId="0"/>
      <p:bldP spid="50" grpId="0"/>
      <p:bldP spid="51" grpId="0"/>
      <p:bldP spid="52" grpId="0"/>
      <p:bldP spid="53" grpId="0"/>
      <p:bldP spid="54" grpId="0"/>
      <p:bldP spid="55" grpId="0"/>
      <p:bldP spid="56" grpId="0" bldLvl="0" animBg="1"/>
      <p:bldP spid="57" grpId="0"/>
      <p:bldP spid="58" grpId="0"/>
      <p:bldP spid="59" grpId="0"/>
      <p:bldP spid="59" grpId="1"/>
      <p:bldP spid="60" grpId="0"/>
      <p:bldP spid="60" grpId="1"/>
      <p:bldP spid="61" grpId="0"/>
      <p:bldP spid="62" grpId="0"/>
      <p:bldP spid="63" grpId="0" bldLvl="0" animBg="1"/>
      <p:bldP spid="64" grpId="0" bldLvl="0" animBg="1"/>
      <p:bldP spid="65" grpId="0" bldLvl="0" animBg="1"/>
      <p:bldP spid="66" grpId="0" bldLvl="0" animBg="1"/>
      <p:bldP spid="67" grpId="0"/>
      <p:bldP spid="72" grpId="0"/>
      <p:bldP spid="73" grpId="0" bldLvl="0" animBg="1"/>
      <p:bldP spid="74" grpId="0" bldLvl="0" animBg="1"/>
      <p:bldP spid="75" grpId="0"/>
      <p:bldP spid="76" grpId="0"/>
      <p:bldP spid="77" grpId="0" bldLvl="0" animBg="1"/>
      <p:bldP spid="78" grpId="0" bldLvl="0" animBg="1"/>
      <p:bldP spid="79" grpId="0" bldLvl="0" animBg="1"/>
      <p:bldP spid="80" grpId="0" bldLvl="0" animBg="1"/>
      <p:bldP spid="8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8172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1.2 Loci Arrangement Diagram of Y27Plex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1534160" y="1033780"/>
            <a:ext cx="9123680" cy="556069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1623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13330"/>
          <a:stretch>
            <a:fillRect/>
          </a:stretch>
        </p:blipFill>
        <p:spPr>
          <a:xfrm>
            <a:off x="888829" y="1386401"/>
            <a:ext cx="4238648" cy="5315274"/>
          </a:xfrm>
          <a:prstGeom prst="rect">
            <a:avLst/>
          </a:prstGeom>
          <a:ln>
            <a:noFill/>
          </a:ln>
          <a:effectLst>
            <a:outerShdw blurRad="292100" dist="139700" dir="2700000" algn="tl" rotWithShape="0">
              <a:srgbClr val="333333">
                <a:alpha val="65000"/>
              </a:srgbClr>
            </a:outerShdw>
          </a:effectLst>
        </p:spPr>
      </p:pic>
      <p:sp>
        <p:nvSpPr>
          <p:cNvPr id="3" name="TextBox 2"/>
          <p:cNvSpPr txBox="1"/>
          <p:nvPr>
            <p:custDataLst>
              <p:tags r:id="rId3"/>
            </p:custDataLst>
          </p:nvPr>
        </p:nvSpPr>
        <p:spPr>
          <a:xfrm>
            <a:off x="6624320" y="1386205"/>
            <a:ext cx="4695190" cy="5077460"/>
          </a:xfrm>
          <a:prstGeom prst="rect">
            <a:avLst/>
          </a:prstGeom>
          <a:noFill/>
        </p:spPr>
        <p:txBody>
          <a:bodyPr wrap="square" rtlCol="0">
            <a:spAutoFit/>
          </a:bodyPr>
          <a:lstStyle/>
          <a:p>
            <a:pPr algn="l">
              <a:lnSpc>
                <a:spcPct val="100000"/>
              </a:lnSpc>
              <a:buClrTx/>
              <a:buSzTx/>
              <a:buFontTx/>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Jiangsu Superbio Biomedical Co. Ltd., founded in 2011, is a cutting-edge technology enterprise owning the Practice License of Medical Institution, which </a:t>
            </a:r>
            <a:r>
              <a:rPr lang="en-US" altLang="zh-CN" dirty="0" smtClean="0">
                <a:solidFill>
                  <a:schemeClr val="tx1"/>
                </a:solidFill>
                <a:latin typeface="Times New Roman" panose="02020603050405020304" pitchFamily="18" charset="0"/>
                <a:cs typeface="Times New Roman" panose="02020603050405020304" pitchFamily="18" charset="0"/>
                <a:sym typeface="+mn-ea"/>
              </a:rPr>
              <a:t>specializes in  the research and testing of gene sequencing industry, and</a:t>
            </a:r>
            <a:r>
              <a:rPr lang="en-US" altLang="zh-CN" dirty="0" smtClean="0">
                <a:solidFill>
                  <a:schemeClr val="tx1"/>
                </a:solidFill>
                <a:latin typeface="Times New Roman" panose="02020603050405020304" pitchFamily="18" charset="0"/>
                <a:cs typeface="Times New Roman" panose="02020603050405020304" pitchFamily="18" charset="0"/>
              </a:rPr>
              <a:t> integrates R&amp;D, production and sales. The company's products and services cover forensic testing, medical testing, food/environment/medicine testing, instrumentation and software.</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are willing to provide clients with scientific research services related to forensic DNA testing, such as research projects and papers publication, solving all the difficulties encountered in the experiment for you.</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sincerely look forward to cooperate with you in developing products and researching projects.</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135" y="2651425"/>
            <a:ext cx="12192000" cy="923330"/>
          </a:xfrm>
          <a:prstGeom prst="rect">
            <a:avLst/>
          </a:prstGeom>
        </p:spPr>
        <p:txBody>
          <a:bodyPr wrap="square">
            <a:spAutoFit/>
          </a:bodyPr>
          <a:lstStyle/>
          <a:p>
            <a:pPr algn="ctr"/>
            <a:r>
              <a:rPr lang="en-US" altLang="zh-CN" sz="5400" b="1" dirty="0">
                <a:solidFill>
                  <a:srgbClr val="0086D1"/>
                </a:solidFill>
                <a:latin typeface="微软雅黑" panose="020B0503020204020204" charset="-122"/>
                <a:ea typeface="微软雅黑" panose="020B0503020204020204" charset="-122"/>
              </a:rPr>
              <a:t>THANKS</a:t>
            </a:r>
            <a:r>
              <a:rPr lang="en-US" altLang="zh-CN" sz="4800" b="1" dirty="0">
                <a:solidFill>
                  <a:srgbClr val="0086D1"/>
                </a:solidFill>
                <a:latin typeface="微软雅黑" panose="020B0503020204020204" charset="-122"/>
                <a:ea typeface="微软雅黑" panose="020B0503020204020204" charset="-122"/>
              </a:rPr>
              <a:t>!</a:t>
            </a:r>
            <a:endParaRPr lang="zh-CN" altLang="en-US" sz="4800" dirty="0">
              <a:solidFill>
                <a:prstClr val="black"/>
              </a:solidFill>
              <a:latin typeface="Arial" panose="020B0604020202020204"/>
              <a:ea typeface="微软雅黑" panose="020B0503020204020204" charset="-122"/>
            </a:endParaRPr>
          </a:p>
        </p:txBody>
      </p:sp>
      <p:grpSp>
        <p:nvGrpSpPr>
          <p:cNvPr id="6" name="组合 5"/>
          <p:cNvGrpSpPr/>
          <p:nvPr/>
        </p:nvGrpSpPr>
        <p:grpSpPr>
          <a:xfrm>
            <a:off x="0" y="6350405"/>
            <a:ext cx="9711111" cy="46847"/>
            <a:chOff x="2580023" y="5846613"/>
            <a:chExt cx="9177866" cy="45719"/>
          </a:xfrm>
        </p:grpSpPr>
        <p:cxnSp>
          <p:nvCxnSpPr>
            <p:cNvPr id="7" name="直接连接符 6"/>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27044" y="6350405"/>
            <a:ext cx="764956" cy="47888"/>
            <a:chOff x="2580023" y="5846613"/>
            <a:chExt cx="9177866" cy="45719"/>
          </a:xfrm>
        </p:grpSpPr>
        <p:cxnSp>
          <p:nvCxnSpPr>
            <p:cNvPr id="10" name="直接连接符 9"/>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pic>
        <p:nvPicPr>
          <p:cNvPr id="12" name="Picture 3" descr="C:\Documents and Settings\Administrator\My Documents\Jingoal\zz@8115279\RecvFiles\LOGO-01-01.png"/>
          <p:cNvPicPr>
            <a:picLocks noChangeAspect="1" noChangeArrowheads="1"/>
          </p:cNvPicPr>
          <p:nvPr/>
        </p:nvPicPr>
        <p:blipFill>
          <a:blip r:embed="rId1" cstate="print"/>
          <a:srcRect/>
          <a:stretch>
            <a:fillRect/>
          </a:stretch>
        </p:blipFill>
        <p:spPr bwMode="auto">
          <a:xfrm>
            <a:off x="9723303" y="6165861"/>
            <a:ext cx="1715933" cy="369087"/>
          </a:xfrm>
          <a:prstGeom prst="rect">
            <a:avLst/>
          </a:prstGeom>
          <a:noFill/>
        </p:spPr>
      </p:pic>
      <p:sp>
        <p:nvSpPr>
          <p:cNvPr id="2" name="矩形 1"/>
          <p:cNvSpPr/>
          <p:nvPr>
            <p:custDataLst>
              <p:tags r:id="rId2"/>
            </p:custDataLst>
          </p:nvPr>
        </p:nvSpPr>
        <p:spPr>
          <a:xfrm>
            <a:off x="0" y="4829175"/>
            <a:ext cx="5676900" cy="1476375"/>
          </a:xfrm>
          <a:prstGeom prst="rect">
            <a:avLst/>
          </a:prstGeom>
        </p:spPr>
        <p:txBody>
          <a:bodyPr wrap="square">
            <a:spAutoFit/>
          </a:bodyPr>
          <a:p>
            <a:pPr algn="l"/>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Contact Us</a:t>
            </a:r>
            <a:endPar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Address: Sino-Danish Ecological Life Science Industrial Park, No.3-1 Xinjinxhu Road, Pukou District, Nanjing</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Tel: 400-616-2676</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Website: http://www.superbio.cn/</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762381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1.3 Analysis Software Loci Information Table of Y27Plex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custDataLst>
              <p:tags r:id="rId2"/>
            </p:custDataLst>
          </p:nvPr>
        </p:nvSpPr>
        <p:spPr>
          <a:xfrm>
            <a:off x="2239149" y="1235075"/>
            <a:ext cx="2989580" cy="368300"/>
          </a:xfrm>
          <a:prstGeom prst="rect">
            <a:avLst/>
          </a:prstGeom>
        </p:spPr>
        <p:txBody>
          <a:bodyPr wrap="none">
            <a:spAutoFit/>
          </a:bodyPr>
          <a:p>
            <a:pPr algn="l"/>
            <a:r>
              <a:rPr lang="en-US" altLang="zh-CN" smtClean="0">
                <a:latin typeface="Times New Roman" panose="02020603050405020304" pitchFamily="18" charset="0"/>
                <a:cs typeface="Times New Roman" panose="02020603050405020304" pitchFamily="18" charset="0"/>
              </a:rPr>
              <a:t>GeneMapper ID-X version 1.3</a:t>
            </a:r>
            <a:endParaRPr lang="en-US" altLang="zh-CN" smtClean="0">
              <a:latin typeface="Times New Roman" panose="02020603050405020304" pitchFamily="18" charset="0"/>
              <a:cs typeface="Times New Roman" panose="02020603050405020304" pitchFamily="18" charset="0"/>
            </a:endParaRPr>
          </a:p>
        </p:txBody>
      </p:sp>
      <p:pic>
        <p:nvPicPr>
          <p:cNvPr id="2" name="Picture 2" descr="C:\Users\admin\Desktop\Y27 验证实验\y27 Bin.png"/>
          <p:cNvPicPr>
            <a:picLocks noChangeAspect="1" noChangeArrowheads="1"/>
          </p:cNvPicPr>
          <p:nvPr>
            <p:custDataLst>
              <p:tags r:id="rId3"/>
            </p:custDataLst>
          </p:nvPr>
        </p:nvPicPr>
        <p:blipFill>
          <a:blip r:embed="rId4" cstate="print"/>
          <a:srcRect/>
          <a:stretch>
            <a:fillRect/>
          </a:stretch>
        </p:blipFill>
        <p:spPr bwMode="auto">
          <a:xfrm>
            <a:off x="1332230" y="1712595"/>
            <a:ext cx="9528175" cy="5029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72942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1.4 Electrophoretic Diagram of Y27Plex Allelic Ladder</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custDataLst>
              <p:tags r:id="rId2"/>
            </p:custDataLst>
          </p:nvPr>
        </p:nvSpPr>
        <p:spPr>
          <a:xfrm>
            <a:off x="2238819" y="1095375"/>
            <a:ext cx="4215130" cy="368300"/>
          </a:xfrm>
          <a:prstGeom prst="rect">
            <a:avLst/>
          </a:prstGeom>
        </p:spPr>
        <p:txBody>
          <a:bodyPr wrap="none">
            <a:spAutoFit/>
          </a:bodyPr>
          <a:p>
            <a:pPr algn="l"/>
            <a:r>
              <a:rPr lang="en-US" altLang="zh-CN" dirty="0" smtClean="0">
                <a:latin typeface="Times New Roman" panose="02020603050405020304" pitchFamily="18" charset="0"/>
                <a:cs typeface="Times New Roman" panose="02020603050405020304" pitchFamily="18" charset="0"/>
              </a:rPr>
              <a:t>Y27Plex Allelic Ladder </a:t>
            </a:r>
            <a:r>
              <a:rPr lang="en-US" altLang="zh-CN" dirty="0" smtClean="0">
                <a:latin typeface="Times New Roman" panose="02020603050405020304" pitchFamily="18" charset="0"/>
                <a:cs typeface="Times New Roman" panose="02020603050405020304" pitchFamily="18" charset="0"/>
                <a:sym typeface="+mn-ea"/>
              </a:rPr>
              <a:t>contains </a:t>
            </a:r>
            <a:r>
              <a:rPr lang="en-US" altLang="zh-CN" dirty="0" smtClean="0">
                <a:latin typeface="Times New Roman" panose="02020603050405020304" pitchFamily="18" charset="0"/>
                <a:cs typeface="Times New Roman" panose="02020603050405020304" pitchFamily="18" charset="0"/>
              </a:rPr>
              <a:t>266</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a</a:t>
            </a:r>
            <a:r>
              <a:rPr lang="zh-CN" altLang="en-US" dirty="0" smtClean="0">
                <a:latin typeface="Times New Roman" panose="02020603050405020304" pitchFamily="18" charset="0"/>
                <a:cs typeface="Times New Roman" panose="02020603050405020304" pitchFamily="18" charset="0"/>
                <a:sym typeface="+mn-ea"/>
              </a:rPr>
              <a:t>lleles</a:t>
            </a:r>
            <a:endParaRPr lang="zh-CN" altLang="en-US" dirty="0" smtClean="0">
              <a:latin typeface="Times New Roman" panose="02020603050405020304" pitchFamily="18" charset="0"/>
              <a:cs typeface="Times New Roman" panose="02020603050405020304" pitchFamily="18" charset="0"/>
              <a:sym typeface="+mn-ea"/>
            </a:endParaRPr>
          </a:p>
        </p:txBody>
      </p:sp>
      <p:pic>
        <p:nvPicPr>
          <p:cNvPr id="10" name="图片 9" descr="C:\Users\Administrator\Desktop\Y27Plex Ladder.PNG"/>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117600" y="1647825"/>
            <a:ext cx="9956800" cy="5023485"/>
          </a:xfrm>
          <a:prstGeom prst="rect">
            <a:avLst/>
          </a:prstGeom>
          <a:noFill/>
          <a:ln>
            <a:solidFill>
              <a:schemeClr val="accent4">
                <a:lumMod val="75000"/>
              </a:schemeClr>
            </a:solid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General Information of Y27Plex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72396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2.1 Y27Plex STR Detection Kit (25µL× 100 RXN/Kit)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2"/>
            </p:custDataLst>
          </p:nvPr>
        </p:nvGraphicFramePr>
        <p:xfrm>
          <a:off x="718819" y="1665071"/>
          <a:ext cx="10684012" cy="4389120"/>
        </p:xfrm>
        <a:graphic>
          <a:graphicData uri="http://schemas.openxmlformats.org/drawingml/2006/table">
            <a:tbl>
              <a:tblPr firstRow="1" firstCol="1" bandRow="1">
                <a:tableStyleId>{5C22544A-7EE6-4342-B048-85BDC9FD1C3A}</a:tableStyleId>
              </a:tblPr>
              <a:tblGrid>
                <a:gridCol w="2371090"/>
                <a:gridCol w="2653030"/>
                <a:gridCol w="1544955"/>
                <a:gridCol w="4114937"/>
              </a:tblGrid>
              <a:tr h="323506">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i="0" kern="100" dirty="0">
                          <a:effectLst/>
                          <a:latin typeface="Times New Roman" panose="02020603050405020304" pitchFamily="18" charset="0"/>
                          <a:ea typeface="宋体" panose="02010600030101010101" pitchFamily="2" charset="-122"/>
                          <a:cs typeface="Times New Roman" panose="02020603050405020304" pitchFamily="18" charset="0"/>
                        </a:rPr>
                        <a:t>Content</a:t>
                      </a:r>
                      <a:endParaRPr lang="en-US" altLang="zh-CN" sz="180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Description</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26023">
                <a:tc rowSpan="6">
                  <a:txBody>
                    <a:bodyPr/>
                    <a:p>
                      <a:pPr algn="ctr">
                        <a:spcAft>
                          <a:spcPts val="0"/>
                        </a:spcAft>
                      </a:pPr>
                      <a:r>
                        <a:rPr sz="1800" kern="100" dirty="0" smtClean="0">
                          <a:effectLst/>
                          <a:latin typeface="Times New Roman" panose="02020603050405020304" pitchFamily="18" charset="0"/>
                          <a:cs typeface="Times New Roman" panose="02020603050405020304" pitchFamily="18" charset="0"/>
                        </a:rPr>
                        <a:t>Pre-amplification Kit</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2.5× PCR Mix</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1,000</a:t>
                      </a:r>
                      <a:r>
                        <a:rPr lang="el-GR"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L×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smtClean="0">
                          <a:solidFill>
                            <a:schemeClr val="dk1"/>
                          </a:solidFill>
                          <a:effectLst/>
                          <a:latin typeface="Times New Roman" panose="02020603050405020304" pitchFamily="18" charset="0"/>
                          <a:ea typeface="+mn-ea"/>
                          <a:cs typeface="Times New Roman" panose="02020603050405020304" pitchFamily="18" charset="0"/>
                        </a:rPr>
                        <a:t>Buffer containing anti-inhibition components such as MgCl</a:t>
                      </a:r>
                      <a:r>
                        <a:rPr sz="1800" kern="100" baseline="-25000" smtClean="0">
                          <a:solidFill>
                            <a:schemeClr val="dk1"/>
                          </a:solidFill>
                          <a:effectLst/>
                          <a:latin typeface="Times New Roman" panose="02020603050405020304" pitchFamily="18" charset="0"/>
                          <a:ea typeface="+mn-ea"/>
                          <a:cs typeface="Times New Roman" panose="02020603050405020304" pitchFamily="18" charset="0"/>
                        </a:rPr>
                        <a:t>2</a:t>
                      </a:r>
                      <a:endParaRPr sz="1800" kern="100" baseline="-2500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556503">
                <a:tc vMerge="1">
                  <a:tcPr/>
                </a:tc>
                <a:tc>
                  <a:txBody>
                    <a:bodyPr/>
                    <a:p>
                      <a:pPr algn="ctr">
                        <a:spcAft>
                          <a:spcPts val="0"/>
                        </a:spcAft>
                      </a:pPr>
                      <a:r>
                        <a:rPr lang="en-US" altLang="zh-CN" sz="1800" kern="100" dirty="0" smtClean="0">
                          <a:effectLst/>
                          <a:latin typeface="Times New Roman" panose="02020603050405020304" pitchFamily="18" charset="0"/>
                          <a:cs typeface="Times New Roman" panose="02020603050405020304" pitchFamily="18" charset="0"/>
                        </a:rPr>
                        <a:t>Y27Plex</a:t>
                      </a:r>
                      <a:r>
                        <a:rPr lang="en-US" sz="1800" kern="100" dirty="0" smtClean="0">
                          <a:effectLst/>
                          <a:latin typeface="Times New Roman" panose="02020603050405020304" pitchFamily="18" charset="0"/>
                          <a:cs typeface="Times New Roman" panose="02020603050405020304" pitchFamily="18" charset="0"/>
                        </a:rPr>
                        <a:t> </a:t>
                      </a:r>
                      <a:r>
                        <a:rPr lang="en-US" sz="1800" kern="100" dirty="0">
                          <a:effectLst/>
                          <a:latin typeface="Times New Roman" panose="02020603050405020304" pitchFamily="18" charset="0"/>
                          <a:cs typeface="Times New Roman" panose="02020603050405020304" pitchFamily="18" charset="0"/>
                        </a:rPr>
                        <a:t>Primers</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500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cs typeface="Times New Roman" panose="02020603050405020304" pitchFamily="18" charset="0"/>
                        </a:rPr>
                        <a:t>Primer mixtures for amplifying 2</a:t>
                      </a:r>
                      <a:r>
                        <a:rPr lang="en-US" sz="1800" kern="100" dirty="0" smtClean="0">
                          <a:effectLst/>
                          <a:latin typeface="Times New Roman" panose="02020603050405020304" pitchFamily="18" charset="0"/>
                          <a:cs typeface="Times New Roman" panose="02020603050405020304" pitchFamily="18" charset="0"/>
                        </a:rPr>
                        <a:t>7</a:t>
                      </a:r>
                      <a:r>
                        <a:rPr sz="1800" kern="100" dirty="0" smtClean="0">
                          <a:effectLst/>
                          <a:latin typeface="Times New Roman" panose="02020603050405020304" pitchFamily="18" charset="0"/>
                          <a:cs typeface="Times New Roman" panose="02020603050405020304" pitchFamily="18" charset="0"/>
                        </a:rPr>
                        <a:t> loci</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r>
              <a:tr h="305060">
                <a:tc vMerge="1">
                  <a:tcP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PCR Grade Water</a:t>
                      </a:r>
                      <a:endParaRPr lang="en-US"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1,000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  Nuclease-free deionized ultrapure water</a:t>
                      </a:r>
                      <a:endPar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48640">
                <a:tc vMerge="1">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cs typeface="Times New Roman" panose="02020603050405020304" pitchFamily="18" charset="0"/>
                        </a:rPr>
                        <a:t>Control DNA 9948 (0.5ng/µL)</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20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sz="1800" kern="100" baseline="0" smtClean="0">
                          <a:effectLst/>
                          <a:latin typeface="Times New Roman" panose="02020603050405020304" pitchFamily="18" charset="0"/>
                          <a:ea typeface="+mn-ea"/>
                          <a:cs typeface="Times New Roman" panose="02020603050405020304" pitchFamily="18" charset="0"/>
                        </a:rPr>
                        <a:t>Standard positive control</a:t>
                      </a:r>
                      <a:endParaRPr sz="1800" kern="100" baseline="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548640">
                <a:tc vMerge="1">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Control DNA 9947A (0.5ng/µL)</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buNone/>
                      </a:pPr>
                      <a:r>
                        <a:rPr lang="en-US" sz="1800" kern="100" dirty="0" smtClean="0">
                          <a:effectLst/>
                          <a:latin typeface="Times New Roman" panose="02020603050405020304" pitchFamily="18" charset="0"/>
                          <a:cs typeface="Times New Roman" panose="02020603050405020304" pitchFamily="18" charset="0"/>
                          <a:sym typeface="+mn-ea"/>
                        </a:rPr>
                        <a:t>20</a:t>
                      </a:r>
                      <a:r>
                        <a:rPr lang="el-GR" altLang="zh-CN" sz="1800" kern="100" dirty="0" smtClean="0">
                          <a:effectLst/>
                          <a:latin typeface="Times New Roman" panose="02020603050405020304" pitchFamily="18" charset="0"/>
                          <a:cs typeface="Times New Roman" panose="02020603050405020304" pitchFamily="18" charset="0"/>
                          <a:sym typeface="+mn-ea"/>
                        </a:rPr>
                        <a:t>μ</a:t>
                      </a:r>
                      <a:r>
                        <a:rPr lang="en-US" altLang="zh-CN" sz="1800" kern="100" dirty="0" smtClean="0">
                          <a:effectLst/>
                          <a:latin typeface="Times New Roman" panose="02020603050405020304" pitchFamily="18" charset="0"/>
                          <a:cs typeface="Times New Roman" panose="02020603050405020304" pitchFamily="18" charset="0"/>
                          <a:sym typeface="+mn-ea"/>
                        </a:rPr>
                        <a:t>L</a:t>
                      </a:r>
                      <a:r>
                        <a:rPr lang="en-US" sz="1800" kern="100" dirty="0" smtClean="0">
                          <a:effectLst/>
                          <a:latin typeface="Times New Roman" panose="02020603050405020304" pitchFamily="18" charset="0"/>
                          <a:cs typeface="Times New Roman" panose="02020603050405020304" pitchFamily="18" charset="0"/>
                          <a:sym typeface="+mn-ea"/>
                        </a:rPr>
                        <a:t>× 1</a:t>
                      </a:r>
                      <a:endParaRPr lang="zh-CN" altLang="en-US"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00" baseline="0" smtClean="0">
                          <a:effectLst/>
                          <a:latin typeface="Times New Roman" panose="02020603050405020304" pitchFamily="18" charset="0"/>
                          <a:ea typeface="+mn-ea"/>
                          <a:cs typeface="Times New Roman" panose="02020603050405020304" pitchFamily="18" charset="0"/>
                        </a:rPr>
                        <a:t>Standard </a:t>
                      </a:r>
                      <a:r>
                        <a:rPr lang="en-US" altLang="zh-CN" sz="1800" kern="100" baseline="0" smtClean="0">
                          <a:effectLst/>
                          <a:latin typeface="Times New Roman" panose="02020603050405020304" pitchFamily="18" charset="0"/>
                          <a:ea typeface="+mn-ea"/>
                          <a:cs typeface="Times New Roman" panose="02020603050405020304" pitchFamily="18" charset="0"/>
                        </a:rPr>
                        <a:t>negative</a:t>
                      </a:r>
                      <a:r>
                        <a:rPr lang="zh-CN" altLang="en-US" sz="1800" kern="100" baseline="0" smtClean="0">
                          <a:effectLst/>
                          <a:latin typeface="Times New Roman" panose="02020603050405020304" pitchFamily="18" charset="0"/>
                          <a:ea typeface="+mn-ea"/>
                          <a:cs typeface="Times New Roman" panose="02020603050405020304" pitchFamily="18" charset="0"/>
                        </a:rPr>
                        <a:t> control</a:t>
                      </a:r>
                      <a:endParaRPr lang="zh-CN" altLang="en-US" sz="1800" kern="100" baseline="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323506">
                <a:tc vMerge="1">
                  <a:tcPr/>
                </a:tc>
                <a:tc>
                  <a:txBody>
                    <a:bodyPr/>
                    <a:p>
                      <a:pPr algn="ctr">
                        <a:spcAft>
                          <a:spcPts val="0"/>
                        </a:spcAft>
                      </a:pPr>
                      <a:r>
                        <a:rPr lang="en-US" sz="1800" i="1" kern="100" dirty="0">
                          <a:effectLst/>
                          <a:latin typeface="Times New Roman" panose="02020603050405020304" pitchFamily="18" charset="0"/>
                          <a:cs typeface="Times New Roman" panose="02020603050405020304" pitchFamily="18" charset="0"/>
                        </a:rPr>
                        <a:t>Taq</a:t>
                      </a:r>
                      <a:r>
                        <a:rPr lang="en-US" sz="1800" kern="100" dirty="0">
                          <a:effectLst/>
                          <a:latin typeface="Times New Roman" panose="02020603050405020304" pitchFamily="18" charset="0"/>
                          <a:cs typeface="Times New Roman" panose="02020603050405020304" pitchFamily="18" charset="0"/>
                        </a:rPr>
                        <a:t> DNA</a:t>
                      </a:r>
                      <a:r>
                        <a:rPr lang="zh-CN" sz="1800" kern="100" dirty="0">
                          <a:effectLst/>
                          <a:latin typeface="Times New Roman" panose="02020603050405020304" pitchFamily="18" charset="0"/>
                          <a:cs typeface="Times New Roman" panose="02020603050405020304" pitchFamily="18" charset="0"/>
                        </a:rPr>
                        <a:t> </a:t>
                      </a:r>
                      <a:r>
                        <a:rPr lang="en-US" altLang="zh-CN" sz="1800" kern="100" dirty="0">
                          <a:effectLst/>
                          <a:latin typeface="Times New Roman" panose="02020603050405020304" pitchFamily="18" charset="0"/>
                          <a:cs typeface="Times New Roman" panose="02020603050405020304" pitchFamily="18" charset="0"/>
                        </a:rPr>
                        <a:t>P</a:t>
                      </a:r>
                      <a:r>
                        <a:rPr lang="zh-CN" sz="1800" kern="100" dirty="0">
                          <a:effectLst/>
                          <a:latin typeface="Times New Roman" panose="02020603050405020304" pitchFamily="18" charset="0"/>
                          <a:cs typeface="Times New Roman" panose="02020603050405020304" pitchFamily="18" charset="0"/>
                        </a:rPr>
                        <a:t>olymerase</a:t>
                      </a:r>
                      <a:endParaRPr 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100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smtClean="0">
                          <a:effectLst/>
                          <a:latin typeface="Times New Roman" panose="02020603050405020304" pitchFamily="18" charset="0"/>
                          <a:ea typeface="宋体" panose="02010600030101010101" pitchFamily="2" charset="-122"/>
                          <a:cs typeface="Times New Roman" panose="02020603050405020304" pitchFamily="18" charset="0"/>
                        </a:rPr>
                        <a:t>Hot-start DNA Polymerase</a:t>
                      </a:r>
                      <a:endParaRPr sz="1800" kern="10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05060">
                <a:tc rowSpan="2">
                  <a:txBody>
                    <a:bodyPr/>
                    <a:p>
                      <a:pPr algn="ctr">
                        <a:spcAft>
                          <a:spcPts val="0"/>
                        </a:spcAft>
                      </a:pPr>
                      <a:r>
                        <a:rPr sz="1800" kern="100" dirty="0" smtClean="0">
                          <a:effectLst/>
                          <a:latin typeface="Times New Roman" panose="02020603050405020304" pitchFamily="18" charset="0"/>
                          <a:cs typeface="Times New Roman" panose="02020603050405020304" pitchFamily="18" charset="0"/>
                        </a:rPr>
                        <a:t>Post-amplification Kit</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smtClean="0">
                          <a:effectLst/>
                          <a:latin typeface="Times New Roman" panose="02020603050405020304" pitchFamily="18" charset="0"/>
                          <a:cs typeface="Times New Roman" panose="02020603050405020304" pitchFamily="18" charset="0"/>
                        </a:rPr>
                        <a:t>Y27Plex </a:t>
                      </a:r>
                      <a:r>
                        <a:rPr lang="en-US" sz="1800" kern="100" dirty="0">
                          <a:effectLst/>
                          <a:latin typeface="Times New Roman" panose="02020603050405020304" pitchFamily="18" charset="0"/>
                          <a:cs typeface="Times New Roman" panose="02020603050405020304" pitchFamily="18" charset="0"/>
                        </a:rPr>
                        <a:t>Allelic Ladder</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20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Contains amplified alleles</a:t>
                      </a:r>
                      <a:endParaRPr lang="zh-CN" altLang="en-US"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69637">
                <a:tc vMerge="1">
                  <a:tcP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Orange-500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el-GR" sz="1800" kern="100" dirty="0" smtClean="0">
                          <a:solidFill>
                            <a:schemeClr val="dk1"/>
                          </a:solidFill>
                          <a:effectLst/>
                          <a:latin typeface="Times New Roman" panose="02020603050405020304" pitchFamily="18" charset="0"/>
                          <a:ea typeface="+mn-ea"/>
                          <a:cs typeface="Times New Roman" panose="02020603050405020304" pitchFamily="18" charset="0"/>
                        </a:rPr>
                        <a:t>75</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 Internal lane standards with fluorescent markers</a:t>
                      </a:r>
                      <a:endPar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81000">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00" dirty="0" smtClean="0">
                          <a:solidFill>
                            <a:schemeClr val="lt1"/>
                          </a:solidFill>
                          <a:effectLst/>
                          <a:latin typeface="Times New Roman" panose="02020603050405020304" pitchFamily="18" charset="0"/>
                          <a:ea typeface="+mn-ea"/>
                          <a:cs typeface="Times New Roman" panose="02020603050405020304" pitchFamily="18" charset="0"/>
                        </a:rPr>
                        <a:t>Matrix Kit</a:t>
                      </a:r>
                      <a:endParaRPr lang="zh-CN" altLang="en-US" sz="1800" b="1" kern="100" dirty="0" smtClean="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solidFill>
                  </a:tcP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 Dye Matrix</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50μ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altLang="zh-CN" sz="1800" b="0" i="0" kern="1200" dirty="0" smtClean="0">
                          <a:solidFill>
                            <a:schemeClr val="dk1"/>
                          </a:solidFill>
                          <a:effectLst/>
                          <a:latin typeface="Times New Roman" panose="02020603050405020304" pitchFamily="18" charset="0"/>
                          <a:ea typeface="+mn-ea"/>
                          <a:cs typeface="Times New Roman" panose="02020603050405020304" pitchFamily="18" charset="0"/>
                        </a:rPr>
                        <a:t>1</a:t>
                      </a:r>
                      <a:endPar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Used for spectral calibration</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93889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2.2 Reaction System and Procedures of  Y27Plex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8" name="表格 37"/>
          <p:cNvGraphicFramePr>
            <a:graphicFrameLocks noGrp="1"/>
          </p:cNvGraphicFramePr>
          <p:nvPr>
            <p:custDataLst>
              <p:tags r:id="rId2"/>
            </p:custDataLst>
          </p:nvPr>
        </p:nvGraphicFramePr>
        <p:xfrm>
          <a:off x="462915" y="1731267"/>
          <a:ext cx="4591050" cy="3298190"/>
        </p:xfrm>
        <a:graphic>
          <a:graphicData uri="http://schemas.openxmlformats.org/drawingml/2006/table">
            <a:tbl>
              <a:tblPr firstRow="1" firstCol="1" bandRow="1">
                <a:tableStyleId>{5C22544A-7EE6-4342-B048-85BDC9FD1C3A}</a:tableStyleId>
              </a:tblPr>
              <a:tblGrid>
                <a:gridCol w="2233295"/>
                <a:gridCol w="2357558"/>
              </a:tblGrid>
              <a:tr h="58293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altLang="zh-CN" sz="1800" b="0" kern="100" dirty="0" smtClean="0">
                          <a:latin typeface="Times New Roman" panose="02020603050405020304" pitchFamily="18" charset="0"/>
                          <a:ea typeface="+mn-ea"/>
                          <a:cs typeface="Times New Roman" panose="02020603050405020304" pitchFamily="18" charset="0"/>
                        </a:rPr>
                        <a:t>25µL</a:t>
                      </a:r>
                      <a:r>
                        <a:rPr lang="en-US" altLang="zh-CN" sz="1800" b="0" kern="100" dirty="0" smtClean="0">
                          <a:latin typeface="Times New Roman" panose="02020603050405020304" pitchFamily="18" charset="0"/>
                          <a:cs typeface="Times New Roman" panose="02020603050405020304" pitchFamily="18" charset="0"/>
                          <a:sym typeface="+mn-ea"/>
                        </a:rPr>
                        <a:t> System (µL)</a:t>
                      </a:r>
                      <a:endParaRPr 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2.5× 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33591">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Y27Plex Primers</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379391">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PCR Grade Water</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8.0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6638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9948 (0.5ng/µL)</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Taq DNA Polymerase</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02332">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 Total Volume</a:t>
                      </a:r>
                      <a:endPar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bl>
          </a:graphicData>
        </a:graphic>
      </p:graphicFrame>
      <p:grpSp>
        <p:nvGrpSpPr>
          <p:cNvPr id="3" name="组合 2"/>
          <p:cNvGrpSpPr/>
          <p:nvPr/>
        </p:nvGrpSpPr>
        <p:grpSpPr>
          <a:xfrm>
            <a:off x="5584825" y="1741170"/>
            <a:ext cx="6120130" cy="3391483"/>
            <a:chOff x="1143000" y="1600200"/>
            <a:chExt cx="4629150" cy="2564492"/>
          </a:xfrm>
        </p:grpSpPr>
        <p:cxnSp>
          <p:nvCxnSpPr>
            <p:cNvPr id="4" name="直接连接符 3"/>
            <p:cNvCxnSpPr/>
            <p:nvPr>
              <p:custDataLst>
                <p:tags r:id="rId3"/>
              </p:custDataLst>
            </p:nvPr>
          </p:nvCxnSpPr>
          <p:spPr>
            <a:xfrm>
              <a:off x="1143000" y="2133600"/>
              <a:ext cx="5334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a:off x="1676400" y="21336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5"/>
              </p:custDataLst>
            </p:nvPr>
          </p:nvCxnSpPr>
          <p:spPr>
            <a:xfrm>
              <a:off x="1752600" y="2286000"/>
              <a:ext cx="4572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6"/>
              </p:custDataLst>
            </p:nvPr>
          </p:nvCxnSpPr>
          <p:spPr>
            <a:xfrm>
              <a:off x="2209800" y="2286000"/>
              <a:ext cx="304800" cy="6953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7"/>
              </p:custDataLst>
            </p:nvPr>
          </p:nvCxnSpPr>
          <p:spPr>
            <a:xfrm flipV="1">
              <a:off x="2514600" y="2971800"/>
              <a:ext cx="685800" cy="95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8"/>
              </p:custDataLst>
            </p:nvPr>
          </p:nvCxnSpPr>
          <p:spPr>
            <a:xfrm flipV="1">
              <a:off x="3200399" y="2590800"/>
              <a:ext cx="11430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9"/>
              </p:custDataLst>
            </p:nvPr>
          </p:nvCxnSpPr>
          <p:spPr>
            <a:xfrm>
              <a:off x="3314700" y="25908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0"/>
              </p:custDataLst>
            </p:nvPr>
          </p:nvCxnSpPr>
          <p:spPr>
            <a:xfrm>
              <a:off x="3924300" y="2590800"/>
              <a:ext cx="1143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1"/>
              </p:custDataLst>
            </p:nvPr>
          </p:nvCxnSpPr>
          <p:spPr>
            <a:xfrm>
              <a:off x="4038600" y="2886075"/>
              <a:ext cx="7684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2"/>
              </p:custDataLst>
            </p:nvPr>
          </p:nvCxnSpPr>
          <p:spPr>
            <a:xfrm>
              <a:off x="4807066" y="2886075"/>
              <a:ext cx="361602" cy="1000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3"/>
              </p:custDataLst>
            </p:nvPr>
          </p:nvCxnSpPr>
          <p:spPr>
            <a:xfrm>
              <a:off x="5181600" y="3886200"/>
              <a:ext cx="59055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1034"/>
            <p:cNvSpPr txBox="1"/>
            <p:nvPr>
              <p:custDataLst>
                <p:tags r:id="rId14"/>
              </p:custDataLst>
            </p:nvPr>
          </p:nvSpPr>
          <p:spPr>
            <a:xfrm>
              <a:off x="1143000" y="1828800"/>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95</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29" name="TextBox 43"/>
            <p:cNvSpPr txBox="1"/>
            <p:nvPr>
              <p:custDataLst>
                <p:tags r:id="rId15"/>
              </p:custDataLst>
            </p:nvPr>
          </p:nvSpPr>
          <p:spPr>
            <a:xfrm>
              <a:off x="1143000" y="2193727"/>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2min</a:t>
              </a:r>
              <a:endParaRPr lang="zh-CN" altLang="en-US" sz="1400" b="1" dirty="0">
                <a:latin typeface="Times New Roman" panose="02020603050405020304" pitchFamily="18" charset="0"/>
                <a:cs typeface="Times New Roman" panose="02020603050405020304" pitchFamily="18" charset="0"/>
              </a:endParaRPr>
            </a:p>
          </p:txBody>
        </p:sp>
        <p:sp>
          <p:nvSpPr>
            <p:cNvPr id="30" name="TextBox 44"/>
            <p:cNvSpPr txBox="1"/>
            <p:nvPr>
              <p:custDataLst>
                <p:tags r:id="rId16"/>
              </p:custDataLst>
            </p:nvPr>
          </p:nvSpPr>
          <p:spPr>
            <a:xfrm>
              <a:off x="1752600" y="1981200"/>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94</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1" name="TextBox 45"/>
            <p:cNvSpPr txBox="1"/>
            <p:nvPr>
              <p:custDataLst>
                <p:tags r:id="rId17"/>
              </p:custDataLst>
            </p:nvPr>
          </p:nvSpPr>
          <p:spPr>
            <a:xfrm>
              <a:off x="1752600" y="2346127"/>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20sec</a:t>
              </a:r>
              <a:endParaRPr lang="zh-CN" altLang="en-US" sz="1400" b="1" dirty="0">
                <a:latin typeface="Times New Roman" panose="02020603050405020304" pitchFamily="18" charset="0"/>
                <a:cs typeface="Times New Roman" panose="02020603050405020304" pitchFamily="18" charset="0"/>
              </a:endParaRPr>
            </a:p>
          </p:txBody>
        </p:sp>
        <p:sp>
          <p:nvSpPr>
            <p:cNvPr id="32" name="TextBox 59"/>
            <p:cNvSpPr txBox="1"/>
            <p:nvPr>
              <p:custDataLst>
                <p:tags r:id="rId18"/>
              </p:custDataLst>
            </p:nvPr>
          </p:nvSpPr>
          <p:spPr>
            <a:xfrm>
              <a:off x="2552700" y="2633663"/>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59</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3" name="TextBox 60"/>
            <p:cNvSpPr txBox="1"/>
            <p:nvPr>
              <p:custDataLst>
                <p:tags r:id="rId19"/>
              </p:custDataLst>
            </p:nvPr>
          </p:nvSpPr>
          <p:spPr>
            <a:xfrm>
              <a:off x="2552700" y="2998590"/>
              <a:ext cx="609600" cy="231917"/>
            </a:xfrm>
            <a:prstGeom prst="rect">
              <a:avLst/>
            </a:prstGeom>
            <a:noFill/>
          </p:spPr>
          <p:txBody>
            <a:bodyPr wrap="square" rtlCol="0">
              <a:spAutoFit/>
            </a:bodyPr>
            <a:p>
              <a:r>
                <a:rPr lang="en-US" altLang="zh-CN" sz="1400" b="1" dirty="0">
                  <a:latin typeface="Times New Roman" panose="02020603050405020304" pitchFamily="18" charset="0"/>
                  <a:cs typeface="Times New Roman" panose="02020603050405020304" pitchFamily="18" charset="0"/>
                </a:rPr>
                <a:t>1</a:t>
              </a:r>
              <a:r>
                <a:rPr lang="en-US" altLang="zh-CN" sz="1400" b="1" dirty="0" smtClean="0">
                  <a:latin typeface="Times New Roman" panose="02020603050405020304" pitchFamily="18" charset="0"/>
                  <a:cs typeface="Times New Roman" panose="02020603050405020304" pitchFamily="18" charset="0"/>
                </a:rPr>
                <a:t>min</a:t>
              </a:r>
              <a:endParaRPr lang="zh-CN" altLang="en-US" sz="1400" b="1" dirty="0">
                <a:latin typeface="Times New Roman" panose="02020603050405020304" pitchFamily="18" charset="0"/>
                <a:cs typeface="Times New Roman" panose="02020603050405020304" pitchFamily="18" charset="0"/>
              </a:endParaRPr>
            </a:p>
          </p:txBody>
        </p:sp>
        <p:sp>
          <p:nvSpPr>
            <p:cNvPr id="35" name="TextBox 61"/>
            <p:cNvSpPr txBox="1"/>
            <p:nvPr>
              <p:custDataLst>
                <p:tags r:id="rId20"/>
              </p:custDataLst>
            </p:nvPr>
          </p:nvSpPr>
          <p:spPr>
            <a:xfrm>
              <a:off x="3314700" y="2251174"/>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72</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6" name="TextBox 62"/>
            <p:cNvSpPr txBox="1"/>
            <p:nvPr>
              <p:custDataLst>
                <p:tags r:id="rId21"/>
              </p:custDataLst>
            </p:nvPr>
          </p:nvSpPr>
          <p:spPr>
            <a:xfrm>
              <a:off x="3314700" y="2616101"/>
              <a:ext cx="609600" cy="231917"/>
            </a:xfrm>
            <a:prstGeom prst="rect">
              <a:avLst/>
            </a:prstGeom>
            <a:noFill/>
          </p:spPr>
          <p:txBody>
            <a:bodyPr wrap="square" rtlCol="0">
              <a:spAutoFit/>
            </a:bodyPr>
            <a:p>
              <a:r>
                <a:rPr lang="en-US" altLang="zh-CN" sz="1400" b="1" dirty="0">
                  <a:latin typeface="Times New Roman" panose="02020603050405020304" pitchFamily="18" charset="0"/>
                  <a:cs typeface="Times New Roman" panose="02020603050405020304" pitchFamily="18" charset="0"/>
                </a:rPr>
                <a:t>1</a:t>
              </a:r>
              <a:r>
                <a:rPr lang="en-US" altLang="zh-CN" sz="1400" b="1" dirty="0" smtClean="0">
                  <a:latin typeface="Times New Roman" panose="02020603050405020304" pitchFamily="18" charset="0"/>
                  <a:cs typeface="Times New Roman" panose="02020603050405020304" pitchFamily="18" charset="0"/>
                </a:rPr>
                <a:t>min</a:t>
              </a:r>
              <a:endParaRPr lang="zh-CN" altLang="en-US" sz="1400" b="1" dirty="0">
                <a:latin typeface="Times New Roman" panose="02020603050405020304" pitchFamily="18" charset="0"/>
                <a:cs typeface="Times New Roman" panose="02020603050405020304" pitchFamily="18" charset="0"/>
              </a:endParaRPr>
            </a:p>
          </p:txBody>
        </p:sp>
        <p:sp>
          <p:nvSpPr>
            <p:cNvPr id="37" name="TextBox 63"/>
            <p:cNvSpPr txBox="1"/>
            <p:nvPr>
              <p:custDataLst>
                <p:tags r:id="rId22"/>
              </p:custDataLst>
            </p:nvPr>
          </p:nvSpPr>
          <p:spPr>
            <a:xfrm>
              <a:off x="4114800" y="2558951"/>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60</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9" name="TextBox 64"/>
            <p:cNvSpPr txBox="1"/>
            <p:nvPr>
              <p:custDataLst>
                <p:tags r:id="rId23"/>
              </p:custDataLst>
            </p:nvPr>
          </p:nvSpPr>
          <p:spPr>
            <a:xfrm>
              <a:off x="4108334" y="2923878"/>
              <a:ext cx="692266"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30min</a:t>
              </a:r>
              <a:endParaRPr lang="zh-CN" altLang="en-US" sz="1400" b="1" dirty="0">
                <a:latin typeface="Times New Roman" panose="02020603050405020304" pitchFamily="18" charset="0"/>
                <a:cs typeface="Times New Roman" panose="02020603050405020304" pitchFamily="18" charset="0"/>
              </a:endParaRPr>
            </a:p>
          </p:txBody>
        </p:sp>
        <p:sp>
          <p:nvSpPr>
            <p:cNvPr id="40" name="TextBox 66"/>
            <p:cNvSpPr txBox="1"/>
            <p:nvPr>
              <p:custDataLst>
                <p:tags r:id="rId24"/>
              </p:custDataLst>
            </p:nvPr>
          </p:nvSpPr>
          <p:spPr>
            <a:xfrm>
              <a:off x="5162550" y="3581400"/>
              <a:ext cx="609600"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16</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41" name="TextBox 67"/>
            <p:cNvSpPr txBox="1"/>
            <p:nvPr>
              <p:custDataLst>
                <p:tags r:id="rId25"/>
              </p:custDataLst>
            </p:nvPr>
          </p:nvSpPr>
          <p:spPr>
            <a:xfrm>
              <a:off x="5257800" y="3886200"/>
              <a:ext cx="457200" cy="278492"/>
            </a:xfrm>
            <a:prstGeom prst="rect">
              <a:avLst/>
            </a:prstGeom>
            <a:noFill/>
          </p:spPr>
          <p:txBody>
            <a:bodyPr wrap="square" rtlCol="0">
              <a:spAutoFit/>
            </a:bodyPr>
            <a:p>
              <a:r>
                <a:rPr lang="zh-CN" altLang="en-US" b="1" dirty="0">
                  <a:latin typeface="Segoe UI" panose="020B0502040204020203" pitchFamily="34" charset="0"/>
                  <a:cs typeface="Segoe UI" panose="020B0502040204020203" pitchFamily="34" charset="0"/>
                </a:rPr>
                <a:t>∞</a:t>
              </a:r>
              <a:endParaRPr lang="zh-CN" altLang="en-US" b="1" dirty="0">
                <a:latin typeface="Segoe UI" panose="020B0502040204020203" pitchFamily="34" charset="0"/>
                <a:cs typeface="Segoe UI" panose="020B0502040204020203" pitchFamily="34" charset="0"/>
              </a:endParaRPr>
            </a:p>
          </p:txBody>
        </p:sp>
        <p:cxnSp>
          <p:nvCxnSpPr>
            <p:cNvPr id="42" name="直接连接符 41"/>
            <p:cNvCxnSpPr/>
            <p:nvPr>
              <p:custDataLst>
                <p:tags r:id="rId26"/>
              </p:custDataLst>
            </p:nvPr>
          </p:nvCxnSpPr>
          <p:spPr>
            <a:xfrm>
              <a:off x="1679332" y="1600200"/>
              <a:ext cx="0" cy="24706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27"/>
              </p:custDataLst>
            </p:nvPr>
          </p:nvCxnSpPr>
          <p:spPr>
            <a:xfrm>
              <a:off x="3928698" y="1609428"/>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28"/>
              </p:custDataLst>
            </p:nvPr>
          </p:nvCxnSpPr>
          <p:spPr>
            <a:xfrm>
              <a:off x="4826116" y="1609428"/>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81"/>
            <p:cNvSpPr txBox="1"/>
            <p:nvPr>
              <p:custDataLst>
                <p:tags r:id="rId29"/>
              </p:custDataLst>
            </p:nvPr>
          </p:nvSpPr>
          <p:spPr>
            <a:xfrm>
              <a:off x="2400299" y="3578423"/>
              <a:ext cx="952501" cy="231917"/>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30 Cycles</a:t>
              </a:r>
              <a:endParaRPr lang="zh-CN" altLang="en-US" sz="14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UNIT_TABLE_BEAUTIFY" val="smartTable{70bd8295-2c36-445c-b9ce-a1d77273e290}"/>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PP_MARK_KEY" val="35120538-9e9c-482d-9cd9-43c3b64e5d48"/>
  <p:tag name="COMMONDATA" val="eyJoZGlkIjoiMzg3M2VhZDAyYTVlNzk1MzQzNGZkODY4NmUwMDYzMGIifQ=="/>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TABLE_BEAUTIFY" val="smartTable{0ea0b78e-d55d-46b9-b10c-af126638c118}"/>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TABLE_BEAUTIFY" val="smartTable{7f194200-7861-44bb-bcb7-780b519f3d72}"/>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7268</Words>
  <Application>WPS 演示</Application>
  <PresentationFormat>宽屏</PresentationFormat>
  <Paragraphs>637</Paragraphs>
  <Slides>41</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41</vt:i4>
      </vt:variant>
    </vt:vector>
  </HeadingPairs>
  <TitlesOfParts>
    <vt:vector size="59" baseType="lpstr">
      <vt:lpstr>Arial</vt:lpstr>
      <vt:lpstr>宋体</vt:lpstr>
      <vt:lpstr>Wingdings</vt:lpstr>
      <vt:lpstr>微软雅黑</vt:lpstr>
      <vt:lpstr>华文行楷</vt:lpstr>
      <vt:lpstr>Times New Roman</vt:lpstr>
      <vt:lpstr>华文中宋</vt:lpstr>
      <vt:lpstr>等线</vt:lpstr>
      <vt:lpstr>Segoe UI</vt:lpstr>
      <vt:lpstr>Arial Unicode MS</vt:lpstr>
      <vt:lpstr>Calibri</vt:lpstr>
      <vt:lpstr>Arial</vt:lpstr>
      <vt:lpstr>楷体</vt:lpstr>
      <vt:lpstr>等线 Light</vt:lpstr>
      <vt:lpstr>等线</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ice007</dc:creator>
  <cp:lastModifiedBy>Nibelung</cp:lastModifiedBy>
  <cp:revision>116</cp:revision>
  <dcterms:created xsi:type="dcterms:W3CDTF">2023-01-29T04:51:00Z</dcterms:created>
  <dcterms:modified xsi:type="dcterms:W3CDTF">2023-05-18T05:35:04Z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CA2845A1886F4CBBBF89EC6B04950610_13</vt:lpwstr>
  </property>
  <property fmtid="{D5CDD505-2E9C-101B-9397-08002B2CF9AE}" pid="3" name="KSOProductBuildVer">
    <vt:lpwstr>2052-11.1.0.14309</vt:lpwstr>
  </property>
</Properties>
</file>