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21"/>
  </p:notesMasterIdLst>
  <p:handoutMasterIdLst>
    <p:handoutMasterId r:id="rId22"/>
  </p:handoutMasterIdLst>
  <p:sldIdLst>
    <p:sldId id="326" r:id="rId4"/>
    <p:sldId id="379" r:id="rId5"/>
    <p:sldId id="289" r:id="rId6"/>
    <p:sldId id="452" r:id="rId7"/>
    <p:sldId id="451" r:id="rId8"/>
    <p:sldId id="378" r:id="rId9"/>
    <p:sldId id="450" r:id="rId10"/>
    <p:sldId id="331" r:id="rId11"/>
    <p:sldId id="380" r:id="rId12"/>
    <p:sldId id="418" r:id="rId13"/>
    <p:sldId id="351" r:id="rId14"/>
    <p:sldId id="381" r:id="rId15"/>
    <p:sldId id="352" r:id="rId16"/>
    <p:sldId id="353" r:id="rId17"/>
    <p:sldId id="384" r:id="rId18"/>
    <p:sldId id="327" r:id="rId19"/>
    <p:sldId id="264" r:id="rId20"/>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6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3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6" Type="http://schemas.openxmlformats.org/officeDocument/2006/relationships/tags" Target="tags/tag35.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notesMaster" Target="notesMasters/notesMaster1.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66A9B7EC-3A57-4ABF-B642-FDD9A4F6D64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C8F4C0-95B2-43C0-B162-46EECC008BD3}" type="slidenum">
              <a:rPr lang="zh-CN" altLang="en-US" smtClean="0"/>
            </a:fld>
            <a:endParaRPr lang="zh-CN" altLang="en-US"/>
          </a:p>
        </p:txBody>
      </p:sp>
      <p:pic>
        <p:nvPicPr>
          <p:cNvPr id="7" name="图片 6"/>
          <p:cNvPicPr/>
          <p:nvPr userDrawn="1"/>
        </p:nvPicPr>
        <p:blipFill>
          <a:blip r:embed="rId2" cstate="print">
            <a:extLst>
              <a:ext uri="{28A0092B-C50C-407E-A947-70E740481C1C}">
                <a14:useLocalDpi xmlns:a14="http://schemas.microsoft.com/office/drawing/2010/main" val="0"/>
              </a:ext>
            </a:extLst>
          </a:blip>
          <a:stretch>
            <a:fillRect/>
          </a:stretch>
        </p:blipFill>
        <p:spPr>
          <a:xfrm>
            <a:off x="114301" y="0"/>
            <a:ext cx="2031999" cy="1016000"/>
          </a:xfrm>
          <a:prstGeom prst="rect">
            <a:avLst/>
          </a:prstGeom>
        </p:spPr>
      </p:pic>
      <p:sp>
        <p:nvSpPr>
          <p:cNvPr id="8" name="平行四边形 7"/>
          <p:cNvSpPr/>
          <p:nvPr userDrawn="1"/>
        </p:nvSpPr>
        <p:spPr>
          <a:xfrm>
            <a:off x="7413155" y="683489"/>
            <a:ext cx="1944212" cy="274497"/>
          </a:xfrm>
          <a:prstGeom prst="parallelogram">
            <a:avLst>
              <a:gd name="adj" fmla="val 47712"/>
            </a:avLst>
          </a:prstGeom>
          <a:solidFill>
            <a:srgbClr val="0086D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CN" altLang="en-US" sz="1300" dirty="0">
                <a:latin typeface="微软雅黑" panose="020B0503020204020204" charset="-122"/>
                <a:ea typeface="微软雅黑" panose="020B0503020204020204" charset="-122"/>
              </a:rPr>
              <a:t>以客户为中心</a:t>
            </a:r>
            <a:endParaRPr lang="zh-CN" altLang="en-US" sz="1300" dirty="0">
              <a:latin typeface="微软雅黑" panose="020B0503020204020204" charset="-122"/>
              <a:ea typeface="微软雅黑" panose="020B0503020204020204" charset="-122"/>
            </a:endParaRPr>
          </a:p>
        </p:txBody>
      </p:sp>
      <p:sp>
        <p:nvSpPr>
          <p:cNvPr id="9" name="平行四边形 8"/>
          <p:cNvSpPr/>
          <p:nvPr userDrawn="1"/>
        </p:nvSpPr>
        <p:spPr>
          <a:xfrm>
            <a:off x="9435832" y="694660"/>
            <a:ext cx="2097906" cy="274497"/>
          </a:xfrm>
          <a:prstGeom prst="parallelogram">
            <a:avLst>
              <a:gd name="adj" fmla="val 47712"/>
            </a:avLst>
          </a:prstGeom>
          <a:solidFill>
            <a:srgbClr val="0086D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CN" altLang="en-US" sz="1300" dirty="0">
                <a:latin typeface="微软雅黑" panose="020B0503020204020204" charset="-122"/>
                <a:ea typeface="微软雅黑" panose="020B0503020204020204" charset="-122"/>
              </a:rPr>
              <a:t>以奋斗者为本</a:t>
            </a:r>
            <a:endParaRPr lang="zh-CN" altLang="en-US" sz="1300" dirty="0">
              <a:latin typeface="微软雅黑" panose="020B0503020204020204" charset="-122"/>
              <a:ea typeface="微软雅黑" panose="020B0503020204020204" charset="-122"/>
            </a:endParaRPr>
          </a:p>
        </p:txBody>
      </p:sp>
      <p:sp>
        <p:nvSpPr>
          <p:cNvPr id="10" name="平行四边形 9"/>
          <p:cNvSpPr/>
          <p:nvPr userDrawn="1"/>
        </p:nvSpPr>
        <p:spPr>
          <a:xfrm>
            <a:off x="7354306" y="1016000"/>
            <a:ext cx="1944212" cy="274497"/>
          </a:xfrm>
          <a:prstGeom prst="parallelogram">
            <a:avLst>
              <a:gd name="adj" fmla="val 47712"/>
            </a:avLst>
          </a:prstGeom>
          <a:solidFill>
            <a:srgbClr val="0086D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CN" altLang="en-US" sz="1300" dirty="0">
                <a:latin typeface="微软雅黑" panose="020B0503020204020204" charset="-122"/>
                <a:ea typeface="微软雅黑" panose="020B0503020204020204" charset="-122"/>
              </a:rPr>
              <a:t>坚持艰苦奋斗</a:t>
            </a:r>
            <a:endParaRPr lang="zh-CN" altLang="en-US" sz="1300" dirty="0">
              <a:latin typeface="微软雅黑" panose="020B0503020204020204" charset="-122"/>
              <a:ea typeface="微软雅黑" panose="020B0503020204020204" charset="-122"/>
            </a:endParaRPr>
          </a:p>
        </p:txBody>
      </p:sp>
      <p:sp>
        <p:nvSpPr>
          <p:cNvPr id="11" name="平行四边形 10"/>
          <p:cNvSpPr/>
          <p:nvPr userDrawn="1"/>
        </p:nvSpPr>
        <p:spPr>
          <a:xfrm>
            <a:off x="9429375" y="1012233"/>
            <a:ext cx="2097906" cy="274497"/>
          </a:xfrm>
          <a:prstGeom prst="parallelogram">
            <a:avLst>
              <a:gd name="adj" fmla="val 47712"/>
            </a:avLst>
          </a:prstGeom>
          <a:solidFill>
            <a:srgbClr val="0086D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CN" altLang="en-US" sz="1300" dirty="0">
                <a:latin typeface="微软雅黑" panose="020B0503020204020204" charset="-122"/>
                <a:ea typeface="微软雅黑" panose="020B0503020204020204" charset="-122"/>
              </a:rPr>
              <a:t>不断学习创新</a:t>
            </a:r>
            <a:endParaRPr lang="zh-CN" altLang="en-US" sz="1300" dirty="0">
              <a:latin typeface="微软雅黑" panose="020B0503020204020204" charset="-122"/>
              <a:ea typeface="微软雅黑" panose="020B0503020204020204" charset="-122"/>
            </a:endParaRPr>
          </a:p>
        </p:txBody>
      </p:sp>
      <p:sp>
        <p:nvSpPr>
          <p:cNvPr id="12" name="TextBox 3"/>
          <p:cNvSpPr txBox="1"/>
          <p:nvPr userDrawn="1"/>
        </p:nvSpPr>
        <p:spPr>
          <a:xfrm>
            <a:off x="0" y="2079200"/>
            <a:ext cx="12192000" cy="1980000"/>
          </a:xfrm>
          <a:prstGeom prst="rect">
            <a:avLst/>
          </a:prstGeom>
          <a:solidFill>
            <a:srgbClr val="0086D1"/>
          </a:solidFill>
        </p:spPr>
        <p:txBody>
          <a:bodyPr wrap="square" rtlCol="0">
            <a:spAutoFit/>
          </a:bodyPr>
          <a:lstStyle/>
          <a:p>
            <a:pPr algn="ctr">
              <a:lnSpc>
                <a:spcPct val="150000"/>
              </a:lnSpc>
            </a:pPr>
            <a:endParaRPr lang="zh-CN" altLang="en-US" sz="6000" dirty="0">
              <a:solidFill>
                <a:srgbClr val="92D050"/>
              </a:solidFill>
              <a:latin typeface="华文行楷" panose="02010800040101010101" pitchFamily="2" charset="-122"/>
              <a:ea typeface="华文行楷" panose="02010800040101010101" pitchFamily="2" charset="-122"/>
            </a:endParaRP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showMasterSp="0"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9DE5CBF-E929-4844-B99E-DA279DC65092}" type="slidenum">
              <a:rPr lang="zh-CN" altLang="en-US" smtClean="0"/>
            </a:fld>
            <a:endParaRPr lang="zh-CN" altLang="en-US"/>
          </a:p>
        </p:txBody>
      </p:sp>
      <p:pic>
        <p:nvPicPr>
          <p:cNvPr id="6" name="Picture 7" descr="图片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 y="0"/>
            <a:ext cx="12191999"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027AC1-12D2-45B1-9F34-FFFEF012240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ED290D-1E15-4D56-AEE2-CD77A1C4222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A9B74A-4C05-437F-A8DC-EE8B1971B02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E5CBF-E929-4844-B99E-DA279DC6509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24.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7.png"/><Relationship Id="rId2" Type="http://schemas.openxmlformats.org/officeDocument/2006/relationships/tags" Target="../tags/tag31.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8.png"/><Relationship Id="rId2" Type="http://schemas.openxmlformats.org/officeDocument/2006/relationships/tags" Target="../tags/tag32.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tags" Target="../tags/tag33.xml"/><Relationship Id="rId2" Type="http://schemas.openxmlformats.org/officeDocument/2006/relationships/image" Target="../media/image9.png"/><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34.xml"/><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1.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2.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0" Type="http://schemas.openxmlformats.org/officeDocument/2006/relationships/slideLayout" Target="../slideLayouts/slideLayout24.xml"/><Relationship Id="rId2" Type="http://schemas.openxmlformats.org/officeDocument/2006/relationships/tags" Target="../tags/tag3.xml"/><Relationship Id="rId19" Type="http://schemas.openxmlformats.org/officeDocument/2006/relationships/tags" Target="../tags/tag20.xml"/><Relationship Id="rId18" Type="http://schemas.openxmlformats.org/officeDocument/2006/relationships/tags" Target="../tags/tag19.xml"/><Relationship Id="rId17" Type="http://schemas.openxmlformats.org/officeDocument/2006/relationships/tags" Target="../tags/tag18.xml"/><Relationship Id="rId16" Type="http://schemas.openxmlformats.org/officeDocument/2006/relationships/tags" Target="../tags/tag17.xml"/><Relationship Id="rId15" Type="http://schemas.openxmlformats.org/officeDocument/2006/relationships/tags" Target="../tags/tag16.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4.png"/><Relationship Id="rId2" Type="http://schemas.openxmlformats.org/officeDocument/2006/relationships/tags" Target="../tags/tag21.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5.png"/><Relationship Id="rId2" Type="http://schemas.openxmlformats.org/officeDocument/2006/relationships/tags" Target="../tags/tag22.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6.png"/><Relationship Id="rId2" Type="http://schemas.openxmlformats.org/officeDocument/2006/relationships/tags" Target="../tags/tag23.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1346835"/>
            <a:ext cx="12192000" cy="266954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18795" y="1377315"/>
            <a:ext cx="10994390" cy="2639060"/>
          </a:xfrm>
          <a:prstGeom prst="rect">
            <a:avLst/>
          </a:prstGeom>
          <a:noFill/>
        </p:spPr>
        <p:txBody>
          <a:bodyPr wrap="none" rtlCol="0">
            <a:noAutofit/>
          </a:bodyPr>
          <a:lstStyle/>
          <a:p>
            <a:pPr algn="ctr"/>
            <a:r>
              <a:rPr lang="en-US" altLang="zh-CN" sz="5400" b="1" dirty="0" smtClean="0">
                <a:solidFill>
                  <a:schemeClr val="bg1"/>
                </a:solidFill>
                <a:latin typeface="Times New Roman" panose="02020603050405020304" pitchFamily="18" charset="0"/>
                <a:cs typeface="Times New Roman" panose="02020603050405020304" pitchFamily="18" charset="0"/>
                <a:sym typeface="+mn-ea"/>
              </a:rPr>
              <a:t>Brief </a:t>
            </a:r>
            <a:r>
              <a:rPr lang="en-US" altLang="zh-CN" sz="5400" b="1" dirty="0" smtClean="0">
                <a:solidFill>
                  <a:schemeClr val="bg1"/>
                </a:solidFill>
                <a:latin typeface="Times New Roman" panose="02020603050405020304" pitchFamily="18" charset="0"/>
                <a:cs typeface="Times New Roman" panose="02020603050405020304" pitchFamily="18" charset="0"/>
                <a:sym typeface="+mn-ea"/>
              </a:rPr>
              <a:t>Introduction of</a:t>
            </a:r>
            <a:endParaRPr lang="en-US" altLang="zh-CN" sz="5400" b="1" dirty="0" smtClean="0">
              <a:solidFill>
                <a:schemeClr val="bg1"/>
              </a:solidFill>
              <a:latin typeface="Times New Roman" panose="02020603050405020304" pitchFamily="18" charset="0"/>
              <a:cs typeface="Times New Roman" panose="02020603050405020304" pitchFamily="18" charset="0"/>
              <a:sym typeface="+mn-ea"/>
            </a:endParaRPr>
          </a:p>
          <a:p>
            <a:pPr algn="ctr"/>
            <a:r>
              <a:rPr lang="en-US" altLang="zh-CN" sz="5400" b="1" dirty="0" smtClean="0">
                <a:solidFill>
                  <a:schemeClr val="bg1"/>
                </a:solidFill>
                <a:latin typeface="Times New Roman" panose="02020603050405020304" pitchFamily="18" charset="0"/>
                <a:cs typeface="Times New Roman" panose="02020603050405020304" pitchFamily="18" charset="0"/>
                <a:sym typeface="+mn-ea"/>
              </a:rPr>
              <a:t>A33Plex (Lyophilized Microspheres)</a:t>
            </a:r>
            <a:endParaRPr lang="en-US" altLang="zh-CN" sz="5400" b="1" dirty="0" smtClean="0">
              <a:solidFill>
                <a:schemeClr val="bg1"/>
              </a:solidFill>
              <a:latin typeface="Times New Roman" panose="02020603050405020304" pitchFamily="18" charset="0"/>
              <a:cs typeface="Times New Roman" panose="02020603050405020304" pitchFamily="18" charset="0"/>
              <a:sym typeface="+mn-ea"/>
            </a:endParaRPr>
          </a:p>
          <a:p>
            <a:pPr algn="ctr"/>
            <a:r>
              <a:rPr lang="en-US" altLang="zh-CN" sz="5400" b="1" dirty="0" smtClean="0">
                <a:solidFill>
                  <a:schemeClr val="bg1"/>
                </a:solidFill>
                <a:latin typeface="Times New Roman" panose="02020603050405020304" pitchFamily="18" charset="0"/>
                <a:cs typeface="Times New Roman" panose="02020603050405020304" pitchFamily="18" charset="0"/>
                <a:sym typeface="+mn-ea"/>
              </a:rPr>
              <a:t>STR Detection Kit</a:t>
            </a:r>
            <a:endParaRPr lang="en-US" altLang="zh-CN" sz="5400" b="1" dirty="0" smtClean="0">
              <a:solidFill>
                <a:schemeClr val="bg1"/>
              </a:solidFill>
              <a:latin typeface="Times New Roman" panose="02020603050405020304" pitchFamily="18" charset="0"/>
              <a:cs typeface="Times New Roman" panose="02020603050405020304" pitchFamily="18" charset="0"/>
              <a:sym typeface="+mn-ea"/>
            </a:endParaRPr>
          </a:p>
        </p:txBody>
      </p:sp>
      <p:sp>
        <p:nvSpPr>
          <p:cNvPr id="7" name="文本框 6"/>
          <p:cNvSpPr txBox="1"/>
          <p:nvPr/>
        </p:nvSpPr>
        <p:spPr>
          <a:xfrm>
            <a:off x="3171418" y="4856441"/>
            <a:ext cx="6154249" cy="461665"/>
          </a:xfrm>
          <a:prstGeom prst="rect">
            <a:avLst/>
          </a:prstGeom>
          <a:noFill/>
        </p:spPr>
        <p:txBody>
          <a:bodyPr wrap="none" rtlCol="0">
            <a:spAutoFit/>
          </a:bodyPr>
          <a:lstStyle/>
          <a:p>
            <a:pPr lvl="0">
              <a:defRPr/>
            </a:pPr>
            <a:r>
              <a:rPr lang="en-US" altLang="zh-CN" sz="2400" dirty="0">
                <a:latin typeface="Times New Roman" panose="02020603050405020304" pitchFamily="18" charset="0"/>
                <a:cs typeface="Times New Roman" panose="02020603050405020304" pitchFamily="18" charset="0"/>
              </a:rPr>
              <a:t>Jiangsu </a:t>
            </a:r>
            <a:r>
              <a:rPr lang="en-US" altLang="zh-CN" sz="2400" dirty="0" err="1">
                <a:latin typeface="Times New Roman" panose="02020603050405020304" pitchFamily="18" charset="0"/>
                <a:cs typeface="Times New Roman" panose="02020603050405020304" pitchFamily="18" charset="0"/>
              </a:rPr>
              <a:t>Superbio</a:t>
            </a:r>
            <a:r>
              <a:rPr lang="en-US" altLang="zh-CN" sz="2400" dirty="0">
                <a:latin typeface="Times New Roman" panose="02020603050405020304" pitchFamily="18" charset="0"/>
                <a:cs typeface="Times New Roman" panose="02020603050405020304" pitchFamily="18" charset="0"/>
              </a:rPr>
              <a:t> Biomedical (Nanjing) </a:t>
            </a:r>
            <a:r>
              <a:rPr lang="en-US" altLang="zh-CN" sz="2400" dirty="0" err="1">
                <a:latin typeface="Times New Roman" panose="02020603050405020304" pitchFamily="18" charset="0"/>
                <a:cs typeface="Times New Roman" panose="02020603050405020304" pitchFamily="18" charset="0"/>
              </a:rPr>
              <a:t>Co.,Ltd</a:t>
            </a:r>
            <a:r>
              <a:rPr lang="en-US" altLang="zh-CN" sz="2400" dirty="0">
                <a:latin typeface="Times New Roman" panose="02020603050405020304" pitchFamily="18" charset="0"/>
                <a:cs typeface="Times New Roman" panose="02020603050405020304" pitchFamily="18" charset="0"/>
              </a:rPr>
              <a:t>.</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8" name="文本框 7"/>
          <p:cNvSpPr txBox="1"/>
          <p:nvPr/>
        </p:nvSpPr>
        <p:spPr>
          <a:xfrm>
            <a:off x="7985271" y="4251816"/>
            <a:ext cx="243711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等线" panose="02010600030101010101" charset="-122"/>
                <a:cs typeface="Times New Roman" panose="02020603050405020304" pitchFamily="18" charset="0"/>
              </a:rPr>
              <a:t>May 2023</a:t>
            </a:r>
            <a:r>
              <a:rPr kumimoji="0" lang="zh-CN" alt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等线" panose="02010600030101010101" charset="-122"/>
                <a:cs typeface="Times New Roman" panose="02020603050405020304" pitchFamily="18" charset="0"/>
              </a:rPr>
              <a:t> </a:t>
            </a: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Times New Roman" panose="02020603050405020304" pitchFamily="18" charset="0"/>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71730"/>
            <a:ext cx="3004462" cy="115886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9010" y="220345"/>
            <a:ext cx="11046460" cy="398780"/>
          </a:xfrm>
          <a:prstGeom prst="rect">
            <a:avLst/>
          </a:prstGeom>
          <a:effectLst>
            <a:outerShdw blurRad="50800" dist="38100" dir="5400000" algn="t" rotWithShape="0">
              <a:prstClr val="black">
                <a:alpha val="40000"/>
              </a:prstClr>
            </a:outerShdw>
          </a:effectLst>
        </p:spPr>
        <p:txBody>
          <a:bodyPr wrap="square">
            <a:spAutoFit/>
          </a:bodyPr>
          <a:lstStyle/>
          <a:p>
            <a:pPr algn="l"/>
            <a:r>
              <a:rPr lang="en-US" altLang="zh-CN" sz="2000" b="1" dirty="0">
                <a:solidFill>
                  <a:schemeClr val="bg1"/>
                </a:solidFill>
                <a:latin typeface="Times New Roman" panose="02020603050405020304" pitchFamily="18" charset="0"/>
                <a:cs typeface="Times New Roman" panose="02020603050405020304" pitchFamily="18" charset="0"/>
              </a:rPr>
              <a:t>2.1 </a:t>
            </a:r>
            <a:r>
              <a:rPr lang="en-US" altLang="zh-CN" sz="2000" b="1" dirty="0" smtClean="0">
                <a:solidFill>
                  <a:schemeClr val="bg1"/>
                </a:solidFill>
                <a:latin typeface="Times New Roman" panose="02020603050405020304" pitchFamily="18" charset="0"/>
                <a:cs typeface="Times New Roman" panose="02020603050405020304" pitchFamily="18" charset="0"/>
                <a:sym typeface="+mn-ea"/>
              </a:rPr>
              <a:t>A33Plex (Lyophilized Microspheres) STR Detection Kit</a:t>
            </a:r>
            <a:r>
              <a:rPr lang="en-US" altLang="zh-CN" sz="2000" b="1" dirty="0">
                <a:solidFill>
                  <a:schemeClr val="bg1"/>
                </a:solidFill>
                <a:latin typeface="Times New Roman" panose="02020603050405020304" pitchFamily="18" charset="0"/>
                <a:cs typeface="Times New Roman" panose="02020603050405020304" pitchFamily="18" charset="0"/>
              </a:rPr>
              <a:t> (100 RXN/Kit)</a:t>
            </a:r>
            <a:endParaRPr lang="en-US" altLang="zh-CN" sz="20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12" name="表格 11"/>
          <p:cNvGraphicFramePr>
            <a:graphicFrameLocks noGrp="1"/>
          </p:cNvGraphicFramePr>
          <p:nvPr>
            <p:custDataLst>
              <p:tags r:id="rId2"/>
            </p:custDataLst>
          </p:nvPr>
        </p:nvGraphicFramePr>
        <p:xfrm>
          <a:off x="957580" y="1170305"/>
          <a:ext cx="9366250" cy="2275205"/>
        </p:xfrm>
        <a:graphic>
          <a:graphicData uri="http://schemas.openxmlformats.org/drawingml/2006/table">
            <a:tbl>
              <a:tblPr firstRow="1" firstCol="1" bandRow="1">
                <a:tableStyleId>{5C22544A-7EE6-4342-B048-85BDC9FD1C3A}</a:tableStyleId>
              </a:tblPr>
              <a:tblGrid>
                <a:gridCol w="4418965"/>
                <a:gridCol w="1187450"/>
                <a:gridCol w="3759835"/>
              </a:tblGrid>
              <a:tr h="457200">
                <a:tc>
                  <a:txBody>
                    <a:bodyPr/>
                    <a:p>
                      <a:pPr algn="ctr">
                        <a:spcAft>
                          <a:spcPts val="0"/>
                        </a:spcAft>
                      </a:pPr>
                      <a:r>
                        <a:rPr sz="1800" b="0" kern="100" dirty="0" smtClean="0">
                          <a:effectLst/>
                          <a:latin typeface="Times New Roman" panose="02020603050405020304" pitchFamily="18" charset="0"/>
                          <a:cs typeface="Times New Roman" panose="02020603050405020304" pitchFamily="18" charset="0"/>
                          <a:sym typeface="+mn-ea"/>
                        </a:rPr>
                        <a:t>Pre-amplification Kit</a:t>
                      </a:r>
                      <a:endParaRPr lang="zh-CN" sz="1800" b="0" kern="100" dirty="0" smtClean="0">
                        <a:effectLst/>
                        <a:latin typeface="Times New Roman" panose="02020603050405020304" pitchFamily="18" charset="0"/>
                        <a:ea typeface="宋体" panose="02010600030101010101" pitchFamily="2" charset="-122"/>
                        <a:cs typeface="Times New Roman" panose="02020603050405020304" pitchFamily="18" charset="0"/>
                        <a:sym typeface="+mn-ea"/>
                      </a:endParaRPr>
                    </a:p>
                  </a:txBody>
                  <a:tcPr marL="68580" marR="68580" marT="0" marB="0" anchor="ctr"/>
                </a:tc>
                <a:tc>
                  <a:txBody>
                    <a:bodyPr/>
                    <a:p>
                      <a:pPr algn="ctr">
                        <a:spcAft>
                          <a:spcPts val="0"/>
                        </a:spcAft>
                      </a:pPr>
                      <a:r>
                        <a:rPr lang="en-US" sz="1800" b="0" kern="100" dirty="0" smtClean="0">
                          <a:solidFill>
                            <a:schemeClr val="tx1"/>
                          </a:solidFill>
                          <a:effectLst/>
                          <a:latin typeface="Times New Roman" panose="02020603050405020304" pitchFamily="18" charset="0"/>
                          <a:cs typeface="Times New Roman" panose="02020603050405020304" pitchFamily="18" charset="0"/>
                          <a:sym typeface="+mn-ea"/>
                        </a:rPr>
                        <a:t>100 RXN</a:t>
                      </a:r>
                      <a:endParaRPr lang="en-US" sz="1800" b="0" kern="100" dirty="0" smtClean="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sym typeface="+mn-ea"/>
                      </a:endParaRPr>
                    </a:p>
                  </a:txBody>
                  <a:tcPr marL="68580" marR="68580" marT="0" marB="0" anchor="ctr">
                    <a:solidFill>
                      <a:srgbClr val="00B050"/>
                    </a:solidFill>
                  </a:tcPr>
                </a:tc>
                <a:tc>
                  <a:txBody>
                    <a:bodyPr/>
                    <a:p>
                      <a:pPr algn="ctr">
                        <a:spcAft>
                          <a:spcPts val="0"/>
                        </a:spcAft>
                        <a:buNone/>
                      </a:pPr>
                      <a:r>
                        <a:rPr lang="zh-CN" altLang="zh-CN" sz="18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Dissolve</a:t>
                      </a:r>
                      <a:r>
                        <a:rPr lang="en-US" altLang="zh-CN" sz="18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d</a:t>
                      </a:r>
                      <a:r>
                        <a:rPr lang="zh-CN" altLang="zh-CN" sz="18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volume with water</a:t>
                      </a:r>
                      <a:endParaRPr lang="zh-CN" altLang="zh-CN" sz="18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00B050"/>
                    </a:solidFill>
                  </a:tcPr>
                </a:tc>
              </a:tr>
              <a:tr h="1269365">
                <a:tc>
                  <a:txBody>
                    <a:bodyPr/>
                    <a:p>
                      <a:pPr algn="ctr">
                        <a:spcAft>
                          <a:spcPts val="0"/>
                        </a:spcAft>
                      </a:pPr>
                      <a:r>
                        <a:rPr lang="zh-CN" altLang="en-US" sz="1800" b="0" kern="100" dirty="0" smtClean="0">
                          <a:solidFill>
                            <a:schemeClr val="tx2">
                              <a:lumMod val="50000"/>
                            </a:schemeClr>
                          </a:solidFill>
                          <a:effectLst/>
                          <a:latin typeface="Times New Roman" panose="02020603050405020304" pitchFamily="18" charset="0"/>
                          <a:cs typeface="Times New Roman" panose="02020603050405020304" pitchFamily="18" charset="0"/>
                        </a:rPr>
                        <a:t>Lyophilized Microspheres</a:t>
                      </a:r>
                      <a:endParaRPr lang="zh-CN" altLang="en-US" sz="1800" b="0" kern="100" dirty="0" smtClean="0">
                        <a:solidFill>
                          <a:schemeClr val="tx2">
                            <a:lumMod val="50000"/>
                          </a:schemeClr>
                        </a:solidFill>
                        <a:effectLst/>
                        <a:latin typeface="Times New Roman" panose="02020603050405020304" pitchFamily="18" charset="0"/>
                        <a:cs typeface="Times New Roman" panose="02020603050405020304" pitchFamily="18" charset="0"/>
                      </a:endParaRPr>
                    </a:p>
                    <a:p>
                      <a:pPr algn="l">
                        <a:spcAft>
                          <a:spcPts val="0"/>
                        </a:spcAft>
                      </a:pPr>
                      <a:r>
                        <a:rPr lang="en-US" altLang="zh-CN" sz="1800" b="0" kern="100" dirty="0" smtClean="0">
                          <a:solidFill>
                            <a:schemeClr val="tx2">
                              <a:lumMod val="50000"/>
                            </a:schemeClr>
                          </a:solidFill>
                          <a:effectLst/>
                          <a:latin typeface="Times New Roman" panose="02020603050405020304" pitchFamily="18" charset="0"/>
                          <a:cs typeface="Times New Roman" panose="02020603050405020304" pitchFamily="18" charset="0"/>
                        </a:rPr>
                        <a:t>(containing PCR </a:t>
                      </a:r>
                      <a:r>
                        <a:rPr lang="zh-CN" altLang="en-US" sz="1800" b="0" kern="100" dirty="0" smtClean="0">
                          <a:solidFill>
                            <a:schemeClr val="tx2">
                              <a:lumMod val="50000"/>
                            </a:schemeClr>
                          </a:solidFill>
                          <a:effectLst/>
                          <a:latin typeface="Times New Roman" panose="02020603050405020304" pitchFamily="18" charset="0"/>
                          <a:cs typeface="Times New Roman" panose="02020603050405020304" pitchFamily="18" charset="0"/>
                        </a:rPr>
                        <a:t>Buffer</a:t>
                      </a:r>
                      <a:r>
                        <a:rPr lang="en-US" altLang="zh-CN" sz="1800" b="0" kern="100" dirty="0" smtClean="0">
                          <a:solidFill>
                            <a:schemeClr val="tx2">
                              <a:lumMod val="50000"/>
                            </a:schemeClr>
                          </a:solidFill>
                          <a:effectLst/>
                          <a:latin typeface="Times New Roman" panose="02020603050405020304" pitchFamily="18" charset="0"/>
                          <a:cs typeface="Times New Roman" panose="02020603050405020304" pitchFamily="18" charset="0"/>
                        </a:rPr>
                        <a:t>, </a:t>
                      </a:r>
                      <a:r>
                        <a:rPr sz="1800" b="0" kern="100" dirty="0" smtClean="0">
                          <a:solidFill>
                            <a:schemeClr val="tx2">
                              <a:lumMod val="50000"/>
                            </a:schemeClr>
                          </a:solidFill>
                          <a:effectLst/>
                          <a:latin typeface="Times New Roman" panose="02020603050405020304" pitchFamily="18" charset="0"/>
                          <a:cs typeface="Times New Roman" panose="02020603050405020304" pitchFamily="18" charset="0"/>
                        </a:rPr>
                        <a:t>Taq DNA polymerase</a:t>
                      </a:r>
                      <a:r>
                        <a:rPr lang="en-US" sz="1800" b="0" kern="100" dirty="0" smtClean="0">
                          <a:solidFill>
                            <a:schemeClr val="tx2">
                              <a:lumMod val="50000"/>
                            </a:schemeClr>
                          </a:solidFill>
                          <a:effectLst/>
                          <a:latin typeface="Times New Roman" panose="02020603050405020304" pitchFamily="18" charset="0"/>
                          <a:cs typeface="Times New Roman" panose="02020603050405020304" pitchFamily="18" charset="0"/>
                        </a:rPr>
                        <a:t>, </a:t>
                      </a:r>
                      <a:r>
                        <a:rPr lang="en-US" altLang="zh-CN" sz="1800" b="0" kern="100" dirty="0" smtClean="0">
                          <a:solidFill>
                            <a:schemeClr val="tx2">
                              <a:lumMod val="50000"/>
                            </a:schemeClr>
                          </a:solidFill>
                          <a:effectLst/>
                          <a:latin typeface="Times New Roman" panose="02020603050405020304" pitchFamily="18" charset="0"/>
                          <a:cs typeface="Times New Roman" panose="02020603050405020304" pitchFamily="18" charset="0"/>
                        </a:rPr>
                        <a:t>A33 primer mix, </a:t>
                      </a:r>
                      <a:r>
                        <a:rPr lang="zh-CN" altLang="en-US" sz="1800" b="0" kern="100" dirty="0" smtClean="0">
                          <a:solidFill>
                            <a:schemeClr val="tx2">
                              <a:lumMod val="50000"/>
                            </a:schemeClr>
                          </a:solidFill>
                          <a:effectLst/>
                          <a:latin typeface="Times New Roman" panose="02020603050405020304" pitchFamily="18" charset="0"/>
                          <a:cs typeface="Times New Roman" panose="02020603050405020304" pitchFamily="18" charset="0"/>
                        </a:rPr>
                        <a:t>dNTP</a:t>
                      </a:r>
                      <a:r>
                        <a:rPr lang="en-US" altLang="zh-CN" sz="1800" b="0" kern="100" dirty="0" smtClean="0">
                          <a:solidFill>
                            <a:schemeClr val="tx2">
                              <a:lumMod val="50000"/>
                            </a:schemeClr>
                          </a:solidFill>
                          <a:effectLst/>
                          <a:latin typeface="Times New Roman" panose="02020603050405020304" pitchFamily="18" charset="0"/>
                          <a:cs typeface="Times New Roman" panose="02020603050405020304" pitchFamily="18" charset="0"/>
                        </a:rPr>
                        <a:t> and </a:t>
                      </a:r>
                      <a:r>
                        <a:rPr lang="zh-CN" altLang="en-US" sz="1800" b="0" kern="100" dirty="0" smtClean="0">
                          <a:solidFill>
                            <a:schemeClr val="tx2">
                              <a:lumMod val="50000"/>
                            </a:schemeClr>
                          </a:solidFill>
                          <a:effectLst/>
                          <a:latin typeface="Times New Roman" panose="02020603050405020304" pitchFamily="18" charset="0"/>
                          <a:cs typeface="Times New Roman" panose="02020603050405020304" pitchFamily="18" charset="0"/>
                        </a:rPr>
                        <a:t>Mg</a:t>
                      </a:r>
                      <a:r>
                        <a:rPr lang="zh-CN" altLang="en-US" sz="1800" b="0" kern="100" baseline="30000" dirty="0" smtClean="0">
                          <a:solidFill>
                            <a:schemeClr val="tx2">
                              <a:lumMod val="50000"/>
                            </a:schemeClr>
                          </a:solidFill>
                          <a:effectLst/>
                          <a:latin typeface="Times New Roman" panose="02020603050405020304" pitchFamily="18" charset="0"/>
                          <a:cs typeface="Times New Roman" panose="02020603050405020304" pitchFamily="18" charset="0"/>
                        </a:rPr>
                        <a:t>2+</a:t>
                      </a:r>
                      <a:r>
                        <a:rPr lang="en-US" altLang="zh-CN" sz="1800" b="0" kern="100" baseline="30000" dirty="0" smtClean="0">
                          <a:solidFill>
                            <a:schemeClr val="tx2">
                              <a:lumMod val="50000"/>
                            </a:schemeClr>
                          </a:solidFill>
                          <a:effectLst/>
                          <a:latin typeface="Times New Roman" panose="02020603050405020304" pitchFamily="18" charset="0"/>
                          <a:cs typeface="Times New Roman" panose="02020603050405020304" pitchFamily="18" charset="0"/>
                        </a:rPr>
                        <a:t>   </a:t>
                      </a:r>
                      <a:r>
                        <a:rPr lang="en-US" altLang="zh-CN" sz="1800" b="0" kern="100" dirty="0" smtClean="0">
                          <a:solidFill>
                            <a:schemeClr val="tx2">
                              <a:lumMod val="50000"/>
                            </a:schemeClr>
                          </a:solidFill>
                          <a:effectLst/>
                          <a:latin typeface="Times New Roman" panose="02020603050405020304" pitchFamily="18" charset="0"/>
                          <a:cs typeface="Times New Roman" panose="02020603050405020304" pitchFamily="18" charset="0"/>
                        </a:rPr>
                        <a:t>for thermostatic amplification)</a:t>
                      </a:r>
                      <a:endParaRPr lang="zh-CN" altLang="en-US" sz="1800" b="0" kern="100" dirty="0" smtClean="0">
                        <a:solidFill>
                          <a:schemeClr val="tx2">
                            <a:lumMod val="50000"/>
                          </a:schemeClr>
                        </a:solidFill>
                        <a:effectLst/>
                        <a:latin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p>
                      <a:pPr algn="ctr">
                        <a:spcAft>
                          <a:spcPts val="0"/>
                        </a:spcAft>
                      </a:pPr>
                      <a:r>
                        <a:rPr lang="en-US"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100</a:t>
                      </a:r>
                      <a:r>
                        <a:rPr lang="en-US" sz="1800" b="0" kern="100" dirty="0" smtClean="0">
                          <a:solidFill>
                            <a:schemeClr val="tx2">
                              <a:lumMod val="50000"/>
                            </a:schemeClr>
                          </a:solidFill>
                          <a:effectLst/>
                          <a:latin typeface="Times New Roman" panose="02020603050405020304" pitchFamily="18" charset="0"/>
                          <a:cs typeface="Times New Roman" panose="02020603050405020304" pitchFamily="18" charset="0"/>
                          <a:sym typeface="+mn-ea"/>
                        </a:rPr>
                        <a:t>×1</a:t>
                      </a:r>
                      <a:endParaRPr lang="en-US"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accent1">
                        <a:lumMod val="40000"/>
                        <a:lumOff val="60000"/>
                      </a:schemeClr>
                    </a:solidFill>
                  </a:tcPr>
                </a:tc>
                <a:tc>
                  <a:txBody>
                    <a:bodyPr/>
                    <a:p>
                      <a:pPr algn="ctr">
                        <a:spcAft>
                          <a:spcPts val="0"/>
                        </a:spcAft>
                        <a:buNone/>
                      </a:pPr>
                      <a:r>
                        <a:rPr sz="1800" b="0" kern="100" dirty="0">
                          <a:solidFill>
                            <a:schemeClr val="tx2">
                              <a:lumMod val="50000"/>
                            </a:schemeClr>
                          </a:solidFill>
                          <a:effectLst/>
                          <a:latin typeface="Times New Roman" panose="02020603050405020304" pitchFamily="18" charset="0"/>
                          <a:cs typeface="Times New Roman" panose="02020603050405020304" pitchFamily="18" charset="0"/>
                        </a:rPr>
                        <a:t>Dissolve each reaction in 9 µL of water</a:t>
                      </a:r>
                      <a:endParaRPr sz="1800" b="0" kern="100" dirty="0">
                        <a:solidFill>
                          <a:schemeClr val="tx2">
                            <a:lumMod val="50000"/>
                          </a:schemeClr>
                        </a:solidFill>
                        <a:effectLst/>
                        <a:latin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r>
              <a:tr h="297539">
                <a:tc>
                  <a:txBody>
                    <a:bodyPr/>
                    <a:p>
                      <a:pPr algn="ctr">
                        <a:spcAft>
                          <a:spcPts val="0"/>
                        </a:spcAft>
                      </a:pPr>
                      <a:r>
                        <a:rPr lang="en-US" sz="1800" b="0" kern="100" dirty="0">
                          <a:solidFill>
                            <a:schemeClr val="tx2">
                              <a:lumMod val="50000"/>
                            </a:schemeClr>
                          </a:solidFill>
                          <a:effectLst/>
                          <a:latin typeface="Times New Roman" panose="02020603050405020304" pitchFamily="18" charset="0"/>
                          <a:cs typeface="Times New Roman" panose="02020603050405020304" pitchFamily="18" charset="0"/>
                        </a:rPr>
                        <a:t>Control DNA </a:t>
                      </a:r>
                      <a:r>
                        <a:rPr lang="en-US" sz="1800" b="0" kern="100" dirty="0" smtClean="0">
                          <a:solidFill>
                            <a:schemeClr val="tx2">
                              <a:lumMod val="50000"/>
                            </a:schemeClr>
                          </a:solidFill>
                          <a:effectLst/>
                          <a:latin typeface="Times New Roman" panose="02020603050405020304" pitchFamily="18" charset="0"/>
                          <a:cs typeface="Times New Roman" panose="02020603050405020304" pitchFamily="18" charset="0"/>
                        </a:rPr>
                        <a:t>9948 </a:t>
                      </a:r>
                      <a:endParaRPr lang="en-US" sz="1800" b="0" kern="100" dirty="0" smtClean="0">
                        <a:solidFill>
                          <a:schemeClr val="tx2">
                            <a:lumMod val="50000"/>
                          </a:schemeClr>
                        </a:solidFill>
                        <a:effectLst/>
                        <a:latin typeface="Times New Roman" panose="02020603050405020304" pitchFamily="18" charset="0"/>
                        <a:cs typeface="Times New Roman" panose="02020603050405020304" pitchFamily="18" charset="0"/>
                      </a:endParaRPr>
                    </a:p>
                    <a:p>
                      <a:pPr algn="ctr">
                        <a:spcAft>
                          <a:spcPts val="0"/>
                        </a:spcAft>
                      </a:pPr>
                      <a:r>
                        <a:rPr lang="zh-CN" altLang="en-US" sz="1800" b="0" kern="100" dirty="0" smtClean="0">
                          <a:solidFill>
                            <a:schemeClr val="tx2">
                              <a:lumMod val="50000"/>
                            </a:schemeClr>
                          </a:solidFill>
                          <a:effectLst/>
                          <a:latin typeface="Times New Roman" panose="02020603050405020304" pitchFamily="18" charset="0"/>
                          <a:cs typeface="Times New Roman" panose="02020603050405020304" pitchFamily="18" charset="0"/>
                        </a:rPr>
                        <a:t>Lyophilized Microspheres</a:t>
                      </a:r>
                      <a:r>
                        <a:rPr lang="en-US" altLang="zh-CN" sz="1800" b="0" kern="100" dirty="0" smtClean="0">
                          <a:solidFill>
                            <a:schemeClr val="tx2">
                              <a:lumMod val="50000"/>
                            </a:schemeClr>
                          </a:solidFill>
                          <a:effectLst/>
                          <a:latin typeface="Times New Roman" panose="02020603050405020304" pitchFamily="18" charset="0"/>
                          <a:cs typeface="Times New Roman" panose="02020603050405020304" pitchFamily="18" charset="0"/>
                        </a:rPr>
                        <a:t> </a:t>
                      </a:r>
                      <a:r>
                        <a:rPr lang="en-US" sz="1800" b="0" kern="100" dirty="0" smtClean="0">
                          <a:solidFill>
                            <a:schemeClr val="tx2">
                              <a:lumMod val="50000"/>
                            </a:schemeClr>
                          </a:solidFill>
                          <a:effectLst/>
                          <a:latin typeface="Times New Roman" panose="02020603050405020304" pitchFamily="18" charset="0"/>
                          <a:cs typeface="Times New Roman" panose="02020603050405020304" pitchFamily="18" charset="0"/>
                        </a:rPr>
                        <a:t>(1ng/µL</a:t>
                      </a:r>
                      <a:r>
                        <a:rPr lang="en-US" sz="1800" b="0" kern="100" dirty="0">
                          <a:solidFill>
                            <a:schemeClr val="tx2">
                              <a:lumMod val="50000"/>
                            </a:schemeClr>
                          </a:solidFill>
                          <a:effectLst/>
                          <a:latin typeface="Times New Roman" panose="02020603050405020304" pitchFamily="18" charset="0"/>
                          <a:cs typeface="Times New Roman" panose="02020603050405020304" pitchFamily="18" charset="0"/>
                        </a:rPr>
                        <a:t>)</a:t>
                      </a:r>
                      <a:endParaRPr lang="zh-CN" sz="1800" b="0" kern="100" dirty="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chemeClr val="bg1">
                        <a:lumMod val="95000"/>
                      </a:schemeClr>
                    </a:solidFill>
                  </a:tcPr>
                </a:tc>
                <a:tc>
                  <a:txBody>
                    <a:bodyPr/>
                    <a:p>
                      <a:pPr algn="ctr">
                        <a:spcAft>
                          <a:spcPts val="0"/>
                        </a:spcAft>
                      </a:pPr>
                      <a:r>
                        <a:rPr lang="en-US" sz="1800" b="0" kern="100" dirty="0" smtClean="0">
                          <a:solidFill>
                            <a:schemeClr val="tx2">
                              <a:lumMod val="50000"/>
                            </a:schemeClr>
                          </a:solidFill>
                          <a:effectLst/>
                          <a:latin typeface="Times New Roman" panose="02020603050405020304" pitchFamily="18" charset="0"/>
                          <a:cs typeface="Times New Roman" panose="02020603050405020304" pitchFamily="18" charset="0"/>
                          <a:sym typeface="+mn-ea"/>
                        </a:rPr>
                        <a:t>×</a:t>
                      </a:r>
                      <a:r>
                        <a:rPr lang="en-US"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 1</a:t>
                      </a:r>
                      <a:endParaRPr lang="en-US"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lumMod val="95000"/>
                      </a:schemeClr>
                    </a:solidFill>
                  </a:tcPr>
                </a:tc>
                <a:tc>
                  <a:txBody>
                    <a:bodyPr/>
                    <a:p>
                      <a:pPr algn="ctr">
                        <a:spcAft>
                          <a:spcPts val="0"/>
                        </a:spcAft>
                        <a:buNone/>
                      </a:pPr>
                      <a:r>
                        <a:rPr lang="en-US" altLang="zh-CN" sz="1800" b="0" kern="100" dirty="0">
                          <a:solidFill>
                            <a:schemeClr val="tx2">
                              <a:lumMod val="50000"/>
                            </a:schemeClr>
                          </a:solidFill>
                          <a:effectLst/>
                          <a:latin typeface="Times New Roman" panose="02020603050405020304" pitchFamily="18" charset="0"/>
                          <a:cs typeface="Times New Roman" panose="02020603050405020304" pitchFamily="18" charset="0"/>
                          <a:sym typeface="+mn-ea"/>
                        </a:rPr>
                        <a:t>20 </a:t>
                      </a:r>
                      <a:r>
                        <a:rPr lang="en-US" sz="1800" b="0" kern="100" dirty="0" smtClean="0">
                          <a:solidFill>
                            <a:schemeClr val="tx2">
                              <a:lumMod val="50000"/>
                            </a:schemeClr>
                          </a:solidFill>
                          <a:effectLst/>
                          <a:latin typeface="Times New Roman" panose="02020603050405020304" pitchFamily="18" charset="0"/>
                          <a:cs typeface="Times New Roman" panose="02020603050405020304" pitchFamily="18" charset="0"/>
                          <a:sym typeface="+mn-ea"/>
                        </a:rPr>
                        <a:t>µL</a:t>
                      </a:r>
                      <a:endParaRPr lang="en-US" altLang="en-US" sz="1800" b="0" kern="100" dirty="0">
                        <a:solidFill>
                          <a:schemeClr val="tx2">
                            <a:lumMod val="50000"/>
                          </a:schemeClr>
                        </a:solidFill>
                        <a:effectLst/>
                        <a:latin typeface="Times New Roman" panose="02020603050405020304" pitchFamily="18" charset="0"/>
                        <a:ea typeface="+mn-ea"/>
                        <a:cs typeface="Times New Roman" panose="02020603050405020304" pitchFamily="18" charset="0"/>
                        <a:sym typeface="+mn-ea"/>
                      </a:endParaRPr>
                    </a:p>
                  </a:txBody>
                  <a:tcPr marL="68580" marR="68580" marT="0" marB="0" anchor="ctr">
                    <a:solidFill>
                      <a:schemeClr val="bg1">
                        <a:lumMod val="95000"/>
                      </a:schemeClr>
                    </a:solidFill>
                  </a:tcPr>
                </a:tc>
              </a:tr>
            </a:tbl>
          </a:graphicData>
        </a:graphic>
      </p:graphicFrame>
      <p:graphicFrame>
        <p:nvGraphicFramePr>
          <p:cNvPr id="13" name="表格 12"/>
          <p:cNvGraphicFramePr>
            <a:graphicFrameLocks noGrp="1"/>
          </p:cNvGraphicFramePr>
          <p:nvPr>
            <p:custDataLst>
              <p:tags r:id="rId3"/>
            </p:custDataLst>
          </p:nvPr>
        </p:nvGraphicFramePr>
        <p:xfrm>
          <a:off x="957580" y="3940804"/>
          <a:ext cx="9394825" cy="1692910"/>
        </p:xfrm>
        <a:graphic>
          <a:graphicData uri="http://schemas.openxmlformats.org/drawingml/2006/table">
            <a:tbl>
              <a:tblPr firstRow="1" firstCol="1" bandRow="1">
                <a:tableStyleId>{5C22544A-7EE6-4342-B048-85BDC9FD1C3A}</a:tableStyleId>
              </a:tblPr>
              <a:tblGrid>
                <a:gridCol w="4416425"/>
                <a:gridCol w="1204595"/>
                <a:gridCol w="3773805"/>
              </a:tblGrid>
              <a:tr h="548640">
                <a:tc>
                  <a:txBody>
                    <a:bodyPr/>
                    <a:p>
                      <a:pPr algn="ctr">
                        <a:spcAft>
                          <a:spcPts val="0"/>
                        </a:spcAft>
                      </a:pPr>
                      <a:r>
                        <a:rPr sz="1800" b="0" kern="100" dirty="0" smtClean="0">
                          <a:effectLst/>
                          <a:latin typeface="Times New Roman" panose="02020603050405020304" pitchFamily="18" charset="0"/>
                          <a:cs typeface="Times New Roman" panose="02020603050405020304" pitchFamily="18" charset="0"/>
                          <a:sym typeface="+mn-ea"/>
                        </a:rPr>
                        <a:t>Post-amplification Kit</a:t>
                      </a:r>
                      <a:endParaRPr lang="zh-CN" sz="1800" b="0" kern="100" dirty="0" smtClean="0">
                        <a:effectLst/>
                        <a:latin typeface="Times New Roman" panose="02020603050405020304" pitchFamily="18" charset="0"/>
                        <a:ea typeface="宋体" panose="02010600030101010101" pitchFamily="2" charset="-122"/>
                        <a:cs typeface="Times New Roman" panose="02020603050405020304" pitchFamily="18" charset="0"/>
                        <a:sym typeface="+mn-ea"/>
                      </a:endParaRPr>
                    </a:p>
                  </a:txBody>
                  <a:tcPr marL="68580" marR="68580" marT="0" marB="0" anchor="ctr"/>
                </a:tc>
                <a:tc>
                  <a:txBody>
                    <a:bodyPr/>
                    <a:p>
                      <a:pPr algn="ctr">
                        <a:spcAft>
                          <a:spcPts val="0"/>
                        </a:spcAft>
                      </a:pPr>
                      <a:r>
                        <a:rPr lang="en-US" sz="1800" b="0" kern="100" dirty="0" smtClean="0">
                          <a:solidFill>
                            <a:schemeClr val="tx1"/>
                          </a:solidFill>
                          <a:effectLst/>
                          <a:latin typeface="Times New Roman" panose="02020603050405020304" pitchFamily="18" charset="0"/>
                          <a:cs typeface="Times New Roman" panose="02020603050405020304" pitchFamily="18" charset="0"/>
                          <a:sym typeface="+mn-ea"/>
                        </a:rPr>
                        <a:t>100 RXN</a:t>
                      </a:r>
                      <a:endParaRPr lang="en-US" altLang="zh-CN" sz="1800" b="0" kern="100" dirty="0" smtClean="0">
                        <a:solidFill>
                          <a:schemeClr val="tx1"/>
                        </a:solidFill>
                        <a:effectLst/>
                        <a:latin typeface="Times New Roman" panose="02020603050405020304" pitchFamily="18" charset="0"/>
                        <a:ea typeface="+mn-ea"/>
                        <a:cs typeface="Times New Roman" panose="02020603050405020304" pitchFamily="18" charset="0"/>
                        <a:sym typeface="+mn-ea"/>
                      </a:endParaRPr>
                    </a:p>
                  </a:txBody>
                  <a:tcPr marL="68580" marR="68580" marT="0" marB="0" anchor="ctr">
                    <a:solidFill>
                      <a:srgbClr val="00B050"/>
                    </a:solidFill>
                  </a:tcPr>
                </a:tc>
                <a:tc>
                  <a:txBody>
                    <a:bodyPr/>
                    <a:p>
                      <a:pPr algn="ctr">
                        <a:spcAft>
                          <a:spcPts val="0"/>
                        </a:spcAft>
                        <a:buNone/>
                      </a:pPr>
                      <a:r>
                        <a:rPr lang="zh-CN" altLang="zh-CN" sz="18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sym typeface="+mn-ea"/>
                        </a:rPr>
                        <a:t>Dissolve</a:t>
                      </a:r>
                      <a:r>
                        <a:rPr lang="en-US" altLang="zh-CN" sz="18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sym typeface="+mn-ea"/>
                        </a:rPr>
                        <a:t>d</a:t>
                      </a:r>
                      <a:r>
                        <a:rPr lang="zh-CN" altLang="zh-CN" sz="18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sym typeface="+mn-ea"/>
                        </a:rPr>
                        <a:t> volume with water</a:t>
                      </a:r>
                      <a:endParaRPr lang="zh-CN" altLang="zh-CN" sz="1800" b="0" kern="100" dirty="0" smtClean="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sym typeface="+mn-ea"/>
                      </a:endParaRPr>
                    </a:p>
                  </a:txBody>
                  <a:tcPr marL="68580" marR="68580" marT="0" marB="0" anchor="ctr">
                    <a:solidFill>
                      <a:srgbClr val="00B050"/>
                    </a:solidFill>
                  </a:tcPr>
                </a:tc>
              </a:tr>
              <a:tr h="297815">
                <a:tc>
                  <a:txBody>
                    <a:bodyPr/>
                    <a:p>
                      <a:pPr algn="ctr">
                        <a:spcAft>
                          <a:spcPts val="0"/>
                        </a:spcAft>
                      </a:pPr>
                      <a:r>
                        <a:rPr lang="en-US" sz="1800" b="0" kern="100" dirty="0" smtClean="0">
                          <a:solidFill>
                            <a:schemeClr val="tx2">
                              <a:lumMod val="50000"/>
                            </a:schemeClr>
                          </a:solidFill>
                          <a:effectLst/>
                          <a:latin typeface="Times New Roman" panose="02020603050405020304" pitchFamily="18" charset="0"/>
                          <a:cs typeface="Times New Roman" panose="02020603050405020304" pitchFamily="18" charset="0"/>
                        </a:rPr>
                        <a:t>Allelic </a:t>
                      </a:r>
                      <a:r>
                        <a:rPr lang="en-US" sz="1800" b="0" kern="100" dirty="0">
                          <a:solidFill>
                            <a:schemeClr val="tx2">
                              <a:lumMod val="50000"/>
                            </a:schemeClr>
                          </a:solidFill>
                          <a:effectLst/>
                          <a:latin typeface="Times New Roman" panose="02020603050405020304" pitchFamily="18" charset="0"/>
                          <a:cs typeface="Times New Roman" panose="02020603050405020304" pitchFamily="18" charset="0"/>
                        </a:rPr>
                        <a:t>Ladder </a:t>
                      </a:r>
                      <a:endParaRPr lang="en-US" sz="1800" b="0" kern="100" dirty="0">
                        <a:solidFill>
                          <a:schemeClr val="tx2">
                            <a:lumMod val="50000"/>
                          </a:schemeClr>
                        </a:solidFill>
                        <a:effectLst/>
                        <a:latin typeface="Times New Roman" panose="02020603050405020304" pitchFamily="18" charset="0"/>
                        <a:cs typeface="Times New Roman" panose="02020603050405020304" pitchFamily="18" charset="0"/>
                      </a:endParaRPr>
                    </a:p>
                    <a:p>
                      <a:pPr algn="ctr">
                        <a:spcAft>
                          <a:spcPts val="0"/>
                        </a:spcAft>
                      </a:pPr>
                      <a:r>
                        <a:rPr lang="zh-CN" altLang="en-US" sz="1800" b="0" kern="100" dirty="0">
                          <a:solidFill>
                            <a:schemeClr val="tx2">
                              <a:lumMod val="50000"/>
                            </a:schemeClr>
                          </a:solidFill>
                          <a:effectLst/>
                          <a:latin typeface="Times New Roman" panose="02020603050405020304" pitchFamily="18" charset="0"/>
                          <a:cs typeface="Times New Roman" panose="02020603050405020304" pitchFamily="18" charset="0"/>
                        </a:rPr>
                        <a:t>Lyophilized Microspheres</a:t>
                      </a:r>
                      <a:endParaRPr lang="zh-CN" altLang="en-US" sz="1800" b="0" kern="100" dirty="0">
                        <a:solidFill>
                          <a:schemeClr val="tx2">
                            <a:lumMod val="50000"/>
                          </a:schemeClr>
                        </a:solidFill>
                        <a:effectLst/>
                        <a:latin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p>
                      <a:pPr algn="ctr">
                        <a:spcAft>
                          <a:spcPts val="0"/>
                        </a:spcAft>
                      </a:pPr>
                      <a:r>
                        <a:rPr lang="en-US"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 1</a:t>
                      </a:r>
                      <a:endParaRPr lang="en-US"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lumMod val="95000"/>
                      </a:schemeClr>
                    </a:solidFill>
                  </a:tcPr>
                </a:tc>
                <a:tc>
                  <a:txBody>
                    <a:bodyPr/>
                    <a:p>
                      <a:pPr algn="ctr">
                        <a:spcAft>
                          <a:spcPts val="0"/>
                        </a:spcAft>
                        <a:buNone/>
                      </a:pPr>
                      <a:r>
                        <a:rPr lang="en-US" altLang="zh-CN" sz="1800" b="0" kern="100" dirty="0">
                          <a:solidFill>
                            <a:schemeClr val="tx2">
                              <a:lumMod val="50000"/>
                            </a:schemeClr>
                          </a:solidFill>
                          <a:effectLst/>
                          <a:latin typeface="Times New Roman" panose="02020603050405020304" pitchFamily="18" charset="0"/>
                          <a:cs typeface="Times New Roman" panose="02020603050405020304" pitchFamily="18" charset="0"/>
                          <a:sym typeface="+mn-ea"/>
                        </a:rPr>
                        <a:t>20 </a:t>
                      </a:r>
                      <a:r>
                        <a:rPr lang="en-US" sz="1800" b="0" kern="100" dirty="0" smtClean="0">
                          <a:solidFill>
                            <a:schemeClr val="tx2">
                              <a:lumMod val="50000"/>
                            </a:schemeClr>
                          </a:solidFill>
                          <a:effectLst/>
                          <a:latin typeface="Times New Roman" panose="02020603050405020304" pitchFamily="18" charset="0"/>
                          <a:cs typeface="Times New Roman" panose="02020603050405020304" pitchFamily="18" charset="0"/>
                          <a:sym typeface="+mn-ea"/>
                        </a:rPr>
                        <a:t>µL</a:t>
                      </a:r>
                      <a:endParaRPr lang="en-US" altLang="en-US" sz="1800" b="0" kern="100" dirty="0">
                        <a:solidFill>
                          <a:schemeClr val="tx2">
                            <a:lumMod val="50000"/>
                          </a:schemeClr>
                        </a:solidFill>
                        <a:effectLst/>
                        <a:latin typeface="Times New Roman" panose="02020603050405020304" pitchFamily="18" charset="0"/>
                        <a:ea typeface="+mn-ea"/>
                        <a:cs typeface="Times New Roman" panose="02020603050405020304" pitchFamily="18" charset="0"/>
                        <a:sym typeface="+mn-ea"/>
                      </a:endParaRPr>
                    </a:p>
                  </a:txBody>
                  <a:tcPr marL="68580" marR="68580" marT="0" marB="0" anchor="ctr">
                    <a:solidFill>
                      <a:schemeClr val="bg1">
                        <a:lumMod val="95000"/>
                      </a:schemeClr>
                    </a:solidFill>
                  </a:tcPr>
                </a:tc>
              </a:tr>
              <a:tr h="297539">
                <a:tc>
                  <a:txBody>
                    <a:bodyPr/>
                    <a:p>
                      <a:pPr algn="ctr">
                        <a:spcAft>
                          <a:spcPts val="0"/>
                        </a:spcAft>
                      </a:pPr>
                      <a:r>
                        <a:rPr lang="en-US" sz="1800" b="0" kern="100" dirty="0" smtClean="0">
                          <a:solidFill>
                            <a:schemeClr val="tx2">
                              <a:lumMod val="50000"/>
                            </a:schemeClr>
                          </a:solidFill>
                          <a:effectLst/>
                          <a:latin typeface="Times New Roman" panose="02020603050405020304" pitchFamily="18" charset="0"/>
                          <a:cs typeface="Times New Roman" panose="02020603050405020304" pitchFamily="18" charset="0"/>
                        </a:rPr>
                        <a:t>Orange-640 </a:t>
                      </a:r>
                      <a:endParaRPr lang="en-US" sz="1800" b="0" kern="100" dirty="0" smtClean="0">
                        <a:solidFill>
                          <a:schemeClr val="tx2">
                            <a:lumMod val="50000"/>
                          </a:schemeClr>
                        </a:solidFill>
                        <a:effectLst/>
                        <a:latin typeface="Times New Roman" panose="02020603050405020304" pitchFamily="18" charset="0"/>
                        <a:cs typeface="Times New Roman" panose="02020603050405020304" pitchFamily="18" charset="0"/>
                      </a:endParaRPr>
                    </a:p>
                    <a:p>
                      <a:pPr algn="ctr">
                        <a:spcAft>
                          <a:spcPts val="0"/>
                        </a:spcAft>
                      </a:pPr>
                      <a:r>
                        <a:rPr lang="zh-CN" altLang="en-US" sz="1800" b="0" kern="100" dirty="0">
                          <a:solidFill>
                            <a:schemeClr val="tx2">
                              <a:lumMod val="50000"/>
                            </a:schemeClr>
                          </a:solidFill>
                          <a:effectLst/>
                          <a:latin typeface="Times New Roman" panose="02020603050405020304" pitchFamily="18" charset="0"/>
                          <a:cs typeface="Times New Roman" panose="02020603050405020304" pitchFamily="18" charset="0"/>
                          <a:sym typeface="+mn-ea"/>
                        </a:rPr>
                        <a:t>Lyophilized Microspheres</a:t>
                      </a:r>
                      <a:endParaRPr lang="zh-CN" altLang="en-US" sz="1800" b="0" kern="100" dirty="0">
                        <a:solidFill>
                          <a:schemeClr val="tx2">
                            <a:lumMod val="50000"/>
                          </a:schemeClr>
                        </a:solidFill>
                        <a:effectLst/>
                        <a:latin typeface="Times New Roman" panose="02020603050405020304" pitchFamily="18" charset="0"/>
                        <a:cs typeface="Times New Roman" panose="02020603050405020304" pitchFamily="18" charset="0"/>
                        <a:sym typeface="+mn-ea"/>
                      </a:endParaRPr>
                    </a:p>
                  </a:txBody>
                  <a:tcPr marL="68580" marR="68580" marT="0" marB="0" anchor="ctr">
                    <a:lnB>
                      <a:noFill/>
                    </a:lnB>
                    <a:solidFill>
                      <a:schemeClr val="accent1">
                        <a:lumMod val="40000"/>
                        <a:lumOff val="60000"/>
                      </a:schemeClr>
                    </a:solidFill>
                  </a:tcPr>
                </a:tc>
                <a:tc>
                  <a:txBody>
                    <a:bodyPr/>
                    <a:p>
                      <a:pPr algn="ctr">
                        <a:spcAft>
                          <a:spcPts val="0"/>
                        </a:spcAft>
                      </a:pPr>
                      <a:r>
                        <a:rPr lang="en-US"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 1</a:t>
                      </a:r>
                      <a:endParaRPr lang="en-US"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0" marB="0" anchor="ctr">
                    <a:lnB>
                      <a:noFill/>
                    </a:lnB>
                    <a:solidFill>
                      <a:schemeClr val="accent1">
                        <a:lumMod val="40000"/>
                        <a:lumOff val="60000"/>
                      </a:schemeClr>
                    </a:solidFill>
                  </a:tcPr>
                </a:tc>
                <a:tc>
                  <a:txBody>
                    <a:bodyPr/>
                    <a:p>
                      <a:pPr algn="ctr">
                        <a:spcAft>
                          <a:spcPts val="0"/>
                        </a:spcAft>
                        <a:buNone/>
                      </a:pPr>
                      <a:r>
                        <a:rPr lang="en-US" altLang="zh-CN" sz="1800" b="0" kern="100" dirty="0">
                          <a:solidFill>
                            <a:schemeClr val="tx2">
                              <a:lumMod val="50000"/>
                            </a:schemeClr>
                          </a:solidFill>
                          <a:effectLst/>
                          <a:latin typeface="Times New Roman" panose="02020603050405020304" pitchFamily="18" charset="0"/>
                          <a:cs typeface="Times New Roman" panose="02020603050405020304" pitchFamily="18" charset="0"/>
                          <a:sym typeface="+mn-ea"/>
                        </a:rPr>
                        <a:t>30 </a:t>
                      </a:r>
                      <a:r>
                        <a:rPr lang="en-US" sz="1800" b="0" kern="100" dirty="0" smtClean="0">
                          <a:solidFill>
                            <a:schemeClr val="tx2">
                              <a:lumMod val="50000"/>
                            </a:schemeClr>
                          </a:solidFill>
                          <a:effectLst/>
                          <a:latin typeface="Times New Roman" panose="02020603050405020304" pitchFamily="18" charset="0"/>
                          <a:cs typeface="Times New Roman" panose="02020603050405020304" pitchFamily="18" charset="0"/>
                          <a:sym typeface="+mn-ea"/>
                        </a:rPr>
                        <a:t>µL</a:t>
                      </a:r>
                      <a:endParaRPr lang="en-US" altLang="en-US" sz="1800" b="0" kern="100" dirty="0">
                        <a:solidFill>
                          <a:schemeClr val="tx2">
                            <a:lumMod val="50000"/>
                          </a:schemeClr>
                        </a:solidFill>
                        <a:effectLst/>
                        <a:latin typeface="Times New Roman" panose="02020603050405020304" pitchFamily="18" charset="0"/>
                        <a:ea typeface="+mn-ea"/>
                        <a:cs typeface="Times New Roman" panose="02020603050405020304" pitchFamily="18" charset="0"/>
                        <a:sym typeface="+mn-ea"/>
                      </a:endParaRPr>
                    </a:p>
                  </a:txBody>
                  <a:tcPr marL="68580" marR="68580" marT="0" marB="0" anchor="ctr">
                    <a:lnB>
                      <a:noFill/>
                    </a:lnB>
                    <a:solidFill>
                      <a:schemeClr val="accent1">
                        <a:lumMod val="40000"/>
                        <a:lumOff val="60000"/>
                      </a:schemeClr>
                    </a:solidFill>
                  </a:tcPr>
                </a:tc>
              </a:tr>
              <a:tr h="297539">
                <a:tc>
                  <a:txBody>
                    <a:bodyPr/>
                    <a:p>
                      <a:pPr algn="ctr">
                        <a:spcAft>
                          <a:spcPts val="0"/>
                        </a:spcAft>
                        <a:buClrTx/>
                        <a:buSzTx/>
                        <a:buFontTx/>
                      </a:pPr>
                      <a:r>
                        <a:rPr lang="en-US" altLang="zh-CN" sz="1800" b="0" kern="100" dirty="0">
                          <a:solidFill>
                            <a:schemeClr val="tx2">
                              <a:lumMod val="50000"/>
                            </a:schemeClr>
                          </a:solidFill>
                          <a:effectLst/>
                          <a:latin typeface="Times New Roman" panose="02020603050405020304" pitchFamily="18" charset="0"/>
                          <a:cs typeface="Times New Roman" panose="02020603050405020304" pitchFamily="18" charset="0"/>
                        </a:rPr>
                        <a:t>6 Dye Plus Matrix (FRET) </a:t>
                      </a:r>
                      <a:endParaRPr lang="en-US" altLang="zh-CN" sz="1800" b="0" kern="100" dirty="0">
                        <a:solidFill>
                          <a:schemeClr val="tx2">
                            <a:lumMod val="50000"/>
                          </a:schemeClr>
                        </a:solidFill>
                        <a:effectLst/>
                        <a:latin typeface="Times New Roman" panose="02020603050405020304" pitchFamily="18" charset="0"/>
                        <a:cs typeface="Times New Roman" panose="02020603050405020304" pitchFamily="18" charset="0"/>
                      </a:endParaRPr>
                    </a:p>
                    <a:p>
                      <a:pPr algn="ctr">
                        <a:spcAft>
                          <a:spcPts val="0"/>
                        </a:spcAft>
                        <a:buClrTx/>
                        <a:buSzTx/>
                        <a:buFontTx/>
                      </a:pPr>
                      <a:r>
                        <a:rPr lang="en-US" altLang="zh-CN" sz="1800" b="0" kern="100" dirty="0">
                          <a:solidFill>
                            <a:schemeClr val="tx2">
                              <a:lumMod val="50000"/>
                            </a:schemeClr>
                          </a:solidFill>
                          <a:effectLst/>
                          <a:latin typeface="Times New Roman" panose="02020603050405020304" pitchFamily="18" charset="0"/>
                          <a:cs typeface="Times New Roman" panose="02020603050405020304" pitchFamily="18" charset="0"/>
                        </a:rPr>
                        <a:t>Lyophilized Microspheres</a:t>
                      </a:r>
                      <a:endParaRPr lang="en-US" altLang="zh-CN" sz="1800" b="0" kern="100" dirty="0">
                        <a:solidFill>
                          <a:schemeClr val="tx2">
                            <a:lumMod val="50000"/>
                          </a:schemeClr>
                        </a:solidFill>
                        <a:effectLst/>
                        <a:latin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lnTlToBr>
                      <a:noFill/>
                    </a:lnTlToBr>
                    <a:lnBlToTr>
                      <a:noFill/>
                    </a:lnBlToTr>
                    <a:solidFill>
                      <a:schemeClr val="bg1">
                        <a:lumMod val="85000"/>
                      </a:schemeClr>
                    </a:solidFill>
                  </a:tcPr>
                </a:tc>
                <a:tc>
                  <a:txBody>
                    <a:bodyPr/>
                    <a:p>
                      <a:pPr algn="ctr">
                        <a:spcAft>
                          <a:spcPts val="0"/>
                        </a:spcAft>
                        <a:buClrTx/>
                        <a:buSzTx/>
                        <a:buFontTx/>
                      </a:pPr>
                      <a:r>
                        <a:rPr lang="en-US" sz="1800" b="0" kern="100" dirty="0" smtClean="0">
                          <a:solidFill>
                            <a:schemeClr val="tx2">
                              <a:lumMod val="50000"/>
                            </a:schemeClr>
                          </a:solidFill>
                          <a:effectLst/>
                          <a:latin typeface="Times New Roman" panose="02020603050405020304" pitchFamily="18" charset="0"/>
                          <a:cs typeface="Times New Roman" panose="02020603050405020304" pitchFamily="18" charset="0"/>
                          <a:sym typeface="+mn-ea"/>
                        </a:rPr>
                        <a:t>×</a:t>
                      </a:r>
                      <a:r>
                        <a:rPr lang="en-US" altLang="zh-CN" sz="1800" b="0" kern="100" dirty="0">
                          <a:solidFill>
                            <a:schemeClr val="tx2">
                              <a:lumMod val="50000"/>
                            </a:schemeClr>
                          </a:solidFill>
                          <a:effectLst/>
                          <a:latin typeface="Times New Roman" panose="02020603050405020304" pitchFamily="18" charset="0"/>
                          <a:ea typeface="+mn-ea"/>
                          <a:cs typeface="Times New Roman" panose="02020603050405020304" pitchFamily="18" charset="0"/>
                        </a:rPr>
                        <a:t> 1</a:t>
                      </a:r>
                      <a:endParaRPr lang="en-US" altLang="zh-CN" sz="1800" b="0" kern="100" dirty="0">
                        <a:solidFill>
                          <a:schemeClr val="tx2">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0" marB="0" anchor="ctr">
                    <a:lnL>
                      <a:noFill/>
                    </a:lnL>
                    <a:lnR>
                      <a:noFill/>
                    </a:lnR>
                    <a:lnT>
                      <a:noFill/>
                    </a:lnT>
                    <a:lnB>
                      <a:noFill/>
                    </a:lnB>
                    <a:lnTlToBr>
                      <a:noFill/>
                    </a:lnTlToBr>
                    <a:lnBlToTr>
                      <a:noFill/>
                    </a:lnBlToTr>
                    <a:solidFill>
                      <a:schemeClr val="bg1">
                        <a:lumMod val="85000"/>
                      </a:schemeClr>
                    </a:solidFill>
                  </a:tcPr>
                </a:tc>
                <a:tc>
                  <a:txBody>
                    <a:bodyPr/>
                    <a:p>
                      <a:pPr algn="ctr">
                        <a:spcAft>
                          <a:spcPts val="0"/>
                        </a:spcAft>
                        <a:buClrTx/>
                        <a:buSzTx/>
                        <a:buFontTx/>
                        <a:buNone/>
                      </a:pPr>
                      <a:r>
                        <a:rPr lang="en-US" altLang="zh-CN" sz="1800" b="0" kern="100" dirty="0">
                          <a:solidFill>
                            <a:schemeClr val="tx2">
                              <a:lumMod val="50000"/>
                            </a:schemeClr>
                          </a:solidFill>
                          <a:effectLst/>
                          <a:latin typeface="Times New Roman" panose="02020603050405020304" pitchFamily="18" charset="0"/>
                          <a:cs typeface="Times New Roman" panose="02020603050405020304" pitchFamily="18" charset="0"/>
                          <a:sym typeface="+mn-ea"/>
                        </a:rPr>
                        <a:t>36 µL</a:t>
                      </a:r>
                      <a:endParaRPr lang="en-US" altLang="zh-CN" sz="1800" b="0" kern="100" dirty="0">
                        <a:solidFill>
                          <a:schemeClr val="tx2">
                            <a:lumMod val="50000"/>
                          </a:schemeClr>
                        </a:solidFill>
                        <a:effectLst/>
                        <a:latin typeface="Times New Roman" panose="02020603050405020304" pitchFamily="18" charset="0"/>
                        <a:ea typeface="+mn-ea"/>
                        <a:cs typeface="Times New Roman" panose="02020603050405020304" pitchFamily="18" charset="0"/>
                        <a:sym typeface="+mn-ea"/>
                      </a:endParaRPr>
                    </a:p>
                  </a:txBody>
                  <a:tcPr marL="68580" marR="68580" marT="0" marB="0" anchor="ctr">
                    <a:lnL>
                      <a:noFill/>
                    </a:lnL>
                    <a:lnR>
                      <a:noFill/>
                    </a:lnR>
                    <a:lnT>
                      <a:noFill/>
                    </a:lnT>
                    <a:lnB>
                      <a:noFill/>
                    </a:lnB>
                    <a:lnTlToBr>
                      <a:noFill/>
                    </a:lnTlToBr>
                    <a:lnBlToTr>
                      <a:noFill/>
                    </a:lnBlToTr>
                    <a:solidFill>
                      <a:schemeClr val="bg1">
                        <a:lumMod val="85000"/>
                      </a:schemeClr>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5" y="220287"/>
            <a:ext cx="9436100" cy="368300"/>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b="1" dirty="0">
                <a:solidFill>
                  <a:schemeClr val="bg1"/>
                </a:solidFill>
                <a:latin typeface="Times New Roman" panose="02020603050405020304" pitchFamily="18" charset="0"/>
                <a:cs typeface="Times New Roman" panose="02020603050405020304" pitchFamily="18" charset="0"/>
              </a:rPr>
              <a:t>2.2 Reaction System and Procedures of </a:t>
            </a:r>
            <a:r>
              <a:rPr lang="en-US" altLang="zh-CN" b="1" dirty="0" smtClean="0">
                <a:solidFill>
                  <a:schemeClr val="bg1"/>
                </a:solidFill>
                <a:latin typeface="Times New Roman" panose="02020603050405020304" pitchFamily="18" charset="0"/>
                <a:cs typeface="Times New Roman" panose="02020603050405020304" pitchFamily="18" charset="0"/>
                <a:sym typeface="+mn-ea"/>
              </a:rPr>
              <a:t>A33Plex (Lyophilized Microspheres) STR Detection Kit</a:t>
            </a:r>
            <a:endParaRPr lang="en-US" altLang="zh-CN" b="1" dirty="0" smtClean="0">
              <a:solidFill>
                <a:schemeClr val="bg1"/>
              </a:solidFill>
              <a:latin typeface="Times New Roman" panose="02020603050405020304" pitchFamily="18" charset="0"/>
              <a:cs typeface="Times New Roman" panose="02020603050405020304" pitchFamily="18" charset="0"/>
              <a:sym typeface="+mn-ea"/>
            </a:endParaRPr>
          </a:p>
        </p:txBody>
      </p:sp>
      <p:graphicFrame>
        <p:nvGraphicFramePr>
          <p:cNvPr id="23" name="表格 22"/>
          <p:cNvGraphicFramePr>
            <a:graphicFrameLocks noGrp="1"/>
          </p:cNvGraphicFramePr>
          <p:nvPr>
            <p:custDataLst>
              <p:tags r:id="rId2"/>
            </p:custDataLst>
          </p:nvPr>
        </p:nvGraphicFramePr>
        <p:xfrm>
          <a:off x="8083496" y="1752600"/>
          <a:ext cx="3012494" cy="3628164"/>
        </p:xfrm>
        <a:graphic>
          <a:graphicData uri="http://schemas.openxmlformats.org/drawingml/2006/table">
            <a:tbl>
              <a:tblPr firstRow="1" bandRow="1">
                <a:tableStyleId>{5C22544A-7EE6-4342-B048-85BDC9FD1C3A}</a:tableStyleId>
              </a:tblPr>
              <a:tblGrid>
                <a:gridCol w="3012494"/>
              </a:tblGrid>
              <a:tr h="6858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b="0" dirty="0" smtClean="0">
                          <a:latin typeface="Times New Roman" panose="02020603050405020304" pitchFamily="18" charset="0"/>
                          <a:cs typeface="Times New Roman" panose="02020603050405020304" pitchFamily="18" charset="0"/>
                        </a:rPr>
                        <a:t>A33Plex</a:t>
                      </a:r>
                      <a:endParaRPr lang="en-US" altLang="zh-CN" b="0" dirty="0" smtClean="0">
                        <a:latin typeface="Times New Roman" panose="02020603050405020304" pitchFamily="18" charset="0"/>
                        <a:cs typeface="Times New Roman" panose="02020603050405020304" pitchFamily="18" charset="0"/>
                      </a:endParaRPr>
                    </a:p>
                  </a:txBody>
                  <a:tcPr anchor="ctr" anchorCtr="1">
                    <a:solidFill>
                      <a:srgbClr val="0070C0"/>
                    </a:solidFill>
                  </a:tcPr>
                </a:tc>
              </a:tr>
              <a:tr h="1529221">
                <a:tc>
                  <a:txBody>
                    <a:bodyPr/>
                    <a:lstStyle/>
                    <a:p>
                      <a:r>
                        <a:rPr lang="en-US" altLang="zh-CN" sz="2000" b="0" dirty="0" smtClean="0">
                          <a:latin typeface="Times New Roman" panose="02020603050405020304" pitchFamily="18" charset="0"/>
                          <a:cs typeface="Times New Roman" panose="02020603050405020304" pitchFamily="18" charset="0"/>
                        </a:rPr>
                        <a:t> </a:t>
                      </a:r>
                      <a:endParaRPr lang="en-US" altLang="zh-CN" sz="2000" b="0" dirty="0" smtClean="0">
                        <a:latin typeface="Times New Roman" panose="02020603050405020304" pitchFamily="18" charset="0"/>
                        <a:cs typeface="Times New Roman" panose="02020603050405020304" pitchFamily="18" charset="0"/>
                      </a:endParaRPr>
                    </a:p>
                    <a:p>
                      <a:r>
                        <a:rPr lang="en-US" altLang="zh-CN" sz="1600" b="0" dirty="0" smtClean="0">
                          <a:latin typeface="Times New Roman" panose="02020603050405020304" pitchFamily="18" charset="0"/>
                          <a:cs typeface="Times New Roman" panose="02020603050405020304" pitchFamily="18" charset="0"/>
                        </a:rPr>
                        <a:t>                        95</a:t>
                      </a:r>
                      <a:r>
                        <a:rPr lang="en-US" altLang="zh-CN" sz="1600" b="0" dirty="0" smtClean="0">
                          <a:latin typeface="Times New Roman" panose="02020603050405020304" pitchFamily="18" charset="0"/>
                          <a:ea typeface="+mn-ea"/>
                          <a:cs typeface="Times New Roman" panose="02020603050405020304" pitchFamily="18" charset="0"/>
                        </a:rPr>
                        <a:t>℃/3min</a:t>
                      </a:r>
                      <a:endParaRPr lang="en-US" altLang="zh-CN" sz="1600" b="0" dirty="0" smtClean="0">
                        <a:latin typeface="Times New Roman" panose="02020603050405020304" pitchFamily="18" charset="0"/>
                        <a:ea typeface="+mn-ea"/>
                        <a:cs typeface="Times New Roman" panose="02020603050405020304" pitchFamily="18" charset="0"/>
                      </a:endParaRPr>
                    </a:p>
                    <a:p>
                      <a:r>
                        <a:rPr lang="en-US" altLang="zh-CN" sz="1600" b="0" dirty="0" smtClean="0">
                          <a:latin typeface="Times New Roman" panose="02020603050405020304" pitchFamily="18" charset="0"/>
                          <a:cs typeface="Times New Roman" panose="02020603050405020304" pitchFamily="18" charset="0"/>
                        </a:rPr>
                        <a:t>                        94</a:t>
                      </a:r>
                      <a:r>
                        <a:rPr lang="en-US" altLang="zh-CN" sz="1600" b="0" dirty="0" smtClean="0">
                          <a:latin typeface="Times New Roman" panose="02020603050405020304" pitchFamily="18" charset="0"/>
                          <a:ea typeface="+mn-ea"/>
                          <a:cs typeface="Times New Roman" panose="02020603050405020304" pitchFamily="18" charset="0"/>
                        </a:rPr>
                        <a:t>℃/10sec</a:t>
                      </a:r>
                      <a:endParaRPr lang="en-US" altLang="zh-CN" sz="1600" b="0" dirty="0" smtClean="0">
                        <a:latin typeface="Times New Roman" panose="02020603050405020304" pitchFamily="18" charset="0"/>
                        <a:ea typeface="+mn-ea"/>
                        <a:cs typeface="Times New Roman" panose="02020603050405020304" pitchFamily="18" charset="0"/>
                      </a:endParaRPr>
                    </a:p>
                    <a:p>
                      <a:r>
                        <a:rPr lang="en-US" altLang="zh-CN" sz="1600" b="0" baseline="0" dirty="0" smtClean="0">
                          <a:latin typeface="Times New Roman" panose="02020603050405020304" pitchFamily="18" charset="0"/>
                          <a:cs typeface="Times New Roman" panose="02020603050405020304" pitchFamily="18" charset="0"/>
                        </a:rPr>
                        <a:t>                        </a:t>
                      </a:r>
                      <a:r>
                        <a:rPr lang="en-US" altLang="zh-CN" sz="1600" b="0" dirty="0" smtClean="0">
                          <a:latin typeface="Times New Roman" panose="02020603050405020304" pitchFamily="18" charset="0"/>
                          <a:cs typeface="Times New Roman" panose="02020603050405020304" pitchFamily="18" charset="0"/>
                        </a:rPr>
                        <a:t>60</a:t>
                      </a:r>
                      <a:r>
                        <a:rPr lang="en-US" altLang="zh-CN" sz="1600" b="0" dirty="0" smtClean="0">
                          <a:latin typeface="Times New Roman" panose="02020603050405020304" pitchFamily="18" charset="0"/>
                          <a:ea typeface="+mn-ea"/>
                          <a:cs typeface="Times New Roman" panose="02020603050405020304" pitchFamily="18" charset="0"/>
                        </a:rPr>
                        <a:t>℃/1.5min</a:t>
                      </a:r>
                      <a:endParaRPr lang="en-US" altLang="zh-CN" sz="1600" b="0" dirty="0" smtClean="0">
                        <a:latin typeface="Times New Roman" panose="02020603050405020304" pitchFamily="18" charset="0"/>
                        <a:ea typeface="+mn-ea"/>
                        <a:cs typeface="Times New Roman" panose="02020603050405020304" pitchFamily="18" charset="0"/>
                      </a:endParaRPr>
                    </a:p>
                    <a:p>
                      <a:r>
                        <a:rPr lang="en-US" altLang="zh-CN" sz="1600" b="0" baseline="0" dirty="0" smtClean="0">
                          <a:latin typeface="Times New Roman" panose="02020603050405020304" pitchFamily="18" charset="0"/>
                          <a:cs typeface="Times New Roman" panose="02020603050405020304" pitchFamily="18" charset="0"/>
                        </a:rPr>
                        <a:t>                        </a:t>
                      </a:r>
                      <a:r>
                        <a:rPr lang="en-US" altLang="zh-CN" sz="1600" b="0" dirty="0" smtClean="0">
                          <a:latin typeface="Times New Roman" panose="02020603050405020304" pitchFamily="18" charset="0"/>
                          <a:cs typeface="Times New Roman" panose="02020603050405020304" pitchFamily="18" charset="0"/>
                        </a:rPr>
                        <a:t>60</a:t>
                      </a:r>
                      <a:r>
                        <a:rPr lang="en-US" altLang="zh-CN" sz="1600" b="0" dirty="0" smtClean="0">
                          <a:latin typeface="Times New Roman" panose="02020603050405020304" pitchFamily="18" charset="0"/>
                          <a:ea typeface="+mn-ea"/>
                          <a:cs typeface="Times New Roman" panose="02020603050405020304" pitchFamily="18" charset="0"/>
                        </a:rPr>
                        <a:t>℃/20min</a:t>
                      </a:r>
                      <a:endParaRPr lang="en-US" altLang="zh-CN" sz="1600" b="0" dirty="0" smtClean="0">
                        <a:latin typeface="Times New Roman" panose="02020603050405020304" pitchFamily="18" charset="0"/>
                        <a:ea typeface="+mn-ea"/>
                        <a:cs typeface="Times New Roman" panose="02020603050405020304" pitchFamily="18" charset="0"/>
                      </a:endParaRPr>
                    </a:p>
                    <a:p>
                      <a:endParaRPr lang="en-US" altLang="zh-CN" sz="1600" b="0" dirty="0" smtClean="0">
                        <a:latin typeface="Times New Roman" panose="02020603050405020304" pitchFamily="18" charset="0"/>
                        <a:ea typeface="+mn-ea"/>
                        <a:cs typeface="Times New Roman" panose="02020603050405020304" pitchFamily="18" charset="0"/>
                      </a:endParaRPr>
                    </a:p>
                  </a:txBody>
                  <a:tcPr/>
                </a:tc>
              </a:tr>
              <a:tr h="686844">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800" b="0" dirty="0" smtClean="0">
                          <a:latin typeface="Times New Roman" panose="02020603050405020304" pitchFamily="18" charset="0"/>
                          <a:cs typeface="Times New Roman" panose="02020603050405020304" pitchFamily="18" charset="0"/>
                          <a:sym typeface="+mn-ea"/>
                        </a:rPr>
                        <a:t>Reaction time: ~70min</a:t>
                      </a:r>
                      <a:endParaRPr lang="en-US" altLang="zh-CN" sz="1800" b="0" dirty="0" smtClean="0">
                        <a:latin typeface="Times New Roman" panose="02020603050405020304" pitchFamily="18" charset="0"/>
                        <a:cs typeface="Times New Roman" panose="02020603050405020304" pitchFamily="18" charset="0"/>
                        <a:sym typeface="+mn-ea"/>
                      </a:endParaRPr>
                    </a:p>
                  </a:txBody>
                  <a:tcPr anchor="ctr"/>
                </a:tc>
              </a:tr>
              <a:tr h="533400">
                <a:tc>
                  <a:txBody>
                    <a:bodyPr/>
                    <a:lstStyle/>
                    <a:p>
                      <a:pPr algn="l"/>
                      <a:r>
                        <a:rPr lang="zh-CN" altLang="en-US" sz="1800" b="0" dirty="0" smtClean="0">
                          <a:latin typeface="Times New Roman" panose="02020603050405020304" pitchFamily="18" charset="0"/>
                          <a:cs typeface="Times New Roman" panose="02020603050405020304" pitchFamily="18" charset="0"/>
                          <a:sym typeface="Symbol" panose="05050102010706020507"/>
                        </a:rPr>
                        <a:t></a:t>
                      </a:r>
                      <a:r>
                        <a:rPr lang="zh-CN" altLang="en-US" sz="1800" b="0" dirty="0" smtClean="0">
                          <a:latin typeface="Times New Roman" panose="02020603050405020304" pitchFamily="18" charset="0"/>
                          <a:cs typeface="Times New Roman" panose="02020603050405020304" pitchFamily="18" charset="0"/>
                          <a:sym typeface="+mn-ea"/>
                        </a:rPr>
                        <a:t>The number of cycles in the reaction program depends on the actual situation</a:t>
                      </a:r>
                      <a:endParaRPr lang="zh-CN" altLang="en-US" b="0" dirty="0">
                        <a:latin typeface="Times New Roman" panose="02020603050405020304" pitchFamily="18" charset="0"/>
                        <a:cs typeface="Times New Roman" panose="02020603050405020304" pitchFamily="18" charset="0"/>
                      </a:endParaRPr>
                    </a:p>
                  </a:txBody>
                  <a:tcPr anchor="ctr"/>
                </a:tc>
              </a:tr>
            </a:tbl>
          </a:graphicData>
        </a:graphic>
      </p:graphicFrame>
      <p:sp>
        <p:nvSpPr>
          <p:cNvPr id="24" name="左大括号 23"/>
          <p:cNvSpPr/>
          <p:nvPr>
            <p:custDataLst>
              <p:tags r:id="rId3"/>
            </p:custDataLst>
          </p:nvPr>
        </p:nvSpPr>
        <p:spPr>
          <a:xfrm>
            <a:off x="9095740" y="2874645"/>
            <a:ext cx="97790" cy="760095"/>
          </a:xfrm>
          <a:prstGeom prst="leftBrace">
            <a:avLst/>
          </a:prstGeom>
          <a:ln w="1587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TextBox 20"/>
          <p:cNvSpPr txBox="1"/>
          <p:nvPr>
            <p:custDataLst>
              <p:tags r:id="rId4"/>
            </p:custDataLst>
          </p:nvPr>
        </p:nvSpPr>
        <p:spPr>
          <a:xfrm>
            <a:off x="8089265" y="2963136"/>
            <a:ext cx="990600" cy="583565"/>
          </a:xfrm>
          <a:prstGeom prst="rect">
            <a:avLst/>
          </a:prstGeom>
          <a:noFill/>
        </p:spPr>
        <p:txBody>
          <a:bodyPr wrap="square" rtlCol="0">
            <a:spAutoFit/>
          </a:bodyPr>
          <a:lstStyle/>
          <a:p>
            <a:pPr algn="ctr"/>
            <a:r>
              <a:rPr lang="en-US" altLang="zh-CN" sz="1600" dirty="0" smtClean="0">
                <a:latin typeface="Times New Roman" panose="02020603050405020304" pitchFamily="18" charset="0"/>
                <a:cs typeface="Times New Roman" panose="02020603050405020304" pitchFamily="18" charset="0"/>
              </a:rPr>
              <a:t>28-30 </a:t>
            </a:r>
            <a:r>
              <a:rPr lang="en-US" altLang="zh-CN" sz="1600" dirty="0">
                <a:latin typeface="Times New Roman" panose="02020603050405020304" pitchFamily="18" charset="0"/>
                <a:cs typeface="Times New Roman" panose="02020603050405020304" pitchFamily="18" charset="0"/>
              </a:rPr>
              <a:t>cycles</a:t>
            </a:r>
            <a:endParaRPr lang="en-US" altLang="zh-CN" sz="1600" dirty="0">
              <a:latin typeface="Times New Roman" panose="02020603050405020304" pitchFamily="18" charset="0"/>
              <a:cs typeface="Times New Roman" panose="02020603050405020304" pitchFamily="18" charset="0"/>
            </a:endParaRPr>
          </a:p>
        </p:txBody>
      </p:sp>
      <p:graphicFrame>
        <p:nvGraphicFramePr>
          <p:cNvPr id="28" name="表格 27"/>
          <p:cNvGraphicFramePr>
            <a:graphicFrameLocks noGrp="1"/>
          </p:cNvGraphicFramePr>
          <p:nvPr>
            <p:custDataLst>
              <p:tags r:id="rId5"/>
            </p:custDataLst>
          </p:nvPr>
        </p:nvGraphicFramePr>
        <p:xfrm>
          <a:off x="1854200" y="1752600"/>
          <a:ext cx="4740275" cy="2233295"/>
        </p:xfrm>
        <a:graphic>
          <a:graphicData uri="http://schemas.openxmlformats.org/drawingml/2006/table">
            <a:tbl>
              <a:tblPr firstRow="1" firstCol="1" bandRow="1">
                <a:tableStyleId>{5C22544A-7EE6-4342-B048-85BDC9FD1C3A}</a:tableStyleId>
              </a:tblPr>
              <a:tblGrid>
                <a:gridCol w="3068955"/>
                <a:gridCol w="1671320"/>
              </a:tblGrid>
              <a:tr h="582930">
                <a:tc>
                  <a:txBody>
                    <a:bodyPr/>
                    <a:p>
                      <a:pPr algn="ctr">
                        <a:spcAft>
                          <a:spcPts val="0"/>
                        </a:spcAft>
                      </a:pPr>
                      <a:r>
                        <a:rPr lang="zh-CN" altLang="en-US" sz="1800" b="0" kern="100" dirty="0" smtClean="0">
                          <a:effectLst/>
                          <a:latin typeface="Times New Roman" panose="02020603050405020304" pitchFamily="18" charset="0"/>
                          <a:ea typeface="宋体" panose="02010600030101010101" pitchFamily="2" charset="-122"/>
                          <a:cs typeface="Times New Roman" panose="02020603050405020304" pitchFamily="18" charset="0"/>
                          <a:sym typeface="+mn-ea"/>
                        </a:rPr>
                        <a:t>Component</a:t>
                      </a:r>
                      <a:endParaRPr lang="zh-CN" altLang="en-US" sz="1800" b="0" kern="100" dirty="0" smtClean="0">
                        <a:effectLst/>
                        <a:latin typeface="Times New Roman" panose="02020603050405020304" pitchFamily="18" charset="0"/>
                        <a:ea typeface="宋体" panose="02010600030101010101" pitchFamily="2" charset="-122"/>
                        <a:cs typeface="Times New Roman" panose="02020603050405020304" pitchFamily="18" charset="0"/>
                        <a:sym typeface="+mn-ea"/>
                      </a:endParaRPr>
                    </a:p>
                  </a:txBody>
                  <a:tcPr marL="68580" marR="68580" marT="0" marB="0" anchor="ctr"/>
                </a:tc>
                <a:tc>
                  <a:txBody>
                    <a:bodyPr/>
                    <a:p>
                      <a:pPr marL="0" marR="0" indent="0" algn="ctr" defTabSz="914400" rtl="0" eaLnBrk="1" fontAlgn="auto" latinLnBrk="0" hangingPunct="1">
                        <a:lnSpc>
                          <a:spcPct val="100000"/>
                        </a:lnSpc>
                        <a:spcBef>
                          <a:spcPts val="0"/>
                        </a:spcBef>
                        <a:spcAft>
                          <a:spcPts val="0"/>
                        </a:spcAft>
                        <a:buClrTx/>
                        <a:buSzTx/>
                        <a:buFontTx/>
                        <a:buNone/>
                        <a:defRPr/>
                      </a:pPr>
                      <a:r>
                        <a:rPr lang="en-US" altLang="zh-CN" sz="1800" b="0" kern="100" dirty="0" smtClean="0">
                          <a:latin typeface="Times New Roman" panose="02020603050405020304" pitchFamily="18" charset="0"/>
                          <a:cs typeface="Times New Roman" panose="02020603050405020304" pitchFamily="18" charset="0"/>
                          <a:sym typeface="+mn-ea"/>
                        </a:rPr>
                        <a:t>10µL System</a:t>
                      </a:r>
                      <a:endParaRPr lang="en-US" altLang="zh-CN" sz="1800" b="0" kern="100" dirty="0" smtClean="0">
                        <a:effectLst/>
                        <a:latin typeface="Times New Roman" panose="02020603050405020304" pitchFamily="18" charset="0"/>
                        <a:ea typeface="+mn-ea"/>
                        <a:cs typeface="Times New Roman" panose="02020603050405020304" pitchFamily="18" charset="0"/>
                        <a:sym typeface="+mn-ea"/>
                      </a:endParaRPr>
                    </a:p>
                  </a:txBody>
                  <a:tcPr marL="68580" marR="68580" marT="0" marB="0" anchor="ctr">
                    <a:solidFill>
                      <a:srgbClr val="C00000"/>
                    </a:solidFill>
                  </a:tcPr>
                </a:tc>
              </a:tr>
              <a:tr h="402332">
                <a:tc>
                  <a:txBody>
                    <a:bodyPr/>
                    <a:p>
                      <a:pPr algn="ctr">
                        <a:spcAft>
                          <a:spcPts val="0"/>
                        </a:spcAft>
                      </a:pPr>
                      <a:r>
                        <a:rPr lang="zh-CN" altLang="en-US" sz="1800" b="0" kern="100" dirty="0" smtClean="0">
                          <a:solidFill>
                            <a:schemeClr val="tx2">
                              <a:lumMod val="50000"/>
                            </a:schemeClr>
                          </a:solidFill>
                          <a:effectLst/>
                          <a:latin typeface="Times New Roman" panose="02020603050405020304" pitchFamily="18" charset="0"/>
                          <a:cs typeface="Times New Roman" panose="02020603050405020304" pitchFamily="18" charset="0"/>
                          <a:sym typeface="+mn-ea"/>
                        </a:rPr>
                        <a:t>Lyophilized Microspheres</a:t>
                      </a:r>
                      <a:endParaRPr lang="zh-CN" sz="1800" b="0" kern="100" dirty="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chemeClr val="accent1">
                        <a:lumMod val="40000"/>
                        <a:lumOff val="60000"/>
                      </a:schemeClr>
                    </a:solidFill>
                  </a:tcPr>
                </a:tc>
                <a:tc>
                  <a:txBody>
                    <a:bodyPr/>
                    <a:p>
                      <a:pPr algn="ctr">
                        <a:spcAft>
                          <a:spcPts val="0"/>
                        </a:spcAft>
                      </a:pPr>
                      <a:r>
                        <a:rPr lang="en-US" altLang="zh-CN" sz="1800" b="0" kern="100" dirty="0" smtClean="0">
                          <a:solidFill>
                            <a:schemeClr val="tx2">
                              <a:lumMod val="50000"/>
                            </a:schemeClr>
                          </a:solidFill>
                          <a:effectLst/>
                          <a:latin typeface="Times New Roman" panose="02020603050405020304" pitchFamily="18" charset="0"/>
                          <a:cs typeface="Times New Roman" panose="02020603050405020304" pitchFamily="18" charset="0"/>
                          <a:sym typeface="+mn-ea"/>
                        </a:rPr>
                        <a:t>1 reaction</a:t>
                      </a:r>
                      <a:endPar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sym typeface="+mn-ea"/>
                      </a:endParaRPr>
                    </a:p>
                  </a:txBody>
                  <a:tcPr marL="68580" marR="68580" marT="0" marB="0" anchor="ctr">
                    <a:solidFill>
                      <a:schemeClr val="accent1">
                        <a:lumMod val="40000"/>
                        <a:lumOff val="60000"/>
                      </a:schemeClr>
                    </a:solidFill>
                  </a:tcPr>
                </a:tc>
              </a:tr>
              <a:tr h="379391">
                <a:tc>
                  <a:txBody>
                    <a:bodyPr/>
                    <a:p>
                      <a:pPr algn="ctr">
                        <a:spcAft>
                          <a:spcPts val="0"/>
                        </a:spcAft>
                      </a:pPr>
                      <a:r>
                        <a:rPr lang="en-US" altLang="zh-CN" sz="1800" b="0" kern="100" dirty="0" smtClean="0">
                          <a:solidFill>
                            <a:schemeClr val="tx2">
                              <a:lumMod val="50000"/>
                            </a:schemeClr>
                          </a:solidFill>
                          <a:effectLst/>
                          <a:latin typeface="Times New Roman" panose="02020603050405020304" pitchFamily="18" charset="0"/>
                          <a:cs typeface="Times New Roman" panose="02020603050405020304" pitchFamily="18" charset="0"/>
                        </a:rPr>
                        <a:t>PCR Grade</a:t>
                      </a:r>
                      <a:r>
                        <a:rPr lang="en-US" sz="1800" b="0" kern="100" dirty="0" smtClean="0">
                          <a:solidFill>
                            <a:schemeClr val="tx2">
                              <a:lumMod val="50000"/>
                            </a:schemeClr>
                          </a:solidFill>
                          <a:effectLst/>
                          <a:latin typeface="Times New Roman" panose="02020603050405020304" pitchFamily="18" charset="0"/>
                          <a:cs typeface="Times New Roman" panose="02020603050405020304" pitchFamily="18" charset="0"/>
                        </a:rPr>
                        <a:t> </a:t>
                      </a:r>
                      <a:r>
                        <a:rPr lang="en-US" sz="1800" b="0" kern="100" dirty="0">
                          <a:solidFill>
                            <a:schemeClr val="tx2">
                              <a:lumMod val="50000"/>
                            </a:schemeClr>
                          </a:solidFill>
                          <a:effectLst/>
                          <a:latin typeface="Times New Roman" panose="02020603050405020304" pitchFamily="18" charset="0"/>
                          <a:cs typeface="Times New Roman" panose="02020603050405020304" pitchFamily="18" charset="0"/>
                        </a:rPr>
                        <a:t>Water</a:t>
                      </a:r>
                      <a:endParaRPr lang="en-US" sz="1800" b="0" kern="100" dirty="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chemeClr val="accent1">
                        <a:lumMod val="40000"/>
                        <a:lumOff val="60000"/>
                      </a:schemeClr>
                    </a:solidFill>
                  </a:tcPr>
                </a:tc>
                <a:tc>
                  <a:txBody>
                    <a:bodyPr/>
                    <a:p>
                      <a:pPr marL="0" marR="0" indent="0" algn="ctr" defTabSz="914400" rtl="0" eaLnBrk="1" fontAlgn="auto" latinLnBrk="0" hangingPunct="1">
                        <a:lnSpc>
                          <a:spcPct val="100000"/>
                        </a:lnSpc>
                        <a:spcBef>
                          <a:spcPts val="0"/>
                        </a:spcBef>
                        <a:spcAft>
                          <a:spcPts val="0"/>
                        </a:spcAft>
                        <a:buClrTx/>
                        <a:buSzTx/>
                        <a:buFontTx/>
                        <a:buNone/>
                        <a:defRPr/>
                      </a:pPr>
                      <a:r>
                        <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9</a:t>
                      </a:r>
                      <a:endPar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accent1">
                        <a:lumMod val="40000"/>
                        <a:lumOff val="60000"/>
                      </a:schemeClr>
                    </a:solidFill>
                  </a:tcPr>
                </a:tc>
              </a:tr>
              <a:tr h="466380">
                <a:tc>
                  <a:txBody>
                    <a:bodyPr/>
                    <a:p>
                      <a:pPr algn="ctr">
                        <a:spcAft>
                          <a:spcPts val="0"/>
                        </a:spcAft>
                      </a:pPr>
                      <a:r>
                        <a:rPr lang="en-US" sz="1800" b="0" kern="100" dirty="0">
                          <a:solidFill>
                            <a:schemeClr val="tx2">
                              <a:lumMod val="50000"/>
                            </a:schemeClr>
                          </a:solidFill>
                          <a:effectLst/>
                          <a:latin typeface="Times New Roman" panose="02020603050405020304" pitchFamily="18" charset="0"/>
                          <a:cs typeface="Times New Roman" panose="02020603050405020304" pitchFamily="18" charset="0"/>
                        </a:rPr>
                        <a:t>Control DNA </a:t>
                      </a:r>
                      <a:r>
                        <a:rPr lang="en-US" altLang="zh-CN" sz="1800" b="0" kern="100" dirty="0" smtClean="0">
                          <a:solidFill>
                            <a:schemeClr val="tx2">
                              <a:lumMod val="50000"/>
                            </a:schemeClr>
                          </a:solidFill>
                          <a:effectLst/>
                          <a:latin typeface="Times New Roman" panose="02020603050405020304" pitchFamily="18" charset="0"/>
                          <a:cs typeface="Times New Roman" panose="02020603050405020304" pitchFamily="18" charset="0"/>
                        </a:rPr>
                        <a:t>9948 </a:t>
                      </a:r>
                      <a:r>
                        <a:rPr lang="en-US" sz="1800" b="0" kern="100" dirty="0" smtClean="0">
                          <a:solidFill>
                            <a:schemeClr val="tx2">
                              <a:lumMod val="50000"/>
                            </a:schemeClr>
                          </a:solidFill>
                          <a:effectLst/>
                          <a:latin typeface="Times New Roman" panose="02020603050405020304" pitchFamily="18" charset="0"/>
                          <a:cs typeface="Times New Roman" panose="02020603050405020304" pitchFamily="18" charset="0"/>
                        </a:rPr>
                        <a:t>(1ng/µL</a:t>
                      </a:r>
                      <a:r>
                        <a:rPr lang="en-US" sz="1800" b="0" kern="100" dirty="0">
                          <a:solidFill>
                            <a:schemeClr val="tx2">
                              <a:lumMod val="50000"/>
                            </a:schemeClr>
                          </a:solidFill>
                          <a:effectLst/>
                          <a:latin typeface="Times New Roman" panose="02020603050405020304" pitchFamily="18" charset="0"/>
                          <a:cs typeface="Times New Roman" panose="02020603050405020304" pitchFamily="18" charset="0"/>
                        </a:rPr>
                        <a:t>)</a:t>
                      </a:r>
                      <a:endParaRPr lang="en-US" sz="1800" b="0" kern="100" dirty="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chemeClr val="bg1">
                        <a:lumMod val="95000"/>
                      </a:schemeClr>
                    </a:solidFill>
                  </a:tcPr>
                </a:tc>
                <a:tc>
                  <a:txBody>
                    <a:bodyPr/>
                    <a:p>
                      <a:pPr marL="0" marR="0" indent="0" algn="ctr" defTabSz="914400" rtl="0" eaLnBrk="1" fontAlgn="auto" latinLnBrk="0" hangingPunct="1">
                        <a:lnSpc>
                          <a:spcPct val="100000"/>
                        </a:lnSpc>
                        <a:spcBef>
                          <a:spcPts val="0"/>
                        </a:spcBef>
                        <a:spcAft>
                          <a:spcPts val="0"/>
                        </a:spcAft>
                        <a:buClrTx/>
                        <a:buSzTx/>
                        <a:buFontTx/>
                        <a:buNone/>
                        <a:defRPr/>
                      </a:pPr>
                      <a:r>
                        <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1.0</a:t>
                      </a:r>
                      <a:endPar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lumMod val="95000"/>
                      </a:schemeClr>
                    </a:solidFill>
                  </a:tcPr>
                </a:tc>
              </a:tr>
              <a:tr h="401955">
                <a:tc>
                  <a:txBody>
                    <a:bodyPr/>
                    <a:p>
                      <a:pPr algn="ctr">
                        <a:spcAft>
                          <a:spcPts val="0"/>
                        </a:spcAft>
                      </a:pPr>
                      <a:r>
                        <a:rPr lang="zh-CN" altLang="en-US" sz="1800" b="0" kern="100" dirty="0" smtClean="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sym typeface="+mn-ea"/>
                        </a:rPr>
                        <a:t> Total Volume</a:t>
                      </a:r>
                      <a:endParaRPr lang="zh-CN" altLang="en-US" sz="1800" b="0" kern="100" dirty="0" smtClean="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sym typeface="+mn-ea"/>
                      </a:endParaRPr>
                    </a:p>
                  </a:txBody>
                  <a:tcPr marL="68580" marR="68580" marT="0" marB="0" anchor="ctr">
                    <a:solidFill>
                      <a:schemeClr val="bg1">
                        <a:lumMod val="95000"/>
                      </a:schemeClr>
                    </a:solidFill>
                  </a:tcPr>
                </a:tc>
                <a:tc>
                  <a:txBody>
                    <a:bodyPr/>
                    <a:p>
                      <a:pPr marL="0" marR="0" indent="0" algn="ctr" defTabSz="914400" rtl="0" eaLnBrk="1" fontAlgn="auto" latinLnBrk="0" hangingPunct="1">
                        <a:lnSpc>
                          <a:spcPct val="100000"/>
                        </a:lnSpc>
                        <a:spcBef>
                          <a:spcPts val="0"/>
                        </a:spcBef>
                        <a:spcAft>
                          <a:spcPts val="0"/>
                        </a:spcAft>
                        <a:buClrTx/>
                        <a:buSzTx/>
                        <a:buFontTx/>
                        <a:buNone/>
                        <a:defRPr/>
                      </a:pPr>
                      <a:r>
                        <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10.0</a:t>
                      </a:r>
                      <a:endPar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lumMod val="95000"/>
                      </a:schemeClr>
                    </a:solidFill>
                  </a:tcPr>
                </a:tc>
              </a:tr>
            </a:tbl>
          </a:graphicData>
        </a:graphic>
      </p:graphicFrame>
      <p:sp>
        <p:nvSpPr>
          <p:cNvPr id="29" name="TextBox 5"/>
          <p:cNvSpPr txBox="1"/>
          <p:nvPr>
            <p:custDataLst>
              <p:tags r:id="rId6"/>
            </p:custDataLst>
          </p:nvPr>
        </p:nvSpPr>
        <p:spPr>
          <a:xfrm>
            <a:off x="1371600" y="4864100"/>
            <a:ext cx="6248400" cy="1174750"/>
          </a:xfrm>
          <a:prstGeom prst="rect">
            <a:avLst/>
          </a:prstGeom>
          <a:noFill/>
        </p:spPr>
        <p:txBody>
          <a:bodyPr wrap="square" rtlCol="0">
            <a:noAutofit/>
          </a:bodyPr>
          <a:p>
            <a:r>
              <a:rPr lang="zh-CN" altLang="en-US" dirty="0" smtClean="0">
                <a:latin typeface="Times New Roman" panose="02020603050405020304" pitchFamily="18" charset="0"/>
                <a:cs typeface="Times New Roman" panose="02020603050405020304" pitchFamily="18" charset="0"/>
              </a:rPr>
              <a:t>Quickly centrifuge the lyophilized microspheres to the bottom of the EP reaction tube, dissolve them in water, and mix well before adding samples.</a:t>
            </a:r>
            <a:endParaRPr lang="zh-CN" altLang="en-US"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1999716"/>
            <a:ext cx="12192000" cy="2016807"/>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35" y="2146935"/>
            <a:ext cx="12192000" cy="1753235"/>
          </a:xfrm>
          <a:prstGeom prst="rect">
            <a:avLst/>
          </a:prstGeom>
          <a:noFill/>
        </p:spPr>
        <p:txBody>
          <a:bodyPr wrap="square" rtlCol="0">
            <a:spAutoFit/>
          </a:bodyPr>
          <a:lstStyle/>
          <a:p>
            <a:pPr algn="ctr"/>
            <a:r>
              <a:rPr lang="en-US" altLang="zh-CN" sz="5400" b="1" dirty="0">
                <a:solidFill>
                  <a:schemeClr val="bg1"/>
                </a:solidFill>
                <a:latin typeface="Times New Roman" panose="02020603050405020304" pitchFamily="18" charset="0"/>
                <a:cs typeface="Times New Roman" panose="02020603050405020304" pitchFamily="18" charset="0"/>
              </a:rPr>
              <a:t>Amplification Results of </a:t>
            </a:r>
            <a:r>
              <a:rPr lang="en-US" altLang="zh-CN" sz="5400" b="1" dirty="0">
                <a:solidFill>
                  <a:schemeClr val="bg1"/>
                </a:solidFill>
                <a:latin typeface="Times New Roman" panose="02020603050405020304" pitchFamily="18" charset="0"/>
                <a:cs typeface="Times New Roman" panose="02020603050405020304" pitchFamily="18" charset="0"/>
                <a:sym typeface="+mn-ea"/>
              </a:rPr>
              <a:t>A33Plex (Lyophilized Microspheres)</a:t>
            </a:r>
            <a:endParaRPr lang="en-US" altLang="zh-CN" sz="5400" b="1" dirty="0">
              <a:solidFill>
                <a:schemeClr val="bg1"/>
              </a:solidFill>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71730"/>
            <a:ext cx="3004462" cy="115886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9053" y="220287"/>
            <a:ext cx="9252585"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3.1 Amplification Results of Positive Control 9948 </a:t>
            </a:r>
            <a:r>
              <a:rPr lang="en-US" altLang="zh-CN" sz="2400" b="1" dirty="0">
                <a:solidFill>
                  <a:schemeClr val="bg1"/>
                </a:solidFill>
                <a:latin typeface="Times New Roman" panose="02020603050405020304" pitchFamily="18" charset="0"/>
                <a:cs typeface="Times New Roman" panose="02020603050405020304" pitchFamily="18" charset="0"/>
                <a:sym typeface="+mn-ea"/>
              </a:rPr>
              <a:t>Analyzed </a:t>
            </a:r>
            <a:r>
              <a:rPr lang="en-US" altLang="zh-CN" sz="2400" b="1" dirty="0">
                <a:solidFill>
                  <a:schemeClr val="bg1"/>
                </a:solidFill>
                <a:latin typeface="Times New Roman" panose="02020603050405020304" pitchFamily="18" charset="0"/>
                <a:cs typeface="Times New Roman" panose="02020603050405020304" pitchFamily="18" charset="0"/>
              </a:rPr>
              <a:t>on 3130xl</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2" name="图片 1" descr="微信截图_20200903152303"/>
          <p:cNvPicPr>
            <a:picLocks noChangeAspect="1"/>
          </p:cNvPicPr>
          <p:nvPr>
            <p:custDataLst>
              <p:tags r:id="rId2"/>
            </p:custDataLst>
          </p:nvPr>
        </p:nvPicPr>
        <p:blipFill>
          <a:blip r:embed="rId3"/>
          <a:stretch>
            <a:fillRect/>
          </a:stretch>
        </p:blipFill>
        <p:spPr>
          <a:xfrm>
            <a:off x="223520" y="1241425"/>
            <a:ext cx="11745595" cy="538543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9053" y="220287"/>
            <a:ext cx="8270875"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3.2 Amplification Results of Blood on FTA </a:t>
            </a:r>
            <a:r>
              <a:rPr lang="en-US" altLang="zh-CN" sz="2400" b="1" dirty="0">
                <a:solidFill>
                  <a:schemeClr val="bg1"/>
                </a:solidFill>
                <a:latin typeface="Times New Roman" panose="02020603050405020304" pitchFamily="18" charset="0"/>
                <a:cs typeface="Times New Roman" panose="02020603050405020304" pitchFamily="18" charset="0"/>
                <a:sym typeface="+mn-ea"/>
              </a:rPr>
              <a:t>Analyzed </a:t>
            </a:r>
            <a:r>
              <a:rPr lang="en-US" altLang="zh-CN" sz="2400" b="1" dirty="0">
                <a:solidFill>
                  <a:schemeClr val="bg1"/>
                </a:solidFill>
                <a:latin typeface="Times New Roman" panose="02020603050405020304" pitchFamily="18" charset="0"/>
                <a:cs typeface="Times New Roman" panose="02020603050405020304" pitchFamily="18" charset="0"/>
              </a:rPr>
              <a:t>on 3130xl</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5" name="图片 4"/>
          <p:cNvPicPr>
            <a:picLocks noChangeAspect="1"/>
          </p:cNvPicPr>
          <p:nvPr>
            <p:custDataLst>
              <p:tags r:id="rId2"/>
            </p:custDataLst>
          </p:nvPr>
        </p:nvPicPr>
        <p:blipFill>
          <a:blip r:embed="rId3"/>
          <a:stretch>
            <a:fillRect/>
          </a:stretch>
        </p:blipFill>
        <p:spPr>
          <a:xfrm>
            <a:off x="859790" y="1305560"/>
            <a:ext cx="10473055" cy="519874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1999716"/>
            <a:ext cx="12192000" cy="2016807"/>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35" y="2506980"/>
            <a:ext cx="12192000" cy="922020"/>
          </a:xfrm>
          <a:prstGeom prst="rect">
            <a:avLst/>
          </a:prstGeom>
          <a:noFill/>
        </p:spPr>
        <p:txBody>
          <a:bodyPr wrap="square" rtlCol="0">
            <a:spAutoFit/>
          </a:bodyPr>
          <a:lstStyle/>
          <a:p>
            <a:pPr algn="ctr"/>
            <a:r>
              <a:rPr lang="en-US" altLang="zh-CN" sz="5400" b="1" dirty="0">
                <a:solidFill>
                  <a:schemeClr val="bg1"/>
                </a:solidFill>
                <a:latin typeface="Times New Roman" panose="02020603050405020304" pitchFamily="18" charset="0"/>
                <a:cs typeface="Times New Roman" panose="02020603050405020304" pitchFamily="18" charset="0"/>
              </a:rPr>
              <a:t>Service &amp; Cooperation</a:t>
            </a:r>
            <a:endParaRPr lang="en-US" altLang="zh-CN" sz="5400" b="1" dirty="0">
              <a:solidFill>
                <a:schemeClr val="bg1"/>
              </a:solidFill>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71730"/>
            <a:ext cx="3004462" cy="115886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316230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Service &amp; Cooperation</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r="13330"/>
          <a:stretch>
            <a:fillRect/>
          </a:stretch>
        </p:blipFill>
        <p:spPr>
          <a:xfrm>
            <a:off x="888829" y="1386401"/>
            <a:ext cx="4238648" cy="5315274"/>
          </a:xfrm>
          <a:prstGeom prst="rect">
            <a:avLst/>
          </a:prstGeom>
          <a:ln>
            <a:noFill/>
          </a:ln>
          <a:effectLst>
            <a:outerShdw blurRad="292100" dist="139700" dir="2700000" algn="tl" rotWithShape="0">
              <a:srgbClr val="333333">
                <a:alpha val="65000"/>
              </a:srgbClr>
            </a:outerShdw>
          </a:effectLst>
        </p:spPr>
      </p:pic>
      <p:sp>
        <p:nvSpPr>
          <p:cNvPr id="3" name="TextBox 2"/>
          <p:cNvSpPr txBox="1"/>
          <p:nvPr>
            <p:custDataLst>
              <p:tags r:id="rId3"/>
            </p:custDataLst>
          </p:nvPr>
        </p:nvSpPr>
        <p:spPr>
          <a:xfrm>
            <a:off x="6624320" y="1386205"/>
            <a:ext cx="4695190" cy="5077460"/>
          </a:xfrm>
          <a:prstGeom prst="rect">
            <a:avLst/>
          </a:prstGeom>
          <a:noFill/>
        </p:spPr>
        <p:txBody>
          <a:bodyPr wrap="square" rtlCol="0">
            <a:spAutoFit/>
          </a:bodyPr>
          <a:lstStyle/>
          <a:p>
            <a:pPr algn="l">
              <a:lnSpc>
                <a:spcPct val="100000"/>
              </a:lnSpc>
              <a:buClrTx/>
              <a:buSzTx/>
              <a:buFontTx/>
            </a:pPr>
            <a:r>
              <a:rPr lang="en-US" altLang="zh-CN" dirty="0" smtClean="0">
                <a:latin typeface="Times New Roman" panose="02020603050405020304" pitchFamily="18" charset="0"/>
                <a:cs typeface="Times New Roman" panose="02020603050405020304" pitchFamily="18" charset="0"/>
              </a:rPr>
              <a:t> </a:t>
            </a:r>
            <a:r>
              <a:rPr lang="en-US" altLang="zh-CN" dirty="0" smtClean="0">
                <a:solidFill>
                  <a:schemeClr val="tx1"/>
                </a:solidFill>
                <a:latin typeface="Times New Roman" panose="02020603050405020304" pitchFamily="18" charset="0"/>
                <a:cs typeface="Times New Roman" panose="02020603050405020304" pitchFamily="18" charset="0"/>
              </a:rPr>
              <a:t>     Jiangsu Superbio Biomedical Co. Ltd., founded in 2011, is a cutting-edge technology enterprise owning the Practice License of Medical Institution, which </a:t>
            </a:r>
            <a:r>
              <a:rPr lang="en-US" altLang="zh-CN" dirty="0" smtClean="0">
                <a:solidFill>
                  <a:schemeClr val="tx1"/>
                </a:solidFill>
                <a:latin typeface="Times New Roman" panose="02020603050405020304" pitchFamily="18" charset="0"/>
                <a:cs typeface="Times New Roman" panose="02020603050405020304" pitchFamily="18" charset="0"/>
                <a:sym typeface="+mn-ea"/>
              </a:rPr>
              <a:t>specializes in  the research and testing of gene sequencing industry, and</a:t>
            </a:r>
            <a:r>
              <a:rPr lang="en-US" altLang="zh-CN" dirty="0" smtClean="0">
                <a:solidFill>
                  <a:schemeClr val="tx1"/>
                </a:solidFill>
                <a:latin typeface="Times New Roman" panose="02020603050405020304" pitchFamily="18" charset="0"/>
                <a:cs typeface="Times New Roman" panose="02020603050405020304" pitchFamily="18" charset="0"/>
              </a:rPr>
              <a:t> integrates R&amp;D, production and sales. The company's products and services cover forensic testing, medical testing, food/environment/medicine testing, instrumentation and software.</a:t>
            </a:r>
            <a:endParaRPr lang="en-US" altLang="zh-CN" dirty="0" smtClean="0">
              <a:solidFill>
                <a:schemeClr val="tx1"/>
              </a:solidFill>
              <a:latin typeface="Times New Roman" panose="02020603050405020304" pitchFamily="18" charset="0"/>
              <a:cs typeface="Times New Roman" panose="02020603050405020304" pitchFamily="18" charset="0"/>
            </a:endParaRPr>
          </a:p>
          <a:p>
            <a:pPr algn="l">
              <a:lnSpc>
                <a:spcPct val="100000"/>
              </a:lnSpc>
              <a:buClrTx/>
              <a:buSzTx/>
              <a:buFontTx/>
            </a:pPr>
            <a:r>
              <a:rPr lang="en-US" altLang="zh-CN" dirty="0" smtClean="0">
                <a:solidFill>
                  <a:schemeClr val="tx1"/>
                </a:solidFill>
                <a:latin typeface="Times New Roman" panose="02020603050405020304" pitchFamily="18" charset="0"/>
                <a:cs typeface="Times New Roman" panose="02020603050405020304" pitchFamily="18" charset="0"/>
              </a:rPr>
              <a:t>      We are willing to provide clients with scientific research services related to forensic DNA testing, such as research projects and papers publication, solving all the difficulties encountered in the experiment for you.</a:t>
            </a:r>
            <a:endParaRPr lang="en-US" altLang="zh-CN" dirty="0" smtClean="0">
              <a:solidFill>
                <a:schemeClr val="tx1"/>
              </a:solidFill>
              <a:latin typeface="Times New Roman" panose="02020603050405020304" pitchFamily="18" charset="0"/>
              <a:cs typeface="Times New Roman" panose="02020603050405020304" pitchFamily="18" charset="0"/>
            </a:endParaRPr>
          </a:p>
          <a:p>
            <a:pPr algn="l">
              <a:lnSpc>
                <a:spcPct val="100000"/>
              </a:lnSpc>
              <a:buClrTx/>
              <a:buSzTx/>
              <a:buFontTx/>
            </a:pPr>
            <a:r>
              <a:rPr lang="en-US" altLang="zh-CN" dirty="0" smtClean="0">
                <a:solidFill>
                  <a:schemeClr val="tx1"/>
                </a:solidFill>
                <a:latin typeface="Times New Roman" panose="02020603050405020304" pitchFamily="18" charset="0"/>
                <a:cs typeface="Times New Roman" panose="02020603050405020304" pitchFamily="18" charset="0"/>
              </a:rPr>
              <a:t>      We sincerely look forward to cooperate with you in developing products and researching projects.</a:t>
            </a:r>
            <a:endParaRPr lang="en-US" altLang="zh-CN" dirty="0" smtClean="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156135" y="2651425"/>
            <a:ext cx="12192000" cy="923330"/>
          </a:xfrm>
          <a:prstGeom prst="rect">
            <a:avLst/>
          </a:prstGeom>
        </p:spPr>
        <p:txBody>
          <a:bodyPr wrap="square">
            <a:spAutoFit/>
          </a:bodyPr>
          <a:lstStyle/>
          <a:p>
            <a:pPr algn="ctr"/>
            <a:r>
              <a:rPr lang="en-US" altLang="zh-CN" sz="5400" b="1" dirty="0">
                <a:solidFill>
                  <a:srgbClr val="0086D1"/>
                </a:solidFill>
                <a:latin typeface="微软雅黑" panose="020B0503020204020204" charset="-122"/>
                <a:ea typeface="微软雅黑" panose="020B0503020204020204" charset="-122"/>
              </a:rPr>
              <a:t>THANKS</a:t>
            </a:r>
            <a:r>
              <a:rPr lang="en-US" altLang="zh-CN" sz="4800" b="1" dirty="0">
                <a:solidFill>
                  <a:srgbClr val="0086D1"/>
                </a:solidFill>
                <a:latin typeface="微软雅黑" panose="020B0503020204020204" charset="-122"/>
                <a:ea typeface="微软雅黑" panose="020B0503020204020204" charset="-122"/>
              </a:rPr>
              <a:t>!</a:t>
            </a:r>
            <a:endParaRPr lang="zh-CN" altLang="en-US" sz="4800" dirty="0">
              <a:solidFill>
                <a:prstClr val="black"/>
              </a:solidFill>
              <a:latin typeface="Arial" panose="020B0604020202020204"/>
              <a:ea typeface="微软雅黑" panose="020B0503020204020204" charset="-122"/>
            </a:endParaRPr>
          </a:p>
        </p:txBody>
      </p:sp>
      <p:grpSp>
        <p:nvGrpSpPr>
          <p:cNvPr id="6" name="组合 5"/>
          <p:cNvGrpSpPr/>
          <p:nvPr/>
        </p:nvGrpSpPr>
        <p:grpSpPr>
          <a:xfrm>
            <a:off x="0" y="6350405"/>
            <a:ext cx="9711111" cy="46847"/>
            <a:chOff x="2580023" y="5846613"/>
            <a:chExt cx="9177866" cy="45719"/>
          </a:xfrm>
        </p:grpSpPr>
        <p:cxnSp>
          <p:nvCxnSpPr>
            <p:cNvPr id="7" name="直接连接符 6"/>
            <p:cNvCxnSpPr/>
            <p:nvPr userDrawn="1"/>
          </p:nvCxnSpPr>
          <p:spPr>
            <a:xfrm flipV="1">
              <a:off x="2580023" y="5891337"/>
              <a:ext cx="9177866" cy="995"/>
            </a:xfrm>
            <a:prstGeom prst="line">
              <a:avLst/>
            </a:prstGeom>
            <a:ln w="12700">
              <a:solidFill>
                <a:srgbClr val="0086D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flipV="1">
              <a:off x="2580023" y="5846613"/>
              <a:ext cx="9177866" cy="995"/>
            </a:xfrm>
            <a:prstGeom prst="line">
              <a:avLst/>
            </a:prstGeom>
            <a:ln w="12700">
              <a:solidFill>
                <a:srgbClr val="0086D1"/>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11427044" y="6350405"/>
            <a:ext cx="764956" cy="47888"/>
            <a:chOff x="2580023" y="5846613"/>
            <a:chExt cx="9177866" cy="45719"/>
          </a:xfrm>
        </p:grpSpPr>
        <p:cxnSp>
          <p:nvCxnSpPr>
            <p:cNvPr id="10" name="直接连接符 9"/>
            <p:cNvCxnSpPr/>
            <p:nvPr userDrawn="1"/>
          </p:nvCxnSpPr>
          <p:spPr>
            <a:xfrm flipV="1">
              <a:off x="2580023" y="5891337"/>
              <a:ext cx="9177866" cy="995"/>
            </a:xfrm>
            <a:prstGeom prst="line">
              <a:avLst/>
            </a:prstGeom>
            <a:ln w="12700">
              <a:solidFill>
                <a:srgbClr val="0086D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flipV="1">
              <a:off x="2580023" y="5846613"/>
              <a:ext cx="9177866" cy="995"/>
            </a:xfrm>
            <a:prstGeom prst="line">
              <a:avLst/>
            </a:prstGeom>
            <a:ln w="12700">
              <a:solidFill>
                <a:srgbClr val="0086D1"/>
              </a:solidFill>
            </a:ln>
          </p:spPr>
          <p:style>
            <a:lnRef idx="1">
              <a:schemeClr val="accent1"/>
            </a:lnRef>
            <a:fillRef idx="0">
              <a:schemeClr val="accent1"/>
            </a:fillRef>
            <a:effectRef idx="0">
              <a:schemeClr val="accent1"/>
            </a:effectRef>
            <a:fontRef idx="minor">
              <a:schemeClr val="tx1"/>
            </a:fontRef>
          </p:style>
        </p:cxnSp>
      </p:grpSp>
      <p:pic>
        <p:nvPicPr>
          <p:cNvPr id="12" name="Picture 3" descr="C:\Documents and Settings\Administrator\My Documents\Jingoal\zz@8115279\RecvFiles\LOGO-01-01.png"/>
          <p:cNvPicPr>
            <a:picLocks noChangeAspect="1" noChangeArrowheads="1"/>
          </p:cNvPicPr>
          <p:nvPr/>
        </p:nvPicPr>
        <p:blipFill>
          <a:blip r:embed="rId1" cstate="print"/>
          <a:srcRect/>
          <a:stretch>
            <a:fillRect/>
          </a:stretch>
        </p:blipFill>
        <p:spPr bwMode="auto">
          <a:xfrm>
            <a:off x="9723303" y="6165861"/>
            <a:ext cx="1715933" cy="369087"/>
          </a:xfrm>
          <a:prstGeom prst="rect">
            <a:avLst/>
          </a:prstGeom>
          <a:noFill/>
        </p:spPr>
      </p:pic>
      <p:sp>
        <p:nvSpPr>
          <p:cNvPr id="2" name="矩形 1"/>
          <p:cNvSpPr/>
          <p:nvPr>
            <p:custDataLst>
              <p:tags r:id="rId2"/>
            </p:custDataLst>
          </p:nvPr>
        </p:nvSpPr>
        <p:spPr>
          <a:xfrm>
            <a:off x="0" y="4829175"/>
            <a:ext cx="5676900" cy="1476375"/>
          </a:xfrm>
          <a:prstGeom prst="rect">
            <a:avLst/>
          </a:prstGeom>
        </p:spPr>
        <p:txBody>
          <a:bodyPr wrap="square">
            <a:spAutoFit/>
          </a:bodyPr>
          <a:p>
            <a:pPr algn="l"/>
            <a:r>
              <a:rPr lang="en-US" altLang="zh-CN" b="1" dirty="0" smtClean="0">
                <a:latin typeface="Times New Roman" panose="02020603050405020304" pitchFamily="18" charset="0"/>
                <a:ea typeface="楷体" panose="02010609060101010101" pitchFamily="49" charset="-122"/>
                <a:cs typeface="Times New Roman" panose="02020603050405020304" pitchFamily="18" charset="0"/>
                <a:sym typeface="+mn-ea"/>
              </a:rPr>
              <a:t>Contact Us</a:t>
            </a:r>
            <a:endParaRPr lang="en-US" altLang="zh-CN" b="1" dirty="0" smtClean="0">
              <a:latin typeface="Times New Roman" panose="02020603050405020304" pitchFamily="18" charset="0"/>
              <a:ea typeface="楷体" panose="02010609060101010101" pitchFamily="49" charset="-122"/>
              <a:cs typeface="Times New Roman" panose="02020603050405020304" pitchFamily="18" charset="0"/>
              <a:sym typeface="+mn-ea"/>
            </a:endParaRPr>
          </a:p>
          <a:p>
            <a:pPr algn="l"/>
            <a:r>
              <a:rPr lang="en-US" altLang="zh-CN" dirty="0" smtClean="0">
                <a:latin typeface="Times New Roman" panose="02020603050405020304" pitchFamily="18" charset="0"/>
                <a:ea typeface="楷体" panose="02010609060101010101" pitchFamily="49" charset="-122"/>
                <a:cs typeface="Times New Roman" panose="02020603050405020304" pitchFamily="18" charset="0"/>
                <a:sym typeface="+mn-ea"/>
              </a:rPr>
              <a:t>Address: Sino-Danish Ecological Life Science Industrial Park, No.3-1 Xinjinxhu Road, Pukou District, Nanjing</a:t>
            </a:r>
            <a:endParaRPr lang="en-US" altLang="zh-CN" dirty="0" smtClean="0">
              <a:latin typeface="Times New Roman" panose="02020603050405020304" pitchFamily="18" charset="0"/>
              <a:ea typeface="楷体" panose="02010609060101010101" pitchFamily="49" charset="-122"/>
              <a:cs typeface="Times New Roman" panose="02020603050405020304" pitchFamily="18" charset="0"/>
              <a:sym typeface="+mn-ea"/>
            </a:endParaRPr>
          </a:p>
          <a:p>
            <a:pPr algn="l"/>
            <a:r>
              <a:rPr lang="en-US" altLang="zh-CN" dirty="0" smtClean="0">
                <a:latin typeface="Times New Roman" panose="02020603050405020304" pitchFamily="18" charset="0"/>
                <a:ea typeface="楷体" panose="02010609060101010101" pitchFamily="49" charset="-122"/>
                <a:cs typeface="Times New Roman" panose="02020603050405020304" pitchFamily="18" charset="0"/>
                <a:sym typeface="+mn-ea"/>
              </a:rPr>
              <a:t>Tel: 400-616-2676</a:t>
            </a:r>
            <a:endParaRPr lang="en-US" altLang="zh-CN" dirty="0" smtClean="0">
              <a:latin typeface="Times New Roman" panose="02020603050405020304" pitchFamily="18" charset="0"/>
              <a:ea typeface="楷体" panose="02010609060101010101" pitchFamily="49" charset="-122"/>
              <a:cs typeface="Times New Roman" panose="02020603050405020304" pitchFamily="18" charset="0"/>
              <a:sym typeface="+mn-ea"/>
            </a:endParaRPr>
          </a:p>
          <a:p>
            <a:pPr algn="l"/>
            <a:r>
              <a:rPr lang="en-US" altLang="zh-CN" dirty="0" smtClean="0">
                <a:latin typeface="Times New Roman" panose="02020603050405020304" pitchFamily="18" charset="0"/>
                <a:ea typeface="楷体" panose="02010609060101010101" pitchFamily="49" charset="-122"/>
                <a:cs typeface="Times New Roman" panose="02020603050405020304" pitchFamily="18" charset="0"/>
                <a:sym typeface="+mn-ea"/>
              </a:rPr>
              <a:t>Website: http://www.superbio.cn/</a:t>
            </a:r>
            <a:endParaRPr lang="en-US" altLang="zh-CN" dirty="0" smtClean="0">
              <a:latin typeface="Times New Roman" panose="02020603050405020304" pitchFamily="18" charset="0"/>
              <a:ea typeface="楷体" panose="02010609060101010101" pitchFamily="49" charset="-122"/>
              <a:cs typeface="Times New Roman" panose="02020603050405020304" pitchFamily="18" charset="0"/>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1999716"/>
            <a:ext cx="12192000" cy="2016807"/>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35" y="2132965"/>
            <a:ext cx="12192000" cy="2016125"/>
          </a:xfrm>
          <a:prstGeom prst="rect">
            <a:avLst/>
          </a:prstGeom>
          <a:noFill/>
        </p:spPr>
        <p:txBody>
          <a:bodyPr wrap="square" rtlCol="0">
            <a:noAutofit/>
          </a:bodyPr>
          <a:lstStyle/>
          <a:p>
            <a:pPr algn="ctr"/>
            <a:r>
              <a:rPr lang="en-US" altLang="zh-CN" sz="5400" b="1" dirty="0">
                <a:solidFill>
                  <a:schemeClr val="bg1"/>
                </a:solidFill>
                <a:latin typeface="Times New Roman" panose="02020603050405020304" pitchFamily="18" charset="0"/>
                <a:cs typeface="Times New Roman" panose="02020603050405020304" pitchFamily="18" charset="0"/>
              </a:rPr>
              <a:t>Features of A33Plex (Lyophilized Microspheres)</a:t>
            </a:r>
            <a:endParaRPr lang="en-US" altLang="zh-CN" sz="5400" b="1" dirty="0">
              <a:solidFill>
                <a:schemeClr val="bg1"/>
              </a:solidFill>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71730"/>
            <a:ext cx="3004462" cy="115886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936625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ea typeface="微软雅黑" panose="020B0503020204020204" charset="-122"/>
                <a:cs typeface="Times New Roman" panose="02020603050405020304" pitchFamily="18" charset="0"/>
              </a:rPr>
              <a:t>1.1 </a:t>
            </a:r>
            <a:r>
              <a:rPr lang="en-US" altLang="zh-CN" sz="2400" b="1" dirty="0">
                <a:solidFill>
                  <a:schemeClr val="bg1"/>
                </a:solidFill>
                <a:latin typeface="Times New Roman" panose="02020603050405020304" pitchFamily="18" charset="0"/>
                <a:ea typeface="微软雅黑" panose="020B0503020204020204" charset="-122"/>
                <a:cs typeface="Times New Roman" panose="02020603050405020304" pitchFamily="18" charset="0"/>
                <a:sym typeface="+mn-ea"/>
              </a:rPr>
              <a:t>Features of A33Plex </a:t>
            </a:r>
            <a:r>
              <a:rPr lang="en-US" altLang="zh-CN" sz="2400" b="1" dirty="0">
                <a:solidFill>
                  <a:schemeClr val="bg1"/>
                </a:solidFill>
                <a:latin typeface="Times New Roman" panose="02020603050405020304" pitchFamily="18" charset="0"/>
                <a:cs typeface="Times New Roman" panose="02020603050405020304" pitchFamily="18" charset="0"/>
                <a:sym typeface="+mn-ea"/>
              </a:rPr>
              <a:t>(Lyophilized Microspheres) </a:t>
            </a:r>
            <a:r>
              <a:rPr lang="en-US" altLang="zh-CN" sz="2400" b="1" dirty="0">
                <a:solidFill>
                  <a:schemeClr val="bg1"/>
                </a:solidFill>
                <a:latin typeface="Times New Roman" panose="02020603050405020304" pitchFamily="18" charset="0"/>
                <a:cs typeface="Times New Roman" panose="02020603050405020304" pitchFamily="18" charset="0"/>
                <a:sym typeface="+mn-ea"/>
              </a:rPr>
              <a:t>STR Detection Kit</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sp>
        <p:nvSpPr>
          <p:cNvPr id="2" name="矩形 1"/>
          <p:cNvSpPr/>
          <p:nvPr>
            <p:custDataLst>
              <p:tags r:id="rId2"/>
            </p:custDataLst>
          </p:nvPr>
        </p:nvSpPr>
        <p:spPr>
          <a:xfrm>
            <a:off x="1038860" y="1333500"/>
            <a:ext cx="10114915" cy="3969385"/>
          </a:xfrm>
          <a:prstGeom prst="rect">
            <a:avLst/>
          </a:prstGeom>
          <a:effectLst/>
        </p:spPr>
        <p:txBody>
          <a:bodyPr wrap="square">
            <a:spAutoFit/>
          </a:bodyPr>
          <a:p>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rPr>
              <a:t>1.</a:t>
            </a:r>
            <a:r>
              <a:rPr b="1" dirty="0" smtClean="0">
                <a:solidFill>
                  <a:srgbClr val="FF0000"/>
                </a:solidFill>
                <a:effectLst/>
                <a:latin typeface="Times New Roman" panose="02020603050405020304" pitchFamily="18" charset="0"/>
                <a:ea typeface="微软雅黑" panose="020B0503020204020204" charset="-122"/>
                <a:cs typeface="Times New Roman" panose="02020603050405020304" pitchFamily="18" charset="0"/>
              </a:rPr>
              <a:t> </a:t>
            </a:r>
            <a:r>
              <a:rPr lang="en-US" dirty="0" smtClean="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A33Plex is a </a:t>
            </a:r>
            <a:r>
              <a:rPr lang="en-US" dirty="0" smtClean="0">
                <a:solidFill>
                  <a:srgbClr val="FF0000"/>
                </a:solidFill>
                <a:effectLst/>
                <a:latin typeface="Times New Roman" panose="02020603050405020304" pitchFamily="18" charset="0"/>
                <a:ea typeface="微软雅黑" panose="020B0503020204020204" charset="-122"/>
                <a:cs typeface="Times New Roman" panose="02020603050405020304" pitchFamily="18" charset="0"/>
                <a:sym typeface="+mn-ea"/>
              </a:rPr>
              <a:t>6-color </a:t>
            </a:r>
            <a:r>
              <a:rPr dirty="0" smtClean="0">
                <a:effectLst/>
                <a:latin typeface="Times New Roman" panose="02020603050405020304" pitchFamily="18" charset="0"/>
                <a:ea typeface="微软雅黑" panose="020B0503020204020204" charset="-122"/>
                <a:cs typeface="Times New Roman" panose="02020603050405020304" pitchFamily="18" charset="0"/>
                <a:sym typeface="+mn-ea"/>
              </a:rPr>
              <a:t>fluorescence detection </a:t>
            </a:r>
            <a:r>
              <a:rPr lang="en-US" dirty="0" smtClean="0">
                <a:effectLst/>
                <a:latin typeface="Times New Roman" panose="02020603050405020304" pitchFamily="18" charset="0"/>
                <a:ea typeface="微软雅黑" panose="020B0503020204020204" charset="-122"/>
                <a:cs typeface="Times New Roman" panose="02020603050405020304" pitchFamily="18" charset="0"/>
                <a:sym typeface="+mn-ea"/>
              </a:rPr>
              <a:t>kit which is applicable for detecting 33 autosomal STR loci, 1 Y chromoso</a:t>
            </a:r>
            <a:r>
              <a:rPr lang="en-US" dirty="0" smtClean="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me STR locus, 1 Y-indel, and 1 Amelogenin, </a:t>
            </a:r>
            <a:r>
              <a:rPr lang="en-US" altLang="zh-CN" dirty="0" smtClean="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including anti-trafficking loci </a:t>
            </a:r>
            <a:r>
              <a:rPr lang="en-US" altLang="zh-CN" dirty="0">
                <a:latin typeface="Times New Roman" panose="02020603050405020304" pitchFamily="18" charset="0"/>
                <a:cs typeface="Times New Roman" panose="02020603050405020304" pitchFamily="18" charset="0"/>
                <a:sym typeface="+mn-ea"/>
              </a:rPr>
              <a:t>D8S1132, D6S477, D19S253, D3S3045, D15S659 and D10S1435, as well as highly polymorphic loci such as SE33, </a:t>
            </a:r>
            <a:r>
              <a:rPr lang="en-US" altLang="zh-CN" dirty="0" err="1" smtClean="0">
                <a:latin typeface="Times New Roman" panose="02020603050405020304" pitchFamily="18" charset="0"/>
                <a:cs typeface="Times New Roman" panose="02020603050405020304" pitchFamily="18" charset="0"/>
                <a:sym typeface="+mn-ea"/>
              </a:rPr>
              <a:t>Penta</a:t>
            </a:r>
            <a:r>
              <a:rPr lang="en-US" altLang="zh-CN" dirty="0" smtClean="0">
                <a:latin typeface="Times New Roman" panose="02020603050405020304" pitchFamily="18" charset="0"/>
                <a:cs typeface="Times New Roman" panose="02020603050405020304" pitchFamily="18" charset="0"/>
                <a:sym typeface="+mn-ea"/>
              </a:rPr>
              <a:t> D, </a:t>
            </a:r>
            <a:r>
              <a:rPr lang="en-US" altLang="zh-CN" dirty="0" err="1" smtClean="0">
                <a:latin typeface="Times New Roman" panose="02020603050405020304" pitchFamily="18" charset="0"/>
                <a:cs typeface="Times New Roman" panose="02020603050405020304" pitchFamily="18" charset="0"/>
                <a:sym typeface="+mn-ea"/>
              </a:rPr>
              <a:t>Penta</a:t>
            </a:r>
            <a:r>
              <a:rPr lang="en-US" altLang="zh-CN" dirty="0" smtClean="0">
                <a:latin typeface="Times New Roman" panose="02020603050405020304" pitchFamily="18" charset="0"/>
                <a:cs typeface="Times New Roman" panose="02020603050405020304" pitchFamily="18" charset="0"/>
                <a:sym typeface="+mn-ea"/>
              </a:rPr>
              <a:t> </a:t>
            </a:r>
            <a:r>
              <a:rPr lang="en-US" altLang="zh-CN" dirty="0">
                <a:latin typeface="Times New Roman" panose="02020603050405020304" pitchFamily="18" charset="0"/>
                <a:cs typeface="Times New Roman" panose="02020603050405020304" pitchFamily="18" charset="0"/>
                <a:sym typeface="+mn-ea"/>
              </a:rPr>
              <a:t>E, FGA and D6S1043.</a:t>
            </a:r>
            <a:endParaRPr lang="en-US" altLang="zh-CN" dirty="0">
              <a:latin typeface="Times New Roman" panose="02020603050405020304" pitchFamily="18" charset="0"/>
              <a:cs typeface="Times New Roman" panose="02020603050405020304" pitchFamily="18" charset="0"/>
              <a:sym typeface="+mn-ea"/>
            </a:endParaRPr>
          </a:p>
          <a:p>
            <a:endParaRPr lang="en-US" altLang="zh-CN" b="1" dirty="0" smtClean="0">
              <a:solidFill>
                <a:srgbClr val="FF0000"/>
              </a:solidFill>
              <a:effectLst/>
              <a:latin typeface="Times New Roman" panose="02020603050405020304" pitchFamily="18" charset="0"/>
              <a:ea typeface="微软雅黑" panose="020B0503020204020204" charset="-122"/>
              <a:cs typeface="Times New Roman" panose="02020603050405020304" pitchFamily="18" charset="0"/>
              <a:sym typeface="+mn-ea"/>
            </a:endParaRPr>
          </a:p>
          <a:p>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rPr>
              <a:t>2. As A33Plex has </a:t>
            </a:r>
            <a:r>
              <a:rPr lang="zh-CN" altLang="zh-CN" dirty="0">
                <a:solidFill>
                  <a:srgbClr val="FF0000"/>
                </a:solidFill>
                <a:latin typeface="Times New Roman" panose="02020603050405020304" pitchFamily="18" charset="0"/>
                <a:cs typeface="Times New Roman" panose="02020603050405020304" pitchFamily="18" charset="0"/>
                <a:sym typeface="+mn-ea"/>
              </a:rPr>
              <a:t>strong discrimination power (DP)</a:t>
            </a:r>
            <a:r>
              <a:rPr lang="en-US" altLang="zh-CN" dirty="0">
                <a:solidFill>
                  <a:srgbClr val="FF0000"/>
                </a:solidFill>
                <a:latin typeface="Times New Roman" panose="02020603050405020304" pitchFamily="18" charset="0"/>
                <a:cs typeface="Times New Roman" panose="02020603050405020304" pitchFamily="18" charset="0"/>
                <a:sym typeface="+mn-ea"/>
              </a:rPr>
              <a:t>, </a:t>
            </a:r>
            <a:r>
              <a:rPr lang="en-US" altLang="zh-CN" dirty="0">
                <a:solidFill>
                  <a:schemeClr val="tx1"/>
                </a:solidFill>
                <a:latin typeface="Times New Roman" panose="02020603050405020304" pitchFamily="18" charset="0"/>
                <a:cs typeface="Times New Roman" panose="02020603050405020304" pitchFamily="18" charset="0"/>
                <a:sym typeface="+mn-ea"/>
              </a:rPr>
              <a:t>it i</a:t>
            </a:r>
            <a:r>
              <a:rPr lang="zh-CN" altLang="zh-CN" dirty="0">
                <a:solidFill>
                  <a:schemeClr val="tx1"/>
                </a:solidFill>
                <a:latin typeface="Times New Roman" panose="02020603050405020304" pitchFamily="18" charset="0"/>
                <a:cs typeface="Times New Roman" panose="02020603050405020304" pitchFamily="18" charset="0"/>
                <a:sym typeface="+mn-ea"/>
              </a:rPr>
              <a:t>s a</a:t>
            </a:r>
            <a:r>
              <a:rPr lang="zh-CN" altLang="zh-CN" dirty="0">
                <a:latin typeface="Times New Roman" panose="02020603050405020304" pitchFamily="18" charset="0"/>
                <a:cs typeface="Times New Roman" panose="02020603050405020304" pitchFamily="18" charset="0"/>
                <a:sym typeface="+mn-ea"/>
              </a:rPr>
              <a:t>pplicable for </a:t>
            </a:r>
            <a:r>
              <a:rPr lang="en-US" altLang="zh-CN" dirty="0">
                <a:solidFill>
                  <a:srgbClr val="FF0000"/>
                </a:solidFill>
                <a:latin typeface="Times New Roman" panose="02020603050405020304" pitchFamily="18" charset="0"/>
                <a:cs typeface="Times New Roman" panose="02020603050405020304" pitchFamily="18" charset="0"/>
                <a:sym typeface="+mn-ea"/>
              </a:rPr>
              <a:t>anti-trafficing database</a:t>
            </a:r>
            <a:r>
              <a:rPr lang="zh-CN" altLang="zh-CN" dirty="0">
                <a:solidFill>
                  <a:srgbClr val="FF0000"/>
                </a:solidFill>
                <a:latin typeface="Times New Roman" panose="02020603050405020304" pitchFamily="18" charset="0"/>
                <a:cs typeface="Times New Roman" panose="02020603050405020304" pitchFamily="18" charset="0"/>
                <a:sym typeface="+mn-ea"/>
              </a:rPr>
              <a:t> building</a:t>
            </a:r>
            <a:r>
              <a:rPr lang="en-US" altLang="zh-CN" dirty="0">
                <a:solidFill>
                  <a:srgbClr val="FF0000"/>
                </a:solidFill>
                <a:latin typeface="Times New Roman" panose="02020603050405020304" pitchFamily="18" charset="0"/>
                <a:cs typeface="Times New Roman" panose="02020603050405020304" pitchFamily="18" charset="0"/>
                <a:sym typeface="+mn-ea"/>
              </a:rPr>
              <a:t>. </a:t>
            </a:r>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sym typeface="+mn-ea"/>
              </a:rPr>
              <a:t>A33Plex contains </a:t>
            </a:r>
            <a:r>
              <a:rPr lang="en-US" altLang="zh-CN" dirty="0" smtClean="0">
                <a:solidFill>
                  <a:srgbClr val="FF0000"/>
                </a:solidFill>
                <a:effectLst/>
                <a:latin typeface="Times New Roman" panose="02020603050405020304" pitchFamily="18" charset="0"/>
                <a:ea typeface="微软雅黑" panose="020B0503020204020204" charset="-122"/>
                <a:cs typeface="Times New Roman" panose="02020603050405020304" pitchFamily="18" charset="0"/>
                <a:sym typeface="+mn-ea"/>
              </a:rPr>
              <a:t>12 mini STRs</a:t>
            </a:r>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sym typeface="+mn-ea"/>
              </a:rPr>
              <a:t> (loci within 220bp of amplification length), which facilitates typing and alignment of difficult specimens such as highly degraded specimens. </a:t>
            </a:r>
            <a:endParaRPr lang="en-US" altLang="zh-CN" dirty="0" smtClean="0">
              <a:effectLst/>
              <a:latin typeface="Times New Roman" panose="02020603050405020304" pitchFamily="18" charset="0"/>
              <a:ea typeface="微软雅黑" panose="020B0503020204020204" charset="-122"/>
              <a:cs typeface="Times New Roman" panose="02020603050405020304" pitchFamily="18" charset="0"/>
              <a:sym typeface="+mn-ea"/>
            </a:endParaRPr>
          </a:p>
          <a:p>
            <a:endParaRPr lang="en-US" altLang="zh-CN" dirty="0" smtClean="0">
              <a:solidFill>
                <a:srgbClr val="FF0000"/>
              </a:solidFill>
              <a:effectLst/>
              <a:latin typeface="Times New Roman" panose="02020603050405020304" pitchFamily="18" charset="0"/>
              <a:ea typeface="微软雅黑" panose="020B0503020204020204" charset="-122"/>
              <a:cs typeface="Times New Roman" panose="02020603050405020304" pitchFamily="18" charset="0"/>
              <a:sym typeface="+mn-ea"/>
            </a:endParaRPr>
          </a:p>
          <a:p>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sym typeface="+mn-ea"/>
              </a:rPr>
              <a:t>3. A33Plex uses </a:t>
            </a:r>
            <a:r>
              <a:rPr lang="en-US" altLang="zh-CN" dirty="0" smtClean="0">
                <a:solidFill>
                  <a:srgbClr val="FF0000"/>
                </a:solidFill>
                <a:effectLst/>
                <a:latin typeface="Times New Roman" panose="02020603050405020304" pitchFamily="18" charset="0"/>
                <a:ea typeface="微软雅黑" panose="020B0503020204020204" charset="-122"/>
                <a:cs typeface="Times New Roman" panose="02020603050405020304" pitchFamily="18" charset="0"/>
                <a:sym typeface="+mn-ea"/>
              </a:rPr>
              <a:t>FRET primers</a:t>
            </a:r>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sym typeface="+mn-ea"/>
              </a:rPr>
              <a:t> for higher sensitivity. The </a:t>
            </a:r>
            <a:r>
              <a:rPr lang="en-US" altLang="zh-CN" dirty="0" smtClean="0">
                <a:solidFill>
                  <a:srgbClr val="FF0000"/>
                </a:solidFill>
                <a:effectLst/>
                <a:latin typeface="Times New Roman" panose="02020603050405020304" pitchFamily="18" charset="0"/>
                <a:ea typeface="微软雅黑" panose="020B0503020204020204" charset="-122"/>
                <a:cs typeface="Times New Roman" panose="02020603050405020304" pitchFamily="18" charset="0"/>
                <a:sym typeface="+mn-ea"/>
              </a:rPr>
              <a:t>provided internal positive control (IPC)</a:t>
            </a:r>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sym typeface="+mn-ea"/>
              </a:rPr>
              <a:t> helps to judge sample quality and if PCR program is successful.</a:t>
            </a:r>
            <a:endParaRPr lang="en-US" altLang="zh-CN" dirty="0" smtClean="0">
              <a:effectLst/>
              <a:latin typeface="Times New Roman" panose="02020603050405020304" pitchFamily="18" charset="0"/>
              <a:ea typeface="微软雅黑" panose="020B0503020204020204" charset="-122"/>
              <a:cs typeface="Times New Roman" panose="02020603050405020304" pitchFamily="18" charset="0"/>
              <a:sym typeface="+mn-ea"/>
            </a:endParaRPr>
          </a:p>
          <a:p>
            <a:endParaRPr lang="en-US" altLang="zh-CN" dirty="0" smtClean="0">
              <a:effectLst/>
              <a:latin typeface="Times New Roman" panose="02020603050405020304" pitchFamily="18" charset="0"/>
              <a:ea typeface="微软雅黑" panose="020B0503020204020204" charset="-122"/>
              <a:cs typeface="Times New Roman" panose="02020603050405020304" pitchFamily="18" charset="0"/>
            </a:endParaRPr>
          </a:p>
          <a:p>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rPr>
              <a:t>4. </a:t>
            </a:r>
            <a:r>
              <a:rPr lang="en-US" altLang="zh-CN" dirty="0" smtClean="0">
                <a:solidFill>
                  <a:srgbClr val="FF0000"/>
                </a:solidFill>
                <a:latin typeface="Times New Roman" panose="02020603050405020304" pitchFamily="18" charset="0"/>
                <a:cs typeface="Times New Roman" panose="02020603050405020304" pitchFamily="18" charset="0"/>
                <a:sym typeface="+mn-ea"/>
              </a:rPr>
              <a:t>Good specimen compatibility. </a:t>
            </a:r>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sym typeface="+mn-ea"/>
              </a:rPr>
              <a:t>A33Plex can </a:t>
            </a:r>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sym typeface="+mn-ea"/>
              </a:rPr>
              <a:t>directly amplify a variety of test materials and extracted template DNA.</a:t>
            </a:r>
            <a:endParaRPr lang="en-US" altLang="zh-CN" dirty="0" smtClean="0">
              <a:effectLst/>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936625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ea typeface="微软雅黑" panose="020B0503020204020204" charset="-122"/>
                <a:cs typeface="Times New Roman" panose="02020603050405020304" pitchFamily="18" charset="0"/>
              </a:rPr>
              <a:t>1.1 </a:t>
            </a:r>
            <a:r>
              <a:rPr lang="en-US" altLang="zh-CN" sz="2400" b="1" dirty="0">
                <a:solidFill>
                  <a:schemeClr val="bg1"/>
                </a:solidFill>
                <a:latin typeface="Times New Roman" panose="02020603050405020304" pitchFamily="18" charset="0"/>
                <a:ea typeface="微软雅黑" panose="020B0503020204020204" charset="-122"/>
                <a:cs typeface="Times New Roman" panose="02020603050405020304" pitchFamily="18" charset="0"/>
                <a:sym typeface="+mn-ea"/>
              </a:rPr>
              <a:t>Features of A33Plex </a:t>
            </a:r>
            <a:r>
              <a:rPr lang="en-US" altLang="zh-CN" sz="2400" b="1" dirty="0">
                <a:solidFill>
                  <a:schemeClr val="bg1"/>
                </a:solidFill>
                <a:latin typeface="Times New Roman" panose="02020603050405020304" pitchFamily="18" charset="0"/>
                <a:cs typeface="Times New Roman" panose="02020603050405020304" pitchFamily="18" charset="0"/>
                <a:sym typeface="+mn-ea"/>
              </a:rPr>
              <a:t>(Lyophilized Microspheres) </a:t>
            </a:r>
            <a:r>
              <a:rPr lang="en-US" altLang="zh-CN" sz="2400" b="1" dirty="0">
                <a:solidFill>
                  <a:schemeClr val="bg1"/>
                </a:solidFill>
                <a:latin typeface="Times New Roman" panose="02020603050405020304" pitchFamily="18" charset="0"/>
                <a:cs typeface="Times New Roman" panose="02020603050405020304" pitchFamily="18" charset="0"/>
                <a:sym typeface="+mn-ea"/>
              </a:rPr>
              <a:t>STR Detection Kit</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sp>
        <p:nvSpPr>
          <p:cNvPr id="2" name="矩形 1"/>
          <p:cNvSpPr/>
          <p:nvPr>
            <p:custDataLst>
              <p:tags r:id="rId2"/>
            </p:custDataLst>
          </p:nvPr>
        </p:nvSpPr>
        <p:spPr>
          <a:xfrm>
            <a:off x="1038860" y="1333500"/>
            <a:ext cx="10114915" cy="3969385"/>
          </a:xfrm>
          <a:prstGeom prst="rect">
            <a:avLst/>
          </a:prstGeom>
          <a:effectLst/>
        </p:spPr>
        <p:txBody>
          <a:bodyPr wrap="square">
            <a:spAutoFit/>
          </a:bodyPr>
          <a:p>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sym typeface="+mn-ea"/>
              </a:rPr>
              <a:t>5. A33Plex (Lyophilized Microspheres) STR Detection Kit </a:t>
            </a:r>
            <a:r>
              <a:rPr lang="en-US" altLang="zh-CN" dirty="0" smtClean="0">
                <a:solidFill>
                  <a:srgbClr val="FF0000"/>
                </a:solidFill>
                <a:effectLst/>
                <a:latin typeface="Times New Roman" panose="02020603050405020304" pitchFamily="18" charset="0"/>
                <a:ea typeface="微软雅黑" panose="020B0503020204020204" charset="-122"/>
                <a:cs typeface="Times New Roman" panose="02020603050405020304" pitchFamily="18" charset="0"/>
                <a:sym typeface="+mn-ea"/>
              </a:rPr>
              <a:t>a full system freeze-drying microsphere thermostatic amplification product,</a:t>
            </a:r>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sym typeface="+mn-ea"/>
              </a:rPr>
              <a:t> prepared using microsphere freeze-drying technologies. This product features: (1)uniform in type and not fragile. (2) long storage time at room temperature. (3) can be transported over long distances at room temperature, greatly saving transportation costs.</a:t>
            </a:r>
            <a:endParaRPr lang="en-US" altLang="zh-CN" dirty="0" smtClean="0">
              <a:effectLst/>
              <a:latin typeface="Times New Roman" panose="02020603050405020304" pitchFamily="18" charset="0"/>
              <a:ea typeface="微软雅黑" panose="020B0503020204020204" charset="-122"/>
              <a:cs typeface="Times New Roman" panose="02020603050405020304" pitchFamily="18" charset="0"/>
              <a:sym typeface="+mn-ea"/>
            </a:endParaRPr>
          </a:p>
          <a:p>
            <a:endParaRPr lang="en-US" altLang="zh-CN" dirty="0" smtClean="0">
              <a:effectLst/>
              <a:latin typeface="Times New Roman" panose="02020603050405020304" pitchFamily="18" charset="0"/>
              <a:ea typeface="微软雅黑" panose="020B0503020204020204" charset="-122"/>
              <a:cs typeface="Times New Roman" panose="02020603050405020304" pitchFamily="18" charset="0"/>
              <a:sym typeface="+mn-ea"/>
            </a:endParaRPr>
          </a:p>
          <a:p>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sym typeface="+mn-ea"/>
              </a:rPr>
              <a:t>6. Lyophilized microspheres contain reaction buffer, Taq DNA polymerase, dNTP、Mg</a:t>
            </a:r>
            <a:r>
              <a:rPr lang="en-US" altLang="zh-CN" baseline="30000" dirty="0" smtClean="0">
                <a:effectLst/>
                <a:latin typeface="Times New Roman" panose="02020603050405020304" pitchFamily="18" charset="0"/>
                <a:ea typeface="微软雅黑" panose="020B0503020204020204" charset="-122"/>
                <a:cs typeface="Times New Roman" panose="02020603050405020304" pitchFamily="18" charset="0"/>
                <a:sym typeface="+mn-ea"/>
              </a:rPr>
              <a:t>2</a:t>
            </a:r>
            <a:r>
              <a:rPr lang="en-US" altLang="zh-CN" baseline="30000" dirty="0" smtClean="0">
                <a:effectLst/>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sym typeface="+mn-ea"/>
              </a:rPr>
              <a:t>and primer mix for thermostatic amplification. When used, PCR amplification can be carried out by simply adding water and templates, exempting from the preparation process of amplification system, reducing the risk of manual errors and contamination, thereby improving work efficiency.</a:t>
            </a:r>
            <a:endParaRPr lang="en-US" altLang="zh-CN" dirty="0" smtClean="0">
              <a:effectLst/>
              <a:latin typeface="Times New Roman" panose="02020603050405020304" pitchFamily="18" charset="0"/>
              <a:ea typeface="微软雅黑" panose="020B0503020204020204" charset="-122"/>
              <a:cs typeface="Times New Roman" panose="02020603050405020304" pitchFamily="18" charset="0"/>
              <a:sym typeface="+mn-ea"/>
            </a:endParaRPr>
          </a:p>
          <a:p>
            <a:endParaRPr lang="en-US" altLang="zh-CN" dirty="0" smtClean="0">
              <a:effectLst/>
              <a:latin typeface="Times New Roman" panose="02020603050405020304" pitchFamily="18" charset="0"/>
              <a:ea typeface="微软雅黑" panose="020B0503020204020204" charset="-122"/>
              <a:cs typeface="Times New Roman" panose="02020603050405020304" pitchFamily="18" charset="0"/>
              <a:sym typeface="+mn-ea"/>
            </a:endParaRPr>
          </a:p>
          <a:p>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sym typeface="+mn-ea"/>
              </a:rPr>
              <a:t>7. After the mixture system is freeze-dried into microspheres, there is </a:t>
            </a:r>
            <a:r>
              <a:rPr lang="en-US" altLang="zh-CN" dirty="0" smtClean="0">
                <a:solidFill>
                  <a:srgbClr val="FF0000"/>
                </a:solidFill>
                <a:effectLst/>
                <a:latin typeface="Times New Roman" panose="02020603050405020304" pitchFamily="18" charset="0"/>
                <a:ea typeface="微软雅黑" panose="020B0503020204020204" charset="-122"/>
                <a:cs typeface="Times New Roman" panose="02020603050405020304" pitchFamily="18" charset="0"/>
                <a:sym typeface="+mn-ea"/>
              </a:rPr>
              <a:t>no difference</a:t>
            </a:r>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sym typeface="+mn-ea"/>
              </a:rPr>
              <a:t> in amplification efficiency, amplification equilibrium, sensitivity, and anti-inhibitor ability.</a:t>
            </a:r>
            <a:endParaRPr lang="en-US" altLang="zh-CN" dirty="0" smtClean="0">
              <a:effectLst/>
              <a:latin typeface="Times New Roman" panose="02020603050405020304" pitchFamily="18" charset="0"/>
              <a:ea typeface="微软雅黑" panose="020B0503020204020204" charset="-122"/>
              <a:cs typeface="Times New Roman" panose="02020603050405020304" pitchFamily="18" charset="0"/>
              <a:sym typeface="+mn-ea"/>
            </a:endParaRPr>
          </a:p>
          <a:p>
            <a:endParaRPr lang="en-US" altLang="zh-CN" dirty="0" smtClean="0">
              <a:effectLst/>
              <a:latin typeface="Times New Roman" panose="02020603050405020304" pitchFamily="18" charset="0"/>
              <a:ea typeface="微软雅黑" panose="020B0503020204020204" charset="-122"/>
              <a:cs typeface="Times New Roman" panose="02020603050405020304" pitchFamily="18" charset="0"/>
            </a:endParaRPr>
          </a:p>
          <a:p>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rPr>
              <a:t>8. </a:t>
            </a:r>
            <a:r>
              <a:rPr lang="en-US" altLang="zh-CN" dirty="0" smtClean="0">
                <a:solidFill>
                  <a:srgbClr val="FF0000"/>
                </a:solidFill>
                <a:effectLst/>
                <a:latin typeface="Times New Roman" panose="02020603050405020304" pitchFamily="18" charset="0"/>
                <a:ea typeface="微软雅黑" panose="020B0503020204020204" charset="-122"/>
                <a:cs typeface="Times New Roman" panose="02020603050405020304" pitchFamily="18" charset="0"/>
              </a:rPr>
              <a:t>Rapid amplification.</a:t>
            </a:r>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rPr>
              <a:t>The whole PCR process using A33Plex takes 70min.</a:t>
            </a:r>
            <a:endParaRPr lang="en-US" altLang="zh-CN" dirty="0" smtClean="0">
              <a:effectLst/>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9053" y="206317"/>
            <a:ext cx="7265035"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1.2 Advantages of A33Plex </a:t>
            </a:r>
            <a:r>
              <a:rPr lang="en-US" altLang="zh-CN" sz="2400" b="1" dirty="0">
                <a:solidFill>
                  <a:schemeClr val="bg1"/>
                </a:solidFill>
                <a:latin typeface="Times New Roman" panose="02020603050405020304" pitchFamily="18" charset="0"/>
                <a:cs typeface="Times New Roman" panose="02020603050405020304" pitchFamily="18" charset="0"/>
                <a:sym typeface="+mn-ea"/>
              </a:rPr>
              <a:t>(Lyophilized Microspheres)</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grpSp>
        <p:nvGrpSpPr>
          <p:cNvPr id="4" name="组合 3"/>
          <p:cNvGrpSpPr/>
          <p:nvPr/>
        </p:nvGrpSpPr>
        <p:grpSpPr>
          <a:xfrm>
            <a:off x="405130" y="1191260"/>
            <a:ext cx="11279347" cy="5130165"/>
            <a:chOff x="-55" y="2188"/>
            <a:chExt cx="15127" cy="6787"/>
          </a:xfrm>
        </p:grpSpPr>
        <p:sp>
          <p:nvSpPr>
            <p:cNvPr id="58" name="文本框 57"/>
            <p:cNvSpPr txBox="1"/>
            <p:nvPr>
              <p:custDataLst>
                <p:tags r:id="rId2"/>
              </p:custDataLst>
            </p:nvPr>
          </p:nvSpPr>
          <p:spPr>
            <a:xfrm>
              <a:off x="747" y="2188"/>
              <a:ext cx="4985" cy="737"/>
            </a:xfrm>
            <a:prstGeom prst="rect">
              <a:avLst/>
            </a:prstGeom>
          </p:spPr>
          <p:txBody>
            <a:bodyPr wrap="square" anchor="b" anchorCtr="0"/>
            <a:lstStyle>
              <a:defPPr>
                <a:defRPr lang="zh-CN"/>
              </a:defPPr>
              <a:lvl1pPr indent="0" algn="r">
                <a:lnSpc>
                  <a:spcPct val="130000"/>
                </a:lnSpc>
                <a:spcBef>
                  <a:spcPts val="1200"/>
                </a:spcBef>
                <a:buFont typeface="Arial" panose="020B0604020202020204" pitchFamily="34" charset="0"/>
                <a:buNone/>
                <a:defRPr sz="2665" baseline="0">
                  <a:solidFill>
                    <a:srgbClr val="6AB9D4"/>
                  </a:solidFill>
                  <a:latin typeface="Arial" panose="020B0604020202020204" pitchFamily="34" charset="0"/>
                  <a:ea typeface="+mn-ea"/>
                  <a:cs typeface="+mn-ea"/>
                </a:defRPr>
              </a:lvl1pPr>
              <a:lvl2pPr indent="0">
                <a:lnSpc>
                  <a:spcPct val="130000"/>
                </a:lnSpc>
                <a:spcBef>
                  <a:spcPts val="1200"/>
                </a:spcBef>
                <a:buFont typeface="Arial" panose="020B0604020202020204" pitchFamily="34" charset="0"/>
                <a:buNone/>
                <a:defRPr sz="2400"/>
              </a:lvl2pPr>
              <a:lvl3pPr indent="0">
                <a:lnSpc>
                  <a:spcPct val="130000"/>
                </a:lnSpc>
                <a:spcBef>
                  <a:spcPts val="1200"/>
                </a:spcBef>
                <a:buFont typeface="Arial" panose="020B0604020202020204" pitchFamily="34" charset="0"/>
                <a:buNone/>
                <a:defRPr sz="2000"/>
              </a:lvl3pPr>
              <a:lvl4pPr indent="0">
                <a:lnSpc>
                  <a:spcPct val="130000"/>
                </a:lnSpc>
                <a:spcBef>
                  <a:spcPts val="1200"/>
                </a:spcBef>
                <a:buFont typeface="Arial" panose="020B0604020202020204" pitchFamily="34" charset="0"/>
                <a:buNone/>
              </a:lvl4pPr>
              <a:lvl5pPr indent="0">
                <a:lnSpc>
                  <a:spcPct val="130000"/>
                </a:lnSpc>
                <a:spcBef>
                  <a:spcPts val="12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en-US" altLang="zh-CN" sz="1800">
                  <a:latin typeface="Times New Roman" panose="02020603050405020304" pitchFamily="18" charset="0"/>
                  <a:cs typeface="Times New Roman" panose="02020603050405020304" pitchFamily="18" charset="0"/>
                </a:rPr>
                <a:t>1. More advanced technology</a:t>
              </a:r>
              <a:endParaRPr lang="en-US" altLang="zh-CN" sz="1800">
                <a:latin typeface="Times New Roman" panose="02020603050405020304" pitchFamily="18" charset="0"/>
                <a:cs typeface="Times New Roman" panose="02020603050405020304" pitchFamily="18" charset="0"/>
              </a:endParaRPr>
            </a:p>
          </p:txBody>
        </p:sp>
        <p:sp>
          <p:nvSpPr>
            <p:cNvPr id="62" name="文本框 61"/>
            <p:cNvSpPr txBox="1"/>
            <p:nvPr>
              <p:custDataLst>
                <p:tags r:id="rId3"/>
              </p:custDataLst>
            </p:nvPr>
          </p:nvSpPr>
          <p:spPr>
            <a:xfrm>
              <a:off x="415" y="5174"/>
              <a:ext cx="4378" cy="1158"/>
            </a:xfrm>
            <a:prstGeom prst="rect">
              <a:avLst/>
            </a:prstGeom>
          </p:spPr>
          <p:txBody>
            <a:bodyPr wrap="square"/>
            <a:lstStyle>
              <a:defPPr>
                <a:defRPr lang="zh-CN"/>
              </a:defPPr>
              <a:lvl1pPr indent="0" algn="r">
                <a:lnSpc>
                  <a:spcPct val="130000"/>
                </a:lnSpc>
                <a:spcBef>
                  <a:spcPts val="1200"/>
                </a:spcBef>
                <a:buFont typeface="Arial" panose="020B0604020202020204" pitchFamily="34" charset="0"/>
                <a:buNone/>
                <a:defRPr sz="2400">
                  <a:solidFill>
                    <a:srgbClr val="3F3F3F"/>
                  </a:solidFill>
                </a:defRPr>
              </a:lvl1pPr>
              <a:lvl2pPr indent="0">
                <a:lnSpc>
                  <a:spcPct val="130000"/>
                </a:lnSpc>
                <a:spcBef>
                  <a:spcPts val="1200"/>
                </a:spcBef>
                <a:buFont typeface="Arial" panose="020B0604020202020204" pitchFamily="34" charset="0"/>
                <a:buNone/>
                <a:defRPr sz="2400"/>
              </a:lvl2pPr>
              <a:lvl3pPr indent="0">
                <a:lnSpc>
                  <a:spcPct val="130000"/>
                </a:lnSpc>
                <a:spcBef>
                  <a:spcPts val="1200"/>
                </a:spcBef>
                <a:buFont typeface="Arial" panose="020B0604020202020204" pitchFamily="34" charset="0"/>
                <a:buNone/>
                <a:defRPr sz="2000"/>
              </a:lvl3pPr>
              <a:lvl4pPr indent="0">
                <a:lnSpc>
                  <a:spcPct val="130000"/>
                </a:lnSpc>
                <a:spcBef>
                  <a:spcPts val="1200"/>
                </a:spcBef>
                <a:buFont typeface="Arial" panose="020B0604020202020204" pitchFamily="34" charset="0"/>
                <a:buNone/>
              </a:lvl4pPr>
              <a:lvl5pPr indent="0">
                <a:lnSpc>
                  <a:spcPct val="130000"/>
                </a:lnSpc>
                <a:spcBef>
                  <a:spcPts val="12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zh-CN" altLang="en-US" sz="1800">
                  <a:latin typeface="Times New Roman" panose="02020603050405020304" pitchFamily="18" charset="0"/>
                  <a:cs typeface="Times New Roman" panose="02020603050405020304" pitchFamily="18" charset="0"/>
                </a:rPr>
                <a:t>Avoid repeated freeze-thaw of reagents to ensure higher stability.</a:t>
              </a:r>
              <a:endParaRPr lang="zh-CN" altLang="en-US" sz="1800">
                <a:latin typeface="Times New Roman" panose="02020603050405020304" pitchFamily="18" charset="0"/>
                <a:cs typeface="Times New Roman" panose="02020603050405020304" pitchFamily="18" charset="0"/>
              </a:endParaRPr>
            </a:p>
          </p:txBody>
        </p:sp>
        <p:sp>
          <p:nvSpPr>
            <p:cNvPr id="63" name="文本框 62"/>
            <p:cNvSpPr txBox="1"/>
            <p:nvPr>
              <p:custDataLst>
                <p:tags r:id="rId4"/>
              </p:custDataLst>
            </p:nvPr>
          </p:nvSpPr>
          <p:spPr>
            <a:xfrm>
              <a:off x="415" y="4441"/>
              <a:ext cx="4708" cy="737"/>
            </a:xfrm>
            <a:prstGeom prst="rect">
              <a:avLst/>
            </a:prstGeom>
          </p:spPr>
          <p:txBody>
            <a:bodyPr wrap="square" anchor="b" anchorCtr="0">
              <a:noAutofit/>
            </a:bodyPr>
            <a:lstStyle>
              <a:defPPr>
                <a:defRPr lang="zh-CN"/>
              </a:defPPr>
              <a:lvl1pPr indent="0" algn="r">
                <a:lnSpc>
                  <a:spcPct val="130000"/>
                </a:lnSpc>
                <a:spcBef>
                  <a:spcPts val="1200"/>
                </a:spcBef>
                <a:buFont typeface="Arial" panose="020B0604020202020204" pitchFamily="34" charset="0"/>
                <a:buNone/>
                <a:defRPr sz="2665" baseline="0">
                  <a:solidFill>
                    <a:srgbClr val="A6D25F"/>
                  </a:solidFill>
                  <a:latin typeface="Arial" panose="020B0604020202020204" pitchFamily="34" charset="0"/>
                  <a:ea typeface="+mn-ea"/>
                  <a:cs typeface="+mn-ea"/>
                </a:defRPr>
              </a:lvl1pPr>
              <a:lvl2pPr indent="0">
                <a:lnSpc>
                  <a:spcPct val="130000"/>
                </a:lnSpc>
                <a:spcBef>
                  <a:spcPts val="1200"/>
                </a:spcBef>
                <a:buFont typeface="Arial" panose="020B0604020202020204" pitchFamily="34" charset="0"/>
                <a:buNone/>
                <a:defRPr sz="2400"/>
              </a:lvl2pPr>
              <a:lvl3pPr indent="0">
                <a:lnSpc>
                  <a:spcPct val="130000"/>
                </a:lnSpc>
                <a:spcBef>
                  <a:spcPts val="1200"/>
                </a:spcBef>
                <a:buFont typeface="Arial" panose="020B0604020202020204" pitchFamily="34" charset="0"/>
                <a:buNone/>
                <a:defRPr sz="2000"/>
              </a:lvl3pPr>
              <a:lvl4pPr indent="0">
                <a:lnSpc>
                  <a:spcPct val="130000"/>
                </a:lnSpc>
                <a:spcBef>
                  <a:spcPts val="1200"/>
                </a:spcBef>
                <a:buFont typeface="Arial" panose="020B0604020202020204" pitchFamily="34" charset="0"/>
                <a:buNone/>
              </a:lvl4pPr>
              <a:lvl5pPr indent="0">
                <a:lnSpc>
                  <a:spcPct val="130000"/>
                </a:lnSpc>
                <a:spcBef>
                  <a:spcPts val="12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en-US" altLang="zh-CN" sz="1800">
                  <a:latin typeface="Times New Roman" panose="02020603050405020304" pitchFamily="18" charset="0"/>
                  <a:cs typeface="Times New Roman" panose="02020603050405020304" pitchFamily="18" charset="0"/>
                </a:rPr>
                <a:t>3. </a:t>
              </a:r>
              <a:r>
                <a:rPr lang="zh-CN" altLang="en-US" sz="1800">
                  <a:latin typeface="Times New Roman" panose="02020603050405020304" pitchFamily="18" charset="0"/>
                  <a:cs typeface="Times New Roman" panose="02020603050405020304" pitchFamily="18" charset="0"/>
                </a:rPr>
                <a:t>More stable performance</a:t>
              </a:r>
              <a:endParaRPr lang="zh-CN" altLang="en-US" sz="1800">
                <a:latin typeface="Times New Roman" panose="02020603050405020304" pitchFamily="18" charset="0"/>
                <a:cs typeface="Times New Roman" panose="02020603050405020304" pitchFamily="18" charset="0"/>
              </a:endParaRPr>
            </a:p>
          </p:txBody>
        </p:sp>
        <p:sp>
          <p:nvSpPr>
            <p:cNvPr id="65" name="文本框 64"/>
            <p:cNvSpPr txBox="1"/>
            <p:nvPr>
              <p:custDataLst>
                <p:tags r:id="rId5"/>
              </p:custDataLst>
            </p:nvPr>
          </p:nvSpPr>
          <p:spPr>
            <a:xfrm>
              <a:off x="9208" y="7074"/>
              <a:ext cx="5192" cy="737"/>
            </a:xfrm>
            <a:prstGeom prst="rect">
              <a:avLst/>
            </a:prstGeom>
          </p:spPr>
          <p:txBody>
            <a:bodyPr wrap="square" anchor="b" anchorCtr="0"/>
            <a:lstStyle>
              <a:defPPr>
                <a:defRPr lang="zh-CN"/>
              </a:defPPr>
              <a:lvl1pPr indent="0">
                <a:lnSpc>
                  <a:spcPct val="130000"/>
                </a:lnSpc>
                <a:spcBef>
                  <a:spcPts val="1200"/>
                </a:spcBef>
                <a:buFont typeface="Arial" panose="020B0604020202020204" pitchFamily="34" charset="0"/>
                <a:buNone/>
                <a:defRPr sz="2665" baseline="0">
                  <a:solidFill>
                    <a:srgbClr val="6AB9D4"/>
                  </a:solidFill>
                  <a:latin typeface="Arial" panose="020B0604020202020204" pitchFamily="34" charset="0"/>
                  <a:ea typeface="+mn-ea"/>
                  <a:cs typeface="+mn-ea"/>
                </a:defRPr>
              </a:lvl1pPr>
              <a:lvl2pPr indent="0">
                <a:lnSpc>
                  <a:spcPct val="130000"/>
                </a:lnSpc>
                <a:spcBef>
                  <a:spcPts val="1200"/>
                </a:spcBef>
                <a:buFont typeface="Arial" panose="020B0604020202020204" pitchFamily="34" charset="0"/>
                <a:buNone/>
                <a:defRPr sz="2400"/>
              </a:lvl2pPr>
              <a:lvl3pPr indent="0">
                <a:lnSpc>
                  <a:spcPct val="130000"/>
                </a:lnSpc>
                <a:spcBef>
                  <a:spcPts val="1200"/>
                </a:spcBef>
                <a:buFont typeface="Arial" panose="020B0604020202020204" pitchFamily="34" charset="0"/>
                <a:buNone/>
                <a:defRPr sz="2000"/>
              </a:lvl3pPr>
              <a:lvl4pPr indent="0">
                <a:lnSpc>
                  <a:spcPct val="130000"/>
                </a:lnSpc>
                <a:spcBef>
                  <a:spcPts val="1200"/>
                </a:spcBef>
                <a:buFont typeface="Arial" panose="020B0604020202020204" pitchFamily="34" charset="0"/>
                <a:buNone/>
              </a:lvl4pPr>
              <a:lvl5pPr indent="0">
                <a:lnSpc>
                  <a:spcPct val="130000"/>
                </a:lnSpc>
                <a:spcBef>
                  <a:spcPts val="12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sz="1800">
                  <a:latin typeface="Times New Roman" panose="02020603050405020304" pitchFamily="18" charset="0"/>
                  <a:cs typeface="Times New Roman" panose="02020603050405020304" pitchFamily="18" charset="0"/>
                </a:rPr>
                <a:t>6. Better performance</a:t>
              </a:r>
              <a:endParaRPr lang="en-US" altLang="zh-CN" sz="1800">
                <a:latin typeface="Times New Roman" panose="02020603050405020304" pitchFamily="18" charset="0"/>
                <a:cs typeface="Times New Roman" panose="02020603050405020304" pitchFamily="18" charset="0"/>
              </a:endParaRPr>
            </a:p>
          </p:txBody>
        </p:sp>
        <p:sp>
          <p:nvSpPr>
            <p:cNvPr id="66" name="文本框 65"/>
            <p:cNvSpPr txBox="1"/>
            <p:nvPr>
              <p:custDataLst>
                <p:tags r:id="rId6"/>
              </p:custDataLst>
            </p:nvPr>
          </p:nvSpPr>
          <p:spPr>
            <a:xfrm>
              <a:off x="9212" y="7817"/>
              <a:ext cx="5692" cy="1158"/>
            </a:xfrm>
            <a:prstGeom prst="rect">
              <a:avLst/>
            </a:prstGeom>
          </p:spPr>
          <p:txBody>
            <a:bodyPr wrap="square"/>
            <a:lstStyle>
              <a:defPPr>
                <a:defRPr lang="zh-CN"/>
              </a:defPPr>
              <a:lvl1pPr indent="0">
                <a:lnSpc>
                  <a:spcPct val="130000"/>
                </a:lnSpc>
                <a:spcBef>
                  <a:spcPts val="1200"/>
                </a:spcBef>
                <a:buFont typeface="Arial" panose="020B0604020202020204" pitchFamily="34" charset="0"/>
                <a:buNone/>
                <a:defRPr sz="2400">
                  <a:solidFill>
                    <a:srgbClr val="3F3F3F"/>
                  </a:solidFill>
                </a:defRPr>
              </a:lvl1pPr>
              <a:lvl2pPr indent="0">
                <a:lnSpc>
                  <a:spcPct val="130000"/>
                </a:lnSpc>
                <a:spcBef>
                  <a:spcPts val="1200"/>
                </a:spcBef>
                <a:buFont typeface="Arial" panose="020B0604020202020204" pitchFamily="34" charset="0"/>
                <a:buNone/>
                <a:defRPr sz="2400"/>
              </a:lvl2pPr>
              <a:lvl3pPr indent="0">
                <a:lnSpc>
                  <a:spcPct val="130000"/>
                </a:lnSpc>
                <a:spcBef>
                  <a:spcPts val="1200"/>
                </a:spcBef>
                <a:buFont typeface="Arial" panose="020B0604020202020204" pitchFamily="34" charset="0"/>
                <a:buNone/>
                <a:defRPr sz="2000"/>
              </a:lvl3pPr>
              <a:lvl4pPr indent="0">
                <a:lnSpc>
                  <a:spcPct val="130000"/>
                </a:lnSpc>
                <a:spcBef>
                  <a:spcPts val="1200"/>
                </a:spcBef>
                <a:buFont typeface="Arial" panose="020B0604020202020204" pitchFamily="34" charset="0"/>
                <a:buNone/>
              </a:lvl4pPr>
              <a:lvl5pPr indent="0">
                <a:lnSpc>
                  <a:spcPct val="130000"/>
                </a:lnSpc>
                <a:spcBef>
                  <a:spcPts val="12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1800">
                  <a:latin typeface="Times New Roman" panose="02020603050405020304" pitchFamily="18" charset="0"/>
                  <a:cs typeface="Times New Roman" panose="02020603050405020304" pitchFamily="18" charset="0"/>
                </a:rPr>
                <a:t>Increase the detection rate of thimbleful samples by full-volume sample addition</a:t>
              </a:r>
              <a:r>
                <a:rPr lang="en-US" altLang="zh-CN" sz="1800">
                  <a:latin typeface="Times New Roman" panose="02020603050405020304" pitchFamily="18" charset="0"/>
                  <a:cs typeface="Times New Roman" panose="02020603050405020304" pitchFamily="18" charset="0"/>
                </a:rPr>
                <a:t>.</a:t>
              </a:r>
              <a:endParaRPr lang="en-US" altLang="zh-CN" sz="1800">
                <a:latin typeface="Times New Roman" panose="02020603050405020304" pitchFamily="18" charset="0"/>
                <a:cs typeface="Times New Roman" panose="02020603050405020304" pitchFamily="18" charset="0"/>
              </a:endParaRPr>
            </a:p>
          </p:txBody>
        </p:sp>
        <p:sp>
          <p:nvSpPr>
            <p:cNvPr id="67" name="文本框 66"/>
            <p:cNvSpPr txBox="1"/>
            <p:nvPr>
              <p:custDataLst>
                <p:tags r:id="rId7"/>
              </p:custDataLst>
            </p:nvPr>
          </p:nvSpPr>
          <p:spPr>
            <a:xfrm>
              <a:off x="9862" y="4709"/>
              <a:ext cx="2835" cy="737"/>
            </a:xfrm>
            <a:prstGeom prst="rect">
              <a:avLst/>
            </a:prstGeom>
          </p:spPr>
          <p:txBody>
            <a:bodyPr wrap="square" anchor="b" anchorCtr="0"/>
            <a:lstStyle>
              <a:defPPr>
                <a:defRPr lang="zh-CN"/>
              </a:defPPr>
              <a:lvl1pPr indent="0">
                <a:lnSpc>
                  <a:spcPct val="130000"/>
                </a:lnSpc>
                <a:spcBef>
                  <a:spcPts val="1200"/>
                </a:spcBef>
                <a:buFont typeface="Arial" panose="020B0604020202020204" pitchFamily="34" charset="0"/>
                <a:buNone/>
                <a:defRPr sz="2665" baseline="0">
                  <a:solidFill>
                    <a:srgbClr val="A6D25F"/>
                  </a:solidFill>
                  <a:latin typeface="Arial" panose="020B0604020202020204" pitchFamily="34" charset="0"/>
                  <a:ea typeface="+mn-ea"/>
                  <a:cs typeface="+mn-ea"/>
                </a:defRPr>
              </a:lvl1pPr>
              <a:lvl2pPr indent="0">
                <a:lnSpc>
                  <a:spcPct val="130000"/>
                </a:lnSpc>
                <a:spcBef>
                  <a:spcPts val="1200"/>
                </a:spcBef>
                <a:buFont typeface="Arial" panose="020B0604020202020204" pitchFamily="34" charset="0"/>
                <a:buNone/>
                <a:defRPr sz="2400"/>
              </a:lvl2pPr>
              <a:lvl3pPr indent="0">
                <a:lnSpc>
                  <a:spcPct val="130000"/>
                </a:lnSpc>
                <a:spcBef>
                  <a:spcPts val="1200"/>
                </a:spcBef>
                <a:buFont typeface="Arial" panose="020B0604020202020204" pitchFamily="34" charset="0"/>
                <a:buNone/>
                <a:defRPr sz="2000"/>
              </a:lvl3pPr>
              <a:lvl4pPr indent="0">
                <a:lnSpc>
                  <a:spcPct val="130000"/>
                </a:lnSpc>
                <a:spcBef>
                  <a:spcPts val="1200"/>
                </a:spcBef>
                <a:buFont typeface="Arial" panose="020B0604020202020204" pitchFamily="34" charset="0"/>
                <a:buNone/>
              </a:lvl4pPr>
              <a:lvl5pPr indent="0">
                <a:lnSpc>
                  <a:spcPct val="130000"/>
                </a:lnSpc>
                <a:spcBef>
                  <a:spcPts val="12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sz="1800">
                  <a:latin typeface="Times New Roman" panose="02020603050405020304" pitchFamily="18" charset="0"/>
                  <a:cs typeface="Times New Roman" panose="02020603050405020304" pitchFamily="18" charset="0"/>
                </a:rPr>
                <a:t>4. Easier to use</a:t>
              </a:r>
              <a:endParaRPr lang="en-US" altLang="zh-CN" sz="1800">
                <a:latin typeface="Times New Roman" panose="02020603050405020304" pitchFamily="18" charset="0"/>
                <a:cs typeface="Times New Roman" panose="02020603050405020304" pitchFamily="18" charset="0"/>
              </a:endParaRPr>
            </a:p>
          </p:txBody>
        </p:sp>
        <p:sp>
          <p:nvSpPr>
            <p:cNvPr id="70" name="文本框 69"/>
            <p:cNvSpPr txBox="1"/>
            <p:nvPr>
              <p:custDataLst>
                <p:tags r:id="rId8"/>
              </p:custDataLst>
            </p:nvPr>
          </p:nvSpPr>
          <p:spPr>
            <a:xfrm>
              <a:off x="9872" y="5299"/>
              <a:ext cx="4608" cy="1158"/>
            </a:xfrm>
            <a:prstGeom prst="rect">
              <a:avLst/>
            </a:prstGeom>
          </p:spPr>
          <p:txBody>
            <a:bodyPr wrap="square"/>
            <a:lstStyle>
              <a:defPPr>
                <a:defRPr lang="zh-CN"/>
              </a:defPPr>
              <a:lvl1pPr indent="0">
                <a:lnSpc>
                  <a:spcPct val="130000"/>
                </a:lnSpc>
                <a:spcBef>
                  <a:spcPts val="1200"/>
                </a:spcBef>
                <a:buFont typeface="Arial" panose="020B0604020202020204" pitchFamily="34" charset="0"/>
                <a:buNone/>
                <a:defRPr sz="2400">
                  <a:solidFill>
                    <a:srgbClr val="3F3F3F"/>
                  </a:solidFill>
                </a:defRPr>
              </a:lvl1pPr>
              <a:lvl2pPr indent="0">
                <a:lnSpc>
                  <a:spcPct val="130000"/>
                </a:lnSpc>
                <a:spcBef>
                  <a:spcPts val="1200"/>
                </a:spcBef>
                <a:buFont typeface="Arial" panose="020B0604020202020204" pitchFamily="34" charset="0"/>
                <a:buNone/>
                <a:defRPr sz="2400"/>
              </a:lvl2pPr>
              <a:lvl3pPr indent="0">
                <a:lnSpc>
                  <a:spcPct val="130000"/>
                </a:lnSpc>
                <a:spcBef>
                  <a:spcPts val="1200"/>
                </a:spcBef>
                <a:buFont typeface="Arial" panose="020B0604020202020204" pitchFamily="34" charset="0"/>
                <a:buNone/>
                <a:defRPr sz="2000"/>
              </a:lvl3pPr>
              <a:lvl4pPr indent="0">
                <a:lnSpc>
                  <a:spcPct val="130000"/>
                </a:lnSpc>
                <a:spcBef>
                  <a:spcPts val="1200"/>
                </a:spcBef>
                <a:buFont typeface="Arial" panose="020B0604020202020204" pitchFamily="34" charset="0"/>
                <a:buNone/>
              </a:lvl4pPr>
              <a:lvl5pPr indent="0">
                <a:lnSpc>
                  <a:spcPct val="130000"/>
                </a:lnSpc>
                <a:spcBef>
                  <a:spcPts val="12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1800">
                  <a:latin typeface="Times New Roman" panose="02020603050405020304" pitchFamily="18" charset="0"/>
                  <a:cs typeface="Times New Roman" panose="02020603050405020304" pitchFamily="18" charset="0"/>
                </a:rPr>
                <a:t>Each reaction is individually packaged for easier access.</a:t>
              </a:r>
              <a:endParaRPr lang="zh-CN" altLang="en-US" sz="1800">
                <a:latin typeface="Times New Roman" panose="02020603050405020304" pitchFamily="18" charset="0"/>
                <a:cs typeface="Times New Roman" panose="02020603050405020304" pitchFamily="18" charset="0"/>
              </a:endParaRPr>
            </a:p>
          </p:txBody>
        </p:sp>
        <p:sp>
          <p:nvSpPr>
            <p:cNvPr id="71" name="文本框 70"/>
            <p:cNvSpPr txBox="1"/>
            <p:nvPr>
              <p:custDataLst>
                <p:tags r:id="rId9"/>
              </p:custDataLst>
            </p:nvPr>
          </p:nvSpPr>
          <p:spPr>
            <a:xfrm>
              <a:off x="8574" y="2344"/>
              <a:ext cx="6498" cy="737"/>
            </a:xfrm>
            <a:prstGeom prst="rect">
              <a:avLst/>
            </a:prstGeom>
          </p:spPr>
          <p:txBody>
            <a:bodyPr wrap="square" anchor="b" anchorCtr="0"/>
            <a:lstStyle>
              <a:defPPr>
                <a:defRPr lang="zh-CN"/>
              </a:defPPr>
              <a:lvl1pPr indent="0">
                <a:lnSpc>
                  <a:spcPct val="130000"/>
                </a:lnSpc>
                <a:spcBef>
                  <a:spcPts val="1200"/>
                </a:spcBef>
                <a:buFont typeface="Arial" panose="020B0604020202020204" pitchFamily="34" charset="0"/>
                <a:buNone/>
                <a:defRPr sz="2665" baseline="0">
                  <a:solidFill>
                    <a:srgbClr val="EB673C"/>
                  </a:solidFill>
                  <a:latin typeface="Arial" panose="020B0604020202020204" pitchFamily="34" charset="0"/>
                  <a:ea typeface="+mn-ea"/>
                  <a:cs typeface="+mn-ea"/>
                </a:defRPr>
              </a:lvl1pPr>
              <a:lvl2pPr indent="0">
                <a:lnSpc>
                  <a:spcPct val="130000"/>
                </a:lnSpc>
                <a:spcBef>
                  <a:spcPts val="1200"/>
                </a:spcBef>
                <a:buFont typeface="Arial" panose="020B0604020202020204" pitchFamily="34" charset="0"/>
                <a:buNone/>
                <a:defRPr sz="2400"/>
              </a:lvl2pPr>
              <a:lvl3pPr indent="0">
                <a:lnSpc>
                  <a:spcPct val="130000"/>
                </a:lnSpc>
                <a:spcBef>
                  <a:spcPts val="1200"/>
                </a:spcBef>
                <a:buFont typeface="Arial" panose="020B0604020202020204" pitchFamily="34" charset="0"/>
                <a:buNone/>
                <a:defRPr sz="2000"/>
              </a:lvl3pPr>
              <a:lvl4pPr indent="0">
                <a:lnSpc>
                  <a:spcPct val="130000"/>
                </a:lnSpc>
                <a:spcBef>
                  <a:spcPts val="1200"/>
                </a:spcBef>
                <a:buFont typeface="Arial" panose="020B0604020202020204" pitchFamily="34" charset="0"/>
                <a:buNone/>
              </a:lvl4pPr>
              <a:lvl5pPr indent="0">
                <a:lnSpc>
                  <a:spcPct val="130000"/>
                </a:lnSpc>
                <a:spcBef>
                  <a:spcPts val="12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sz="1800">
                  <a:latin typeface="Times New Roman" panose="02020603050405020304" pitchFamily="18" charset="0"/>
                  <a:cs typeface="Times New Roman" panose="02020603050405020304" pitchFamily="18" charset="0"/>
                </a:rPr>
                <a:t>2. </a:t>
              </a:r>
              <a:r>
                <a:rPr lang="zh-CN" altLang="en-US" sz="1800">
                  <a:latin typeface="Times New Roman" panose="02020603050405020304" pitchFamily="18" charset="0"/>
                  <a:cs typeface="Times New Roman" panose="02020603050405020304" pitchFamily="18" charset="0"/>
                </a:rPr>
                <a:t>Longer validity period</a:t>
              </a:r>
              <a:endParaRPr lang="zh-CN" altLang="en-US" sz="1800">
                <a:latin typeface="Times New Roman" panose="02020603050405020304" pitchFamily="18" charset="0"/>
                <a:cs typeface="Times New Roman" panose="02020603050405020304" pitchFamily="18" charset="0"/>
              </a:endParaRPr>
            </a:p>
          </p:txBody>
        </p:sp>
        <p:sp>
          <p:nvSpPr>
            <p:cNvPr id="72" name="文本框 71"/>
            <p:cNvSpPr txBox="1"/>
            <p:nvPr>
              <p:custDataLst>
                <p:tags r:id="rId10"/>
              </p:custDataLst>
            </p:nvPr>
          </p:nvSpPr>
          <p:spPr>
            <a:xfrm>
              <a:off x="8574" y="3010"/>
              <a:ext cx="4604" cy="1158"/>
            </a:xfrm>
            <a:prstGeom prst="rect">
              <a:avLst/>
            </a:prstGeom>
          </p:spPr>
          <p:txBody>
            <a:bodyPr wrap="square"/>
            <a:lstStyle>
              <a:defPPr>
                <a:defRPr lang="zh-CN"/>
              </a:defPPr>
              <a:lvl1pPr indent="0">
                <a:lnSpc>
                  <a:spcPct val="130000"/>
                </a:lnSpc>
                <a:spcBef>
                  <a:spcPts val="1200"/>
                </a:spcBef>
                <a:buFont typeface="Arial" panose="020B0604020202020204" pitchFamily="34" charset="0"/>
                <a:buNone/>
                <a:defRPr sz="2400">
                  <a:solidFill>
                    <a:srgbClr val="3F3F3F"/>
                  </a:solidFill>
                </a:defRPr>
              </a:lvl1pPr>
              <a:lvl2pPr indent="0">
                <a:lnSpc>
                  <a:spcPct val="130000"/>
                </a:lnSpc>
                <a:spcBef>
                  <a:spcPts val="1200"/>
                </a:spcBef>
                <a:buFont typeface="Arial" panose="020B0604020202020204" pitchFamily="34" charset="0"/>
                <a:buNone/>
                <a:defRPr sz="2400"/>
              </a:lvl2pPr>
              <a:lvl3pPr indent="0">
                <a:lnSpc>
                  <a:spcPct val="130000"/>
                </a:lnSpc>
                <a:spcBef>
                  <a:spcPts val="1200"/>
                </a:spcBef>
                <a:buFont typeface="Arial" panose="020B0604020202020204" pitchFamily="34" charset="0"/>
                <a:buNone/>
                <a:defRPr sz="2000"/>
              </a:lvl3pPr>
              <a:lvl4pPr indent="0">
                <a:lnSpc>
                  <a:spcPct val="130000"/>
                </a:lnSpc>
                <a:spcBef>
                  <a:spcPts val="1200"/>
                </a:spcBef>
                <a:buFont typeface="Arial" panose="020B0604020202020204" pitchFamily="34" charset="0"/>
                <a:buNone/>
              </a:lvl4pPr>
              <a:lvl5pPr indent="0">
                <a:lnSpc>
                  <a:spcPct val="130000"/>
                </a:lnSpc>
                <a:spcBef>
                  <a:spcPts val="12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1800">
                  <a:latin typeface="Times New Roman" panose="02020603050405020304" pitchFamily="18" charset="0"/>
                  <a:cs typeface="Times New Roman" panose="02020603050405020304" pitchFamily="18" charset="0"/>
                </a:rPr>
                <a:t>The shelf life has been extended from 2 years to 3-5 years.</a:t>
              </a:r>
              <a:endParaRPr lang="zh-CN" altLang="en-US" sz="1800">
                <a:latin typeface="Times New Roman" panose="02020603050405020304" pitchFamily="18" charset="0"/>
                <a:cs typeface="Times New Roman" panose="02020603050405020304" pitchFamily="18" charset="0"/>
              </a:endParaRPr>
            </a:p>
          </p:txBody>
        </p:sp>
        <p:sp>
          <p:nvSpPr>
            <p:cNvPr id="75" name="文本框 74"/>
            <p:cNvSpPr txBox="1"/>
            <p:nvPr>
              <p:custDataLst>
                <p:tags r:id="rId11"/>
              </p:custDataLst>
            </p:nvPr>
          </p:nvSpPr>
          <p:spPr>
            <a:xfrm>
              <a:off x="-55" y="6620"/>
              <a:ext cx="4078" cy="737"/>
            </a:xfrm>
            <a:prstGeom prst="rect">
              <a:avLst/>
            </a:prstGeom>
          </p:spPr>
          <p:txBody>
            <a:bodyPr wrap="square" anchor="b" anchorCtr="0">
              <a:noAutofit/>
            </a:bodyPr>
            <a:lstStyle>
              <a:defPPr>
                <a:defRPr lang="zh-CN"/>
              </a:defPPr>
              <a:lvl1pPr indent="0" algn="r">
                <a:lnSpc>
                  <a:spcPct val="130000"/>
                </a:lnSpc>
                <a:spcBef>
                  <a:spcPts val="1200"/>
                </a:spcBef>
                <a:buFont typeface="Arial" panose="020B0604020202020204" pitchFamily="34" charset="0"/>
                <a:buNone/>
                <a:defRPr sz="2665" baseline="0">
                  <a:solidFill>
                    <a:srgbClr val="FFDA62">
                      <a:lumMod val="75000"/>
                    </a:srgbClr>
                  </a:solidFill>
                  <a:latin typeface="Arial" panose="020B0604020202020204" pitchFamily="34" charset="0"/>
                  <a:ea typeface="+mn-ea"/>
                  <a:cs typeface="+mn-ea"/>
                </a:defRPr>
              </a:lvl1pPr>
              <a:lvl2pPr indent="0">
                <a:lnSpc>
                  <a:spcPct val="130000"/>
                </a:lnSpc>
                <a:spcBef>
                  <a:spcPts val="1200"/>
                </a:spcBef>
                <a:buFont typeface="Arial" panose="020B0604020202020204" pitchFamily="34" charset="0"/>
                <a:buNone/>
                <a:defRPr sz="2400"/>
              </a:lvl2pPr>
              <a:lvl3pPr indent="0">
                <a:lnSpc>
                  <a:spcPct val="130000"/>
                </a:lnSpc>
                <a:spcBef>
                  <a:spcPts val="1200"/>
                </a:spcBef>
                <a:buFont typeface="Arial" panose="020B0604020202020204" pitchFamily="34" charset="0"/>
                <a:buNone/>
                <a:defRPr sz="2000"/>
              </a:lvl3pPr>
              <a:lvl4pPr indent="0">
                <a:lnSpc>
                  <a:spcPct val="130000"/>
                </a:lnSpc>
                <a:spcBef>
                  <a:spcPts val="1200"/>
                </a:spcBef>
                <a:buFont typeface="Arial" panose="020B0604020202020204" pitchFamily="34" charset="0"/>
                <a:buNone/>
              </a:lvl4pPr>
              <a:lvl5pPr indent="0">
                <a:lnSpc>
                  <a:spcPct val="130000"/>
                </a:lnSpc>
                <a:spcBef>
                  <a:spcPts val="12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en-US" altLang="zh-CN" sz="1800">
                  <a:latin typeface="Times New Roman" panose="02020603050405020304" pitchFamily="18" charset="0"/>
                  <a:cs typeface="Times New Roman" panose="02020603050405020304" pitchFamily="18" charset="0"/>
                </a:rPr>
                <a:t>5. H</a:t>
              </a:r>
              <a:r>
                <a:rPr lang="zh-CN" altLang="en-US" sz="1800">
                  <a:latin typeface="Times New Roman" panose="02020603050405020304" pitchFamily="18" charset="0"/>
                  <a:cs typeface="Times New Roman" panose="02020603050405020304" pitchFamily="18" charset="0"/>
                </a:rPr>
                <a:t>igher efficiency</a:t>
              </a:r>
              <a:endParaRPr lang="zh-CN" altLang="en-US" sz="1800">
                <a:latin typeface="Times New Roman" panose="02020603050405020304" pitchFamily="18" charset="0"/>
                <a:cs typeface="Times New Roman" panose="02020603050405020304" pitchFamily="18" charset="0"/>
              </a:endParaRPr>
            </a:p>
          </p:txBody>
        </p:sp>
        <p:sp>
          <p:nvSpPr>
            <p:cNvPr id="76" name="文本框 75"/>
            <p:cNvSpPr txBox="1"/>
            <p:nvPr>
              <p:custDataLst>
                <p:tags r:id="rId12"/>
              </p:custDataLst>
            </p:nvPr>
          </p:nvSpPr>
          <p:spPr>
            <a:xfrm>
              <a:off x="-55" y="7369"/>
              <a:ext cx="5788" cy="1158"/>
            </a:xfrm>
            <a:prstGeom prst="rect">
              <a:avLst/>
            </a:prstGeom>
          </p:spPr>
          <p:txBody>
            <a:bodyPr wrap="square"/>
            <a:lstStyle>
              <a:defPPr>
                <a:defRPr lang="zh-CN"/>
              </a:defPPr>
              <a:lvl1pPr indent="0" algn="r">
                <a:lnSpc>
                  <a:spcPct val="130000"/>
                </a:lnSpc>
                <a:spcBef>
                  <a:spcPts val="1200"/>
                </a:spcBef>
                <a:buFont typeface="Arial" panose="020B0604020202020204" pitchFamily="34" charset="0"/>
                <a:buNone/>
                <a:defRPr sz="2400">
                  <a:solidFill>
                    <a:srgbClr val="3F3F3F"/>
                  </a:solidFill>
                </a:defRPr>
              </a:lvl1pPr>
              <a:lvl2pPr indent="0">
                <a:lnSpc>
                  <a:spcPct val="130000"/>
                </a:lnSpc>
                <a:spcBef>
                  <a:spcPts val="1200"/>
                </a:spcBef>
                <a:buFont typeface="Arial" panose="020B0604020202020204" pitchFamily="34" charset="0"/>
                <a:buNone/>
                <a:defRPr sz="2400"/>
              </a:lvl2pPr>
              <a:lvl3pPr indent="0">
                <a:lnSpc>
                  <a:spcPct val="130000"/>
                </a:lnSpc>
                <a:spcBef>
                  <a:spcPts val="1200"/>
                </a:spcBef>
                <a:buFont typeface="Arial" panose="020B0604020202020204" pitchFamily="34" charset="0"/>
                <a:buNone/>
                <a:defRPr sz="2000"/>
              </a:lvl3pPr>
              <a:lvl4pPr indent="0">
                <a:lnSpc>
                  <a:spcPct val="130000"/>
                </a:lnSpc>
                <a:spcBef>
                  <a:spcPts val="1200"/>
                </a:spcBef>
                <a:buFont typeface="Arial" panose="020B0604020202020204" pitchFamily="34" charset="0"/>
                <a:buNone/>
              </a:lvl4pPr>
              <a:lvl5pPr indent="0">
                <a:lnSpc>
                  <a:spcPct val="130000"/>
                </a:lnSpc>
                <a:spcBef>
                  <a:spcPts val="12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zh-CN" altLang="en-US" sz="1800">
                  <a:latin typeface="Times New Roman" panose="02020603050405020304" pitchFamily="18" charset="0"/>
                  <a:cs typeface="Times New Roman" panose="02020603050405020304" pitchFamily="18" charset="0"/>
                </a:rPr>
                <a:t>By reducing the preparation process of the amplification system, the risk of manual errors and contamination is reduced, and work efficiency is improved.</a:t>
              </a:r>
              <a:endParaRPr lang="zh-CN" altLang="en-US" sz="1800">
                <a:latin typeface="Times New Roman" panose="02020603050405020304" pitchFamily="18" charset="0"/>
                <a:cs typeface="Times New Roman" panose="02020603050405020304" pitchFamily="18" charset="0"/>
              </a:endParaRPr>
            </a:p>
          </p:txBody>
        </p:sp>
        <p:sp>
          <p:nvSpPr>
            <p:cNvPr id="77" name="Freeform 5"/>
            <p:cNvSpPr/>
            <p:nvPr>
              <p:custDataLst>
                <p:tags r:id="rId13"/>
              </p:custDataLst>
            </p:nvPr>
          </p:nvSpPr>
          <p:spPr bwMode="auto">
            <a:xfrm>
              <a:off x="5490" y="3558"/>
              <a:ext cx="2314" cy="1660"/>
            </a:xfrm>
            <a:custGeom>
              <a:avLst/>
              <a:gdLst>
                <a:gd name="T0" fmla="*/ 89 w 559"/>
                <a:gd name="T1" fmla="*/ 295 h 401"/>
                <a:gd name="T2" fmla="*/ 98 w 559"/>
                <a:gd name="T3" fmla="*/ 290 h 401"/>
                <a:gd name="T4" fmla="*/ 107 w 559"/>
                <a:gd name="T5" fmla="*/ 279 h 401"/>
                <a:gd name="T6" fmla="*/ 114 w 559"/>
                <a:gd name="T7" fmla="*/ 255 h 401"/>
                <a:gd name="T8" fmla="*/ 130 w 559"/>
                <a:gd name="T9" fmla="*/ 226 h 401"/>
                <a:gd name="T10" fmla="*/ 154 w 559"/>
                <a:gd name="T11" fmla="*/ 215 h 401"/>
                <a:gd name="T12" fmla="*/ 170 w 559"/>
                <a:gd name="T13" fmla="*/ 215 h 401"/>
                <a:gd name="T14" fmla="*/ 190 w 559"/>
                <a:gd name="T15" fmla="*/ 223 h 401"/>
                <a:gd name="T16" fmla="*/ 206 w 559"/>
                <a:gd name="T17" fmla="*/ 246 h 401"/>
                <a:gd name="T18" fmla="*/ 207 w 559"/>
                <a:gd name="T19" fmla="*/ 272 h 401"/>
                <a:gd name="T20" fmla="*/ 185 w 559"/>
                <a:gd name="T21" fmla="*/ 304 h 401"/>
                <a:gd name="T22" fmla="*/ 171 w 559"/>
                <a:gd name="T23" fmla="*/ 319 h 401"/>
                <a:gd name="T24" fmla="*/ 167 w 559"/>
                <a:gd name="T25" fmla="*/ 333 h 401"/>
                <a:gd name="T26" fmla="*/ 169 w 559"/>
                <a:gd name="T27" fmla="*/ 345 h 401"/>
                <a:gd name="T28" fmla="*/ 184 w 559"/>
                <a:gd name="T29" fmla="*/ 361 h 401"/>
                <a:gd name="T30" fmla="*/ 254 w 559"/>
                <a:gd name="T31" fmla="*/ 401 h 401"/>
                <a:gd name="T32" fmla="*/ 436 w 559"/>
                <a:gd name="T33" fmla="*/ 296 h 401"/>
                <a:gd name="T34" fmla="*/ 436 w 559"/>
                <a:gd name="T35" fmla="*/ 296 h 401"/>
                <a:gd name="T36" fmla="*/ 437 w 559"/>
                <a:gd name="T37" fmla="*/ 219 h 401"/>
                <a:gd name="T38" fmla="*/ 443 w 559"/>
                <a:gd name="T39" fmla="*/ 199 h 401"/>
                <a:gd name="T40" fmla="*/ 452 w 559"/>
                <a:gd name="T41" fmla="*/ 191 h 401"/>
                <a:gd name="T42" fmla="*/ 466 w 559"/>
                <a:gd name="T43" fmla="*/ 187 h 401"/>
                <a:gd name="T44" fmla="*/ 486 w 559"/>
                <a:gd name="T45" fmla="*/ 192 h 401"/>
                <a:gd name="T46" fmla="*/ 525 w 559"/>
                <a:gd name="T47" fmla="*/ 194 h 401"/>
                <a:gd name="T48" fmla="*/ 546 w 559"/>
                <a:gd name="T49" fmla="*/ 181 h 401"/>
                <a:gd name="T50" fmla="*/ 558 w 559"/>
                <a:gd name="T51" fmla="*/ 155 h 401"/>
                <a:gd name="T52" fmla="*/ 555 w 559"/>
                <a:gd name="T53" fmla="*/ 133 h 401"/>
                <a:gd name="T54" fmla="*/ 547 w 559"/>
                <a:gd name="T55" fmla="*/ 120 h 401"/>
                <a:gd name="T56" fmla="*/ 525 w 559"/>
                <a:gd name="T57" fmla="*/ 105 h 401"/>
                <a:gd name="T58" fmla="*/ 492 w 559"/>
                <a:gd name="T59" fmla="*/ 106 h 401"/>
                <a:gd name="T60" fmla="*/ 468 w 559"/>
                <a:gd name="T61" fmla="*/ 112 h 401"/>
                <a:gd name="T62" fmla="*/ 454 w 559"/>
                <a:gd name="T63" fmla="*/ 110 h 401"/>
                <a:gd name="T64" fmla="*/ 446 w 559"/>
                <a:gd name="T65" fmla="*/ 104 h 401"/>
                <a:gd name="T66" fmla="*/ 437 w 559"/>
                <a:gd name="T67" fmla="*/ 87 h 401"/>
                <a:gd name="T68" fmla="*/ 436 w 559"/>
                <a:gd name="T69" fmla="*/ 0 h 401"/>
                <a:gd name="T70" fmla="*/ 0 w 559"/>
                <a:gd name="T71" fmla="*/ 249 h 401"/>
                <a:gd name="T72" fmla="*/ 70 w 559"/>
                <a:gd name="T73" fmla="*/ 293 h 401"/>
                <a:gd name="T74" fmla="*/ 89 w 559"/>
                <a:gd name="T75" fmla="*/ 295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9" h="401">
                  <a:moveTo>
                    <a:pt x="89" y="295"/>
                  </a:moveTo>
                  <a:cubicBezTo>
                    <a:pt x="89" y="295"/>
                    <a:pt x="97" y="292"/>
                    <a:pt x="98" y="290"/>
                  </a:cubicBezTo>
                  <a:cubicBezTo>
                    <a:pt x="98" y="290"/>
                    <a:pt x="104" y="287"/>
                    <a:pt x="107" y="279"/>
                  </a:cubicBezTo>
                  <a:cubicBezTo>
                    <a:pt x="107" y="279"/>
                    <a:pt x="113" y="262"/>
                    <a:pt x="114" y="255"/>
                  </a:cubicBezTo>
                  <a:cubicBezTo>
                    <a:pt x="114" y="255"/>
                    <a:pt x="123" y="231"/>
                    <a:pt x="130" y="226"/>
                  </a:cubicBezTo>
                  <a:cubicBezTo>
                    <a:pt x="130" y="226"/>
                    <a:pt x="135" y="219"/>
                    <a:pt x="154" y="215"/>
                  </a:cubicBezTo>
                  <a:cubicBezTo>
                    <a:pt x="154" y="215"/>
                    <a:pt x="164" y="213"/>
                    <a:pt x="170" y="215"/>
                  </a:cubicBezTo>
                  <a:cubicBezTo>
                    <a:pt x="170" y="215"/>
                    <a:pt x="178" y="215"/>
                    <a:pt x="190" y="223"/>
                  </a:cubicBezTo>
                  <a:cubicBezTo>
                    <a:pt x="190" y="223"/>
                    <a:pt x="203" y="234"/>
                    <a:pt x="206" y="246"/>
                  </a:cubicBezTo>
                  <a:cubicBezTo>
                    <a:pt x="206" y="246"/>
                    <a:pt x="210" y="257"/>
                    <a:pt x="207" y="272"/>
                  </a:cubicBezTo>
                  <a:cubicBezTo>
                    <a:pt x="207" y="272"/>
                    <a:pt x="204" y="288"/>
                    <a:pt x="185" y="304"/>
                  </a:cubicBezTo>
                  <a:cubicBezTo>
                    <a:pt x="185" y="304"/>
                    <a:pt x="172" y="316"/>
                    <a:pt x="171" y="319"/>
                  </a:cubicBezTo>
                  <a:cubicBezTo>
                    <a:pt x="171" y="319"/>
                    <a:pt x="166" y="326"/>
                    <a:pt x="167" y="333"/>
                  </a:cubicBezTo>
                  <a:cubicBezTo>
                    <a:pt x="167" y="333"/>
                    <a:pt x="168" y="342"/>
                    <a:pt x="169" y="345"/>
                  </a:cubicBezTo>
                  <a:cubicBezTo>
                    <a:pt x="169" y="345"/>
                    <a:pt x="175" y="356"/>
                    <a:pt x="184" y="361"/>
                  </a:cubicBezTo>
                  <a:cubicBezTo>
                    <a:pt x="254" y="401"/>
                    <a:pt x="254" y="401"/>
                    <a:pt x="254" y="401"/>
                  </a:cubicBezTo>
                  <a:cubicBezTo>
                    <a:pt x="291" y="338"/>
                    <a:pt x="358" y="296"/>
                    <a:pt x="436" y="296"/>
                  </a:cubicBezTo>
                  <a:cubicBezTo>
                    <a:pt x="436" y="296"/>
                    <a:pt x="436" y="296"/>
                    <a:pt x="436" y="296"/>
                  </a:cubicBezTo>
                  <a:cubicBezTo>
                    <a:pt x="437" y="219"/>
                    <a:pt x="437" y="219"/>
                    <a:pt x="437" y="219"/>
                  </a:cubicBezTo>
                  <a:cubicBezTo>
                    <a:pt x="436" y="209"/>
                    <a:pt x="443" y="199"/>
                    <a:pt x="443" y="199"/>
                  </a:cubicBezTo>
                  <a:cubicBezTo>
                    <a:pt x="445" y="196"/>
                    <a:pt x="452" y="191"/>
                    <a:pt x="452" y="191"/>
                  </a:cubicBezTo>
                  <a:cubicBezTo>
                    <a:pt x="457" y="187"/>
                    <a:pt x="466" y="187"/>
                    <a:pt x="466" y="187"/>
                  </a:cubicBezTo>
                  <a:cubicBezTo>
                    <a:pt x="470" y="187"/>
                    <a:pt x="486" y="192"/>
                    <a:pt x="486" y="192"/>
                  </a:cubicBezTo>
                  <a:cubicBezTo>
                    <a:pt x="509" y="200"/>
                    <a:pt x="525" y="194"/>
                    <a:pt x="525" y="194"/>
                  </a:cubicBezTo>
                  <a:cubicBezTo>
                    <a:pt x="540" y="189"/>
                    <a:pt x="546" y="181"/>
                    <a:pt x="546" y="181"/>
                  </a:cubicBezTo>
                  <a:cubicBezTo>
                    <a:pt x="556" y="172"/>
                    <a:pt x="558" y="155"/>
                    <a:pt x="558" y="155"/>
                  </a:cubicBezTo>
                  <a:cubicBezTo>
                    <a:pt x="559" y="140"/>
                    <a:pt x="555" y="133"/>
                    <a:pt x="555" y="133"/>
                  </a:cubicBezTo>
                  <a:cubicBezTo>
                    <a:pt x="554" y="127"/>
                    <a:pt x="547" y="120"/>
                    <a:pt x="547" y="120"/>
                  </a:cubicBezTo>
                  <a:cubicBezTo>
                    <a:pt x="535" y="106"/>
                    <a:pt x="525" y="105"/>
                    <a:pt x="525" y="105"/>
                  </a:cubicBezTo>
                  <a:cubicBezTo>
                    <a:pt x="518" y="102"/>
                    <a:pt x="492" y="106"/>
                    <a:pt x="492" y="106"/>
                  </a:cubicBezTo>
                  <a:cubicBezTo>
                    <a:pt x="486" y="109"/>
                    <a:pt x="468" y="112"/>
                    <a:pt x="468" y="112"/>
                  </a:cubicBezTo>
                  <a:cubicBezTo>
                    <a:pt x="460" y="113"/>
                    <a:pt x="454" y="110"/>
                    <a:pt x="454" y="110"/>
                  </a:cubicBezTo>
                  <a:cubicBezTo>
                    <a:pt x="452" y="109"/>
                    <a:pt x="446" y="104"/>
                    <a:pt x="446" y="104"/>
                  </a:cubicBezTo>
                  <a:cubicBezTo>
                    <a:pt x="441" y="100"/>
                    <a:pt x="437" y="87"/>
                    <a:pt x="437" y="87"/>
                  </a:cubicBezTo>
                  <a:cubicBezTo>
                    <a:pt x="436" y="81"/>
                    <a:pt x="436" y="35"/>
                    <a:pt x="436" y="0"/>
                  </a:cubicBezTo>
                  <a:cubicBezTo>
                    <a:pt x="250" y="0"/>
                    <a:pt x="88" y="100"/>
                    <a:pt x="0" y="249"/>
                  </a:cubicBezTo>
                  <a:cubicBezTo>
                    <a:pt x="31" y="270"/>
                    <a:pt x="65" y="291"/>
                    <a:pt x="70" y="293"/>
                  </a:cubicBezTo>
                  <a:cubicBezTo>
                    <a:pt x="70" y="293"/>
                    <a:pt x="83" y="297"/>
                    <a:pt x="89" y="295"/>
                  </a:cubicBezTo>
                  <a:close/>
                </a:path>
              </a:pathLst>
            </a:custGeom>
            <a:solidFill>
              <a:srgbClr val="6AB9D4"/>
            </a:solidFill>
            <a:ln w="14288" cap="flat">
              <a:solidFill>
                <a:sysClr val="window" lastClr="FFFFFF"/>
              </a:solidFill>
              <a:prstDash val="solid"/>
              <a:miter lim="800000"/>
            </a:ln>
          </p:spPr>
          <p:txBody>
            <a:bodyPr vert="horz" wrap="square" lIns="68580" tIns="34290" rIns="68580" bIns="34290" numCol="1" anchor="t" anchorCtr="0" compatLnSpc="1"/>
            <a:lstStyle/>
            <a:p>
              <a:endParaRPr lang="zh-CN" altLang="en-US" sz="1350"/>
            </a:p>
          </p:txBody>
        </p:sp>
        <p:sp>
          <p:nvSpPr>
            <p:cNvPr id="78" name="Freeform 6"/>
            <p:cNvSpPr/>
            <p:nvPr>
              <p:custDataLst>
                <p:tags r:id="rId14"/>
              </p:custDataLst>
            </p:nvPr>
          </p:nvSpPr>
          <p:spPr bwMode="auto">
            <a:xfrm>
              <a:off x="7296" y="3558"/>
              <a:ext cx="1813" cy="1809"/>
            </a:xfrm>
            <a:custGeom>
              <a:avLst/>
              <a:gdLst>
                <a:gd name="T0" fmla="*/ 10 w 438"/>
                <a:gd name="T1" fmla="*/ 104 h 437"/>
                <a:gd name="T2" fmla="*/ 18 w 438"/>
                <a:gd name="T3" fmla="*/ 110 h 437"/>
                <a:gd name="T4" fmla="*/ 32 w 438"/>
                <a:gd name="T5" fmla="*/ 112 h 437"/>
                <a:gd name="T6" fmla="*/ 56 w 438"/>
                <a:gd name="T7" fmla="*/ 106 h 437"/>
                <a:gd name="T8" fmla="*/ 89 w 438"/>
                <a:gd name="T9" fmla="*/ 105 h 437"/>
                <a:gd name="T10" fmla="*/ 111 w 438"/>
                <a:gd name="T11" fmla="*/ 120 h 437"/>
                <a:gd name="T12" fmla="*/ 119 w 438"/>
                <a:gd name="T13" fmla="*/ 133 h 437"/>
                <a:gd name="T14" fmla="*/ 122 w 438"/>
                <a:gd name="T15" fmla="*/ 155 h 437"/>
                <a:gd name="T16" fmla="*/ 110 w 438"/>
                <a:gd name="T17" fmla="*/ 181 h 437"/>
                <a:gd name="T18" fmla="*/ 89 w 438"/>
                <a:gd name="T19" fmla="*/ 194 h 437"/>
                <a:gd name="T20" fmla="*/ 50 w 438"/>
                <a:gd name="T21" fmla="*/ 192 h 437"/>
                <a:gd name="T22" fmla="*/ 30 w 438"/>
                <a:gd name="T23" fmla="*/ 187 h 437"/>
                <a:gd name="T24" fmla="*/ 16 w 438"/>
                <a:gd name="T25" fmla="*/ 191 h 437"/>
                <a:gd name="T26" fmla="*/ 7 w 438"/>
                <a:gd name="T27" fmla="*/ 199 h 437"/>
                <a:gd name="T28" fmla="*/ 1 w 438"/>
                <a:gd name="T29" fmla="*/ 219 h 437"/>
                <a:gd name="T30" fmla="*/ 0 w 438"/>
                <a:gd name="T31" fmla="*/ 296 h 437"/>
                <a:gd name="T32" fmla="*/ 180 w 438"/>
                <a:gd name="T33" fmla="*/ 400 h 437"/>
                <a:gd name="T34" fmla="*/ 252 w 438"/>
                <a:gd name="T35" fmla="*/ 357 h 437"/>
                <a:gd name="T36" fmla="*/ 273 w 438"/>
                <a:gd name="T37" fmla="*/ 352 h 437"/>
                <a:gd name="T38" fmla="*/ 285 w 438"/>
                <a:gd name="T39" fmla="*/ 356 h 437"/>
                <a:gd name="T40" fmla="*/ 295 w 438"/>
                <a:gd name="T41" fmla="*/ 367 h 437"/>
                <a:gd name="T42" fmla="*/ 301 w 438"/>
                <a:gd name="T43" fmla="*/ 386 h 437"/>
                <a:gd name="T44" fmla="*/ 318 w 438"/>
                <a:gd name="T45" fmla="*/ 421 h 437"/>
                <a:gd name="T46" fmla="*/ 340 w 438"/>
                <a:gd name="T47" fmla="*/ 433 h 437"/>
                <a:gd name="T48" fmla="*/ 369 w 438"/>
                <a:gd name="T49" fmla="*/ 431 h 437"/>
                <a:gd name="T50" fmla="*/ 386 w 438"/>
                <a:gd name="T51" fmla="*/ 417 h 437"/>
                <a:gd name="T52" fmla="*/ 393 w 438"/>
                <a:gd name="T53" fmla="*/ 403 h 437"/>
                <a:gd name="T54" fmla="*/ 395 w 438"/>
                <a:gd name="T55" fmla="*/ 377 h 437"/>
                <a:gd name="T56" fmla="*/ 379 w 438"/>
                <a:gd name="T57" fmla="*/ 349 h 437"/>
                <a:gd name="T58" fmla="*/ 361 w 438"/>
                <a:gd name="T59" fmla="*/ 331 h 437"/>
                <a:gd name="T60" fmla="*/ 356 w 438"/>
                <a:gd name="T61" fmla="*/ 318 h 437"/>
                <a:gd name="T62" fmla="*/ 357 w 438"/>
                <a:gd name="T63" fmla="*/ 308 h 437"/>
                <a:gd name="T64" fmla="*/ 368 w 438"/>
                <a:gd name="T65" fmla="*/ 292 h 437"/>
                <a:gd name="T66" fmla="*/ 438 w 438"/>
                <a:gd name="T67" fmla="*/ 254 h 437"/>
                <a:gd name="T68" fmla="*/ 3 w 438"/>
                <a:gd name="T69" fmla="*/ 0 h 437"/>
                <a:gd name="T70" fmla="*/ 0 w 438"/>
                <a:gd name="T71" fmla="*/ 0 h 437"/>
                <a:gd name="T72" fmla="*/ 0 w 438"/>
                <a:gd name="T73" fmla="*/ 0 h 437"/>
                <a:gd name="T74" fmla="*/ 1 w 438"/>
                <a:gd name="T75" fmla="*/ 87 h 437"/>
                <a:gd name="T76" fmla="*/ 10 w 438"/>
                <a:gd name="T77" fmla="*/ 104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8" h="437">
                  <a:moveTo>
                    <a:pt x="10" y="104"/>
                  </a:moveTo>
                  <a:cubicBezTo>
                    <a:pt x="10" y="104"/>
                    <a:pt x="16" y="109"/>
                    <a:pt x="18" y="110"/>
                  </a:cubicBezTo>
                  <a:cubicBezTo>
                    <a:pt x="18" y="110"/>
                    <a:pt x="24" y="113"/>
                    <a:pt x="32" y="112"/>
                  </a:cubicBezTo>
                  <a:cubicBezTo>
                    <a:pt x="32" y="112"/>
                    <a:pt x="50" y="109"/>
                    <a:pt x="56" y="106"/>
                  </a:cubicBezTo>
                  <a:cubicBezTo>
                    <a:pt x="56" y="106"/>
                    <a:pt x="82" y="102"/>
                    <a:pt x="89" y="105"/>
                  </a:cubicBezTo>
                  <a:cubicBezTo>
                    <a:pt x="89" y="105"/>
                    <a:pt x="99" y="106"/>
                    <a:pt x="111" y="120"/>
                  </a:cubicBezTo>
                  <a:cubicBezTo>
                    <a:pt x="111" y="120"/>
                    <a:pt x="118" y="127"/>
                    <a:pt x="119" y="133"/>
                  </a:cubicBezTo>
                  <a:cubicBezTo>
                    <a:pt x="119" y="133"/>
                    <a:pt x="123" y="140"/>
                    <a:pt x="122" y="155"/>
                  </a:cubicBezTo>
                  <a:cubicBezTo>
                    <a:pt x="122" y="155"/>
                    <a:pt x="120" y="172"/>
                    <a:pt x="110" y="181"/>
                  </a:cubicBezTo>
                  <a:cubicBezTo>
                    <a:pt x="110" y="181"/>
                    <a:pt x="104" y="189"/>
                    <a:pt x="89" y="194"/>
                  </a:cubicBezTo>
                  <a:cubicBezTo>
                    <a:pt x="89" y="194"/>
                    <a:pt x="73" y="200"/>
                    <a:pt x="50" y="192"/>
                  </a:cubicBezTo>
                  <a:cubicBezTo>
                    <a:pt x="50" y="192"/>
                    <a:pt x="34" y="187"/>
                    <a:pt x="30" y="187"/>
                  </a:cubicBezTo>
                  <a:cubicBezTo>
                    <a:pt x="30" y="187"/>
                    <a:pt x="21" y="187"/>
                    <a:pt x="16" y="191"/>
                  </a:cubicBezTo>
                  <a:cubicBezTo>
                    <a:pt x="16" y="191"/>
                    <a:pt x="9" y="196"/>
                    <a:pt x="7" y="199"/>
                  </a:cubicBezTo>
                  <a:cubicBezTo>
                    <a:pt x="7" y="199"/>
                    <a:pt x="0" y="209"/>
                    <a:pt x="1" y="219"/>
                  </a:cubicBezTo>
                  <a:cubicBezTo>
                    <a:pt x="0" y="296"/>
                    <a:pt x="0" y="296"/>
                    <a:pt x="0" y="296"/>
                  </a:cubicBezTo>
                  <a:cubicBezTo>
                    <a:pt x="77" y="297"/>
                    <a:pt x="144" y="338"/>
                    <a:pt x="180" y="400"/>
                  </a:cubicBezTo>
                  <a:cubicBezTo>
                    <a:pt x="252" y="357"/>
                    <a:pt x="252" y="357"/>
                    <a:pt x="252" y="357"/>
                  </a:cubicBezTo>
                  <a:cubicBezTo>
                    <a:pt x="261" y="351"/>
                    <a:pt x="273" y="352"/>
                    <a:pt x="273" y="352"/>
                  </a:cubicBezTo>
                  <a:cubicBezTo>
                    <a:pt x="277" y="352"/>
                    <a:pt x="285" y="356"/>
                    <a:pt x="285" y="356"/>
                  </a:cubicBezTo>
                  <a:cubicBezTo>
                    <a:pt x="291" y="359"/>
                    <a:pt x="295" y="367"/>
                    <a:pt x="295" y="367"/>
                  </a:cubicBezTo>
                  <a:cubicBezTo>
                    <a:pt x="297" y="370"/>
                    <a:pt x="301" y="386"/>
                    <a:pt x="301" y="386"/>
                  </a:cubicBezTo>
                  <a:cubicBezTo>
                    <a:pt x="305" y="411"/>
                    <a:pt x="318" y="421"/>
                    <a:pt x="318" y="421"/>
                  </a:cubicBezTo>
                  <a:cubicBezTo>
                    <a:pt x="330" y="432"/>
                    <a:pt x="340" y="433"/>
                    <a:pt x="340" y="433"/>
                  </a:cubicBezTo>
                  <a:cubicBezTo>
                    <a:pt x="353" y="437"/>
                    <a:pt x="369" y="431"/>
                    <a:pt x="369" y="431"/>
                  </a:cubicBezTo>
                  <a:cubicBezTo>
                    <a:pt x="382" y="424"/>
                    <a:pt x="386" y="417"/>
                    <a:pt x="386" y="417"/>
                  </a:cubicBezTo>
                  <a:cubicBezTo>
                    <a:pt x="391" y="413"/>
                    <a:pt x="393" y="403"/>
                    <a:pt x="393" y="403"/>
                  </a:cubicBezTo>
                  <a:cubicBezTo>
                    <a:pt x="400" y="386"/>
                    <a:pt x="395" y="377"/>
                    <a:pt x="395" y="377"/>
                  </a:cubicBezTo>
                  <a:cubicBezTo>
                    <a:pt x="395" y="369"/>
                    <a:pt x="379" y="349"/>
                    <a:pt x="379" y="349"/>
                  </a:cubicBezTo>
                  <a:cubicBezTo>
                    <a:pt x="373" y="345"/>
                    <a:pt x="361" y="331"/>
                    <a:pt x="361" y="331"/>
                  </a:cubicBezTo>
                  <a:cubicBezTo>
                    <a:pt x="356" y="324"/>
                    <a:pt x="356" y="318"/>
                    <a:pt x="356" y="318"/>
                  </a:cubicBezTo>
                  <a:cubicBezTo>
                    <a:pt x="356" y="316"/>
                    <a:pt x="357" y="308"/>
                    <a:pt x="357" y="308"/>
                  </a:cubicBezTo>
                  <a:cubicBezTo>
                    <a:pt x="358" y="302"/>
                    <a:pt x="368" y="292"/>
                    <a:pt x="368" y="292"/>
                  </a:cubicBezTo>
                  <a:cubicBezTo>
                    <a:pt x="371" y="289"/>
                    <a:pt x="405" y="270"/>
                    <a:pt x="438" y="254"/>
                  </a:cubicBezTo>
                  <a:cubicBezTo>
                    <a:pt x="351" y="103"/>
                    <a:pt x="189" y="1"/>
                    <a:pt x="3" y="0"/>
                  </a:cubicBezTo>
                  <a:cubicBezTo>
                    <a:pt x="2" y="0"/>
                    <a:pt x="1" y="0"/>
                    <a:pt x="0" y="0"/>
                  </a:cubicBezTo>
                  <a:cubicBezTo>
                    <a:pt x="0" y="0"/>
                    <a:pt x="0" y="0"/>
                    <a:pt x="0" y="0"/>
                  </a:cubicBezTo>
                  <a:cubicBezTo>
                    <a:pt x="0" y="35"/>
                    <a:pt x="0" y="81"/>
                    <a:pt x="1" y="87"/>
                  </a:cubicBezTo>
                  <a:cubicBezTo>
                    <a:pt x="1" y="87"/>
                    <a:pt x="5" y="100"/>
                    <a:pt x="10" y="104"/>
                  </a:cubicBezTo>
                  <a:close/>
                </a:path>
              </a:pathLst>
            </a:custGeom>
            <a:solidFill>
              <a:srgbClr val="EB673C"/>
            </a:solidFill>
            <a:ln w="14288" cap="flat">
              <a:solidFill>
                <a:sysClr val="window" lastClr="FFFFFF"/>
              </a:solidFill>
              <a:prstDash val="solid"/>
              <a:miter lim="800000"/>
            </a:ln>
          </p:spPr>
          <p:txBody>
            <a:bodyPr vert="horz" wrap="square" lIns="68580" tIns="34290" rIns="68580" bIns="34290" numCol="1" anchor="t" anchorCtr="0" compatLnSpc="1"/>
            <a:lstStyle/>
            <a:p>
              <a:endParaRPr lang="zh-CN" altLang="en-US" sz="1350"/>
            </a:p>
          </p:txBody>
        </p:sp>
        <p:sp>
          <p:nvSpPr>
            <p:cNvPr id="79" name="Freeform 7"/>
            <p:cNvSpPr/>
            <p:nvPr>
              <p:custDataLst>
                <p:tags r:id="rId15"/>
              </p:custDataLst>
            </p:nvPr>
          </p:nvSpPr>
          <p:spPr bwMode="auto">
            <a:xfrm>
              <a:off x="5200" y="4439"/>
              <a:ext cx="1342" cy="2262"/>
            </a:xfrm>
            <a:custGeom>
              <a:avLst/>
              <a:gdLst>
                <a:gd name="T0" fmla="*/ 153 w 324"/>
                <a:gd name="T1" fmla="*/ 486 h 546"/>
                <a:gd name="T2" fmla="*/ 154 w 324"/>
                <a:gd name="T3" fmla="*/ 476 h 546"/>
                <a:gd name="T4" fmla="*/ 148 w 324"/>
                <a:gd name="T5" fmla="*/ 462 h 546"/>
                <a:gd name="T6" fmla="*/ 130 w 324"/>
                <a:gd name="T7" fmla="*/ 445 h 546"/>
                <a:gd name="T8" fmla="*/ 113 w 324"/>
                <a:gd name="T9" fmla="*/ 418 h 546"/>
                <a:gd name="T10" fmla="*/ 114 w 324"/>
                <a:gd name="T11" fmla="*/ 391 h 546"/>
                <a:gd name="T12" fmla="*/ 121 w 324"/>
                <a:gd name="T13" fmla="*/ 377 h 546"/>
                <a:gd name="T14" fmla="*/ 138 w 324"/>
                <a:gd name="T15" fmla="*/ 363 h 546"/>
                <a:gd name="T16" fmla="*/ 166 w 324"/>
                <a:gd name="T17" fmla="*/ 360 h 546"/>
                <a:gd name="T18" fmla="*/ 189 w 324"/>
                <a:gd name="T19" fmla="*/ 371 h 546"/>
                <a:gd name="T20" fmla="*/ 207 w 324"/>
                <a:gd name="T21" fmla="*/ 406 h 546"/>
                <a:gd name="T22" fmla="*/ 214 w 324"/>
                <a:gd name="T23" fmla="*/ 425 h 546"/>
                <a:gd name="T24" fmla="*/ 224 w 324"/>
                <a:gd name="T25" fmla="*/ 435 h 546"/>
                <a:gd name="T26" fmla="*/ 236 w 324"/>
                <a:gd name="T27" fmla="*/ 439 h 546"/>
                <a:gd name="T28" fmla="*/ 257 w 324"/>
                <a:gd name="T29" fmla="*/ 434 h 546"/>
                <a:gd name="T30" fmla="*/ 322 w 324"/>
                <a:gd name="T31" fmla="*/ 394 h 546"/>
                <a:gd name="T32" fmla="*/ 296 w 324"/>
                <a:gd name="T33" fmla="*/ 293 h 546"/>
                <a:gd name="T34" fmla="*/ 324 w 324"/>
                <a:gd name="T35" fmla="*/ 188 h 546"/>
                <a:gd name="T36" fmla="*/ 254 w 324"/>
                <a:gd name="T37" fmla="*/ 148 h 546"/>
                <a:gd name="T38" fmla="*/ 239 w 324"/>
                <a:gd name="T39" fmla="*/ 132 h 546"/>
                <a:gd name="T40" fmla="*/ 237 w 324"/>
                <a:gd name="T41" fmla="*/ 120 h 546"/>
                <a:gd name="T42" fmla="*/ 241 w 324"/>
                <a:gd name="T43" fmla="*/ 106 h 546"/>
                <a:gd name="T44" fmla="*/ 255 w 324"/>
                <a:gd name="T45" fmla="*/ 91 h 546"/>
                <a:gd name="T46" fmla="*/ 277 w 324"/>
                <a:gd name="T47" fmla="*/ 59 h 546"/>
                <a:gd name="T48" fmla="*/ 276 w 324"/>
                <a:gd name="T49" fmla="*/ 33 h 546"/>
                <a:gd name="T50" fmla="*/ 260 w 324"/>
                <a:gd name="T51" fmla="*/ 10 h 546"/>
                <a:gd name="T52" fmla="*/ 240 w 324"/>
                <a:gd name="T53" fmla="*/ 2 h 546"/>
                <a:gd name="T54" fmla="*/ 224 w 324"/>
                <a:gd name="T55" fmla="*/ 2 h 546"/>
                <a:gd name="T56" fmla="*/ 200 w 324"/>
                <a:gd name="T57" fmla="*/ 13 h 546"/>
                <a:gd name="T58" fmla="*/ 184 w 324"/>
                <a:gd name="T59" fmla="*/ 42 h 546"/>
                <a:gd name="T60" fmla="*/ 177 w 324"/>
                <a:gd name="T61" fmla="*/ 66 h 546"/>
                <a:gd name="T62" fmla="*/ 168 w 324"/>
                <a:gd name="T63" fmla="*/ 77 h 546"/>
                <a:gd name="T64" fmla="*/ 159 w 324"/>
                <a:gd name="T65" fmla="*/ 82 h 546"/>
                <a:gd name="T66" fmla="*/ 140 w 324"/>
                <a:gd name="T67" fmla="*/ 80 h 546"/>
                <a:gd name="T68" fmla="*/ 70 w 324"/>
                <a:gd name="T69" fmla="*/ 36 h 546"/>
                <a:gd name="T70" fmla="*/ 0 w 324"/>
                <a:gd name="T71" fmla="*/ 293 h 546"/>
                <a:gd name="T72" fmla="*/ 68 w 324"/>
                <a:gd name="T73" fmla="*/ 546 h 546"/>
                <a:gd name="T74" fmla="*/ 143 w 324"/>
                <a:gd name="T75" fmla="*/ 502 h 546"/>
                <a:gd name="T76" fmla="*/ 153 w 324"/>
                <a:gd name="T77" fmla="*/ 48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4" h="546">
                  <a:moveTo>
                    <a:pt x="153" y="486"/>
                  </a:moveTo>
                  <a:cubicBezTo>
                    <a:pt x="153" y="486"/>
                    <a:pt x="155" y="478"/>
                    <a:pt x="154" y="476"/>
                  </a:cubicBezTo>
                  <a:cubicBezTo>
                    <a:pt x="154" y="476"/>
                    <a:pt x="154" y="469"/>
                    <a:pt x="148" y="462"/>
                  </a:cubicBezTo>
                  <a:cubicBezTo>
                    <a:pt x="148" y="462"/>
                    <a:pt x="136" y="449"/>
                    <a:pt x="130" y="445"/>
                  </a:cubicBezTo>
                  <a:cubicBezTo>
                    <a:pt x="130" y="445"/>
                    <a:pt x="114" y="426"/>
                    <a:pt x="113" y="418"/>
                  </a:cubicBezTo>
                  <a:cubicBezTo>
                    <a:pt x="113" y="418"/>
                    <a:pt x="109" y="409"/>
                    <a:pt x="114" y="391"/>
                  </a:cubicBezTo>
                  <a:cubicBezTo>
                    <a:pt x="114" y="391"/>
                    <a:pt x="117" y="382"/>
                    <a:pt x="121" y="377"/>
                  </a:cubicBezTo>
                  <a:cubicBezTo>
                    <a:pt x="121" y="377"/>
                    <a:pt x="125" y="370"/>
                    <a:pt x="138" y="363"/>
                  </a:cubicBezTo>
                  <a:cubicBezTo>
                    <a:pt x="138" y="363"/>
                    <a:pt x="154" y="357"/>
                    <a:pt x="166" y="360"/>
                  </a:cubicBezTo>
                  <a:cubicBezTo>
                    <a:pt x="166" y="360"/>
                    <a:pt x="177" y="361"/>
                    <a:pt x="189" y="371"/>
                  </a:cubicBezTo>
                  <a:cubicBezTo>
                    <a:pt x="189" y="371"/>
                    <a:pt x="202" y="381"/>
                    <a:pt x="207" y="406"/>
                  </a:cubicBezTo>
                  <a:cubicBezTo>
                    <a:pt x="207" y="406"/>
                    <a:pt x="212" y="422"/>
                    <a:pt x="214" y="425"/>
                  </a:cubicBezTo>
                  <a:cubicBezTo>
                    <a:pt x="214" y="425"/>
                    <a:pt x="218" y="433"/>
                    <a:pt x="224" y="435"/>
                  </a:cubicBezTo>
                  <a:cubicBezTo>
                    <a:pt x="224" y="435"/>
                    <a:pt x="232" y="439"/>
                    <a:pt x="236" y="439"/>
                  </a:cubicBezTo>
                  <a:cubicBezTo>
                    <a:pt x="236" y="439"/>
                    <a:pt x="248" y="440"/>
                    <a:pt x="257" y="434"/>
                  </a:cubicBezTo>
                  <a:cubicBezTo>
                    <a:pt x="322" y="394"/>
                    <a:pt x="322" y="394"/>
                    <a:pt x="322" y="394"/>
                  </a:cubicBezTo>
                  <a:cubicBezTo>
                    <a:pt x="306" y="364"/>
                    <a:pt x="296" y="329"/>
                    <a:pt x="296" y="293"/>
                  </a:cubicBezTo>
                  <a:cubicBezTo>
                    <a:pt x="296" y="254"/>
                    <a:pt x="307" y="219"/>
                    <a:pt x="324" y="188"/>
                  </a:cubicBezTo>
                  <a:cubicBezTo>
                    <a:pt x="254" y="148"/>
                    <a:pt x="254" y="148"/>
                    <a:pt x="254" y="148"/>
                  </a:cubicBezTo>
                  <a:cubicBezTo>
                    <a:pt x="245" y="143"/>
                    <a:pt x="239" y="132"/>
                    <a:pt x="239" y="132"/>
                  </a:cubicBezTo>
                  <a:cubicBezTo>
                    <a:pt x="238" y="129"/>
                    <a:pt x="237" y="120"/>
                    <a:pt x="237" y="120"/>
                  </a:cubicBezTo>
                  <a:cubicBezTo>
                    <a:pt x="236" y="113"/>
                    <a:pt x="241" y="106"/>
                    <a:pt x="241" y="106"/>
                  </a:cubicBezTo>
                  <a:cubicBezTo>
                    <a:pt x="242" y="103"/>
                    <a:pt x="255" y="91"/>
                    <a:pt x="255" y="91"/>
                  </a:cubicBezTo>
                  <a:cubicBezTo>
                    <a:pt x="274" y="75"/>
                    <a:pt x="277" y="59"/>
                    <a:pt x="277" y="59"/>
                  </a:cubicBezTo>
                  <a:cubicBezTo>
                    <a:pt x="280" y="44"/>
                    <a:pt x="276" y="33"/>
                    <a:pt x="276" y="33"/>
                  </a:cubicBezTo>
                  <a:cubicBezTo>
                    <a:pt x="273" y="21"/>
                    <a:pt x="260" y="10"/>
                    <a:pt x="260" y="10"/>
                  </a:cubicBezTo>
                  <a:cubicBezTo>
                    <a:pt x="248" y="2"/>
                    <a:pt x="240" y="2"/>
                    <a:pt x="240" y="2"/>
                  </a:cubicBezTo>
                  <a:cubicBezTo>
                    <a:pt x="234" y="0"/>
                    <a:pt x="224" y="2"/>
                    <a:pt x="224" y="2"/>
                  </a:cubicBezTo>
                  <a:cubicBezTo>
                    <a:pt x="205" y="6"/>
                    <a:pt x="200" y="13"/>
                    <a:pt x="200" y="13"/>
                  </a:cubicBezTo>
                  <a:cubicBezTo>
                    <a:pt x="193" y="18"/>
                    <a:pt x="184" y="42"/>
                    <a:pt x="184" y="42"/>
                  </a:cubicBezTo>
                  <a:cubicBezTo>
                    <a:pt x="183" y="49"/>
                    <a:pt x="177" y="66"/>
                    <a:pt x="177" y="66"/>
                  </a:cubicBezTo>
                  <a:cubicBezTo>
                    <a:pt x="174" y="74"/>
                    <a:pt x="168" y="77"/>
                    <a:pt x="168" y="77"/>
                  </a:cubicBezTo>
                  <a:cubicBezTo>
                    <a:pt x="167" y="79"/>
                    <a:pt x="159" y="82"/>
                    <a:pt x="159" y="82"/>
                  </a:cubicBezTo>
                  <a:cubicBezTo>
                    <a:pt x="153" y="84"/>
                    <a:pt x="140" y="80"/>
                    <a:pt x="140" y="80"/>
                  </a:cubicBezTo>
                  <a:cubicBezTo>
                    <a:pt x="135" y="78"/>
                    <a:pt x="101" y="57"/>
                    <a:pt x="70" y="36"/>
                  </a:cubicBezTo>
                  <a:cubicBezTo>
                    <a:pt x="25" y="112"/>
                    <a:pt x="0" y="199"/>
                    <a:pt x="0" y="293"/>
                  </a:cubicBezTo>
                  <a:cubicBezTo>
                    <a:pt x="0" y="385"/>
                    <a:pt x="25" y="471"/>
                    <a:pt x="68" y="546"/>
                  </a:cubicBezTo>
                  <a:cubicBezTo>
                    <a:pt x="103" y="526"/>
                    <a:pt x="139" y="506"/>
                    <a:pt x="143" y="502"/>
                  </a:cubicBezTo>
                  <a:cubicBezTo>
                    <a:pt x="143" y="502"/>
                    <a:pt x="153" y="492"/>
                    <a:pt x="153" y="486"/>
                  </a:cubicBezTo>
                  <a:close/>
                </a:path>
              </a:pathLst>
            </a:custGeom>
            <a:solidFill>
              <a:srgbClr val="A6D25F"/>
            </a:solidFill>
            <a:ln w="14288" cap="flat">
              <a:solidFill>
                <a:sysClr val="window" lastClr="FFFFFF"/>
              </a:solidFill>
              <a:prstDash val="solid"/>
              <a:miter lim="800000"/>
            </a:ln>
          </p:spPr>
          <p:txBody>
            <a:bodyPr vert="horz" wrap="square" lIns="68580" tIns="34290" rIns="68580" bIns="34290" numCol="1" anchor="t" anchorCtr="0" compatLnSpc="1"/>
            <a:lstStyle/>
            <a:p>
              <a:endParaRPr lang="zh-CN" altLang="en-US" sz="1350"/>
            </a:p>
          </p:txBody>
        </p:sp>
        <p:sp>
          <p:nvSpPr>
            <p:cNvPr id="80" name="Freeform 8"/>
            <p:cNvSpPr/>
            <p:nvPr>
              <p:custDataLst>
                <p:tags r:id="rId16"/>
              </p:custDataLst>
            </p:nvPr>
          </p:nvSpPr>
          <p:spPr bwMode="auto">
            <a:xfrm>
              <a:off x="5482" y="5918"/>
              <a:ext cx="1827" cy="1827"/>
            </a:xfrm>
            <a:custGeom>
              <a:avLst/>
              <a:gdLst>
                <a:gd name="T0" fmla="*/ 438 w 441"/>
                <a:gd name="T1" fmla="*/ 355 h 441"/>
                <a:gd name="T2" fmla="*/ 430 w 441"/>
                <a:gd name="T3" fmla="*/ 338 h 441"/>
                <a:gd name="T4" fmla="*/ 422 w 441"/>
                <a:gd name="T5" fmla="*/ 332 h 441"/>
                <a:gd name="T6" fmla="*/ 408 w 441"/>
                <a:gd name="T7" fmla="*/ 329 h 441"/>
                <a:gd name="T8" fmla="*/ 384 w 441"/>
                <a:gd name="T9" fmla="*/ 335 h 441"/>
                <a:gd name="T10" fmla="*/ 351 w 441"/>
                <a:gd name="T11" fmla="*/ 336 h 441"/>
                <a:gd name="T12" fmla="*/ 329 w 441"/>
                <a:gd name="T13" fmla="*/ 321 h 441"/>
                <a:gd name="T14" fmla="*/ 321 w 441"/>
                <a:gd name="T15" fmla="*/ 307 h 441"/>
                <a:gd name="T16" fmla="*/ 318 w 441"/>
                <a:gd name="T17" fmla="*/ 285 h 441"/>
                <a:gd name="T18" fmla="*/ 330 w 441"/>
                <a:gd name="T19" fmla="*/ 260 h 441"/>
                <a:gd name="T20" fmla="*/ 352 w 441"/>
                <a:gd name="T21" fmla="*/ 247 h 441"/>
                <a:gd name="T22" fmla="*/ 391 w 441"/>
                <a:gd name="T23" fmla="*/ 249 h 441"/>
                <a:gd name="T24" fmla="*/ 410 w 441"/>
                <a:gd name="T25" fmla="*/ 254 h 441"/>
                <a:gd name="T26" fmla="*/ 425 w 441"/>
                <a:gd name="T27" fmla="*/ 251 h 441"/>
                <a:gd name="T28" fmla="*/ 434 w 441"/>
                <a:gd name="T29" fmla="*/ 242 h 441"/>
                <a:gd name="T30" fmla="*/ 440 w 441"/>
                <a:gd name="T31" fmla="*/ 222 h 441"/>
                <a:gd name="T32" fmla="*/ 441 w 441"/>
                <a:gd name="T33" fmla="*/ 145 h 441"/>
                <a:gd name="T34" fmla="*/ 438 w 441"/>
                <a:gd name="T35" fmla="*/ 145 h 441"/>
                <a:gd name="T36" fmla="*/ 254 w 441"/>
                <a:gd name="T37" fmla="*/ 37 h 441"/>
                <a:gd name="T38" fmla="*/ 189 w 441"/>
                <a:gd name="T39" fmla="*/ 77 h 441"/>
                <a:gd name="T40" fmla="*/ 168 w 441"/>
                <a:gd name="T41" fmla="*/ 82 h 441"/>
                <a:gd name="T42" fmla="*/ 156 w 441"/>
                <a:gd name="T43" fmla="*/ 78 h 441"/>
                <a:gd name="T44" fmla="*/ 146 w 441"/>
                <a:gd name="T45" fmla="*/ 68 h 441"/>
                <a:gd name="T46" fmla="*/ 139 w 441"/>
                <a:gd name="T47" fmla="*/ 49 h 441"/>
                <a:gd name="T48" fmla="*/ 121 w 441"/>
                <a:gd name="T49" fmla="*/ 14 h 441"/>
                <a:gd name="T50" fmla="*/ 98 w 441"/>
                <a:gd name="T51" fmla="*/ 3 h 441"/>
                <a:gd name="T52" fmla="*/ 70 w 441"/>
                <a:gd name="T53" fmla="*/ 6 h 441"/>
                <a:gd name="T54" fmla="*/ 53 w 441"/>
                <a:gd name="T55" fmla="*/ 20 h 441"/>
                <a:gd name="T56" fmla="*/ 46 w 441"/>
                <a:gd name="T57" fmla="*/ 34 h 441"/>
                <a:gd name="T58" fmla="*/ 45 w 441"/>
                <a:gd name="T59" fmla="*/ 61 h 441"/>
                <a:gd name="T60" fmla="*/ 62 w 441"/>
                <a:gd name="T61" fmla="*/ 88 h 441"/>
                <a:gd name="T62" fmla="*/ 80 w 441"/>
                <a:gd name="T63" fmla="*/ 105 h 441"/>
                <a:gd name="T64" fmla="*/ 86 w 441"/>
                <a:gd name="T65" fmla="*/ 119 h 441"/>
                <a:gd name="T66" fmla="*/ 85 w 441"/>
                <a:gd name="T67" fmla="*/ 129 h 441"/>
                <a:gd name="T68" fmla="*/ 75 w 441"/>
                <a:gd name="T69" fmla="*/ 145 h 441"/>
                <a:gd name="T70" fmla="*/ 0 w 441"/>
                <a:gd name="T71" fmla="*/ 189 h 441"/>
                <a:gd name="T72" fmla="*/ 438 w 441"/>
                <a:gd name="T73" fmla="*/ 441 h 441"/>
                <a:gd name="T74" fmla="*/ 438 w 441"/>
                <a:gd name="T75" fmla="*/ 441 h 441"/>
                <a:gd name="T76" fmla="*/ 438 w 441"/>
                <a:gd name="T77" fmla="*/ 355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1" h="441">
                  <a:moveTo>
                    <a:pt x="438" y="355"/>
                  </a:moveTo>
                  <a:cubicBezTo>
                    <a:pt x="438" y="355"/>
                    <a:pt x="435" y="341"/>
                    <a:pt x="430" y="338"/>
                  </a:cubicBezTo>
                  <a:cubicBezTo>
                    <a:pt x="430" y="338"/>
                    <a:pt x="424" y="332"/>
                    <a:pt x="422" y="332"/>
                  </a:cubicBezTo>
                  <a:cubicBezTo>
                    <a:pt x="422" y="332"/>
                    <a:pt x="416" y="328"/>
                    <a:pt x="408" y="329"/>
                  </a:cubicBezTo>
                  <a:cubicBezTo>
                    <a:pt x="408" y="329"/>
                    <a:pt x="390" y="333"/>
                    <a:pt x="384" y="335"/>
                  </a:cubicBezTo>
                  <a:cubicBezTo>
                    <a:pt x="384" y="335"/>
                    <a:pt x="358" y="339"/>
                    <a:pt x="351" y="336"/>
                  </a:cubicBezTo>
                  <a:cubicBezTo>
                    <a:pt x="351" y="336"/>
                    <a:pt x="341" y="335"/>
                    <a:pt x="329" y="321"/>
                  </a:cubicBezTo>
                  <a:cubicBezTo>
                    <a:pt x="329" y="321"/>
                    <a:pt x="322" y="313"/>
                    <a:pt x="321" y="307"/>
                  </a:cubicBezTo>
                  <a:cubicBezTo>
                    <a:pt x="321" y="307"/>
                    <a:pt x="317" y="300"/>
                    <a:pt x="318" y="285"/>
                  </a:cubicBezTo>
                  <a:cubicBezTo>
                    <a:pt x="318" y="285"/>
                    <a:pt x="321" y="269"/>
                    <a:pt x="330" y="260"/>
                  </a:cubicBezTo>
                  <a:cubicBezTo>
                    <a:pt x="330" y="260"/>
                    <a:pt x="337" y="251"/>
                    <a:pt x="352" y="247"/>
                  </a:cubicBezTo>
                  <a:cubicBezTo>
                    <a:pt x="352" y="247"/>
                    <a:pt x="367" y="241"/>
                    <a:pt x="391" y="249"/>
                  </a:cubicBezTo>
                  <a:cubicBezTo>
                    <a:pt x="391" y="249"/>
                    <a:pt x="407" y="254"/>
                    <a:pt x="410" y="254"/>
                  </a:cubicBezTo>
                  <a:cubicBezTo>
                    <a:pt x="410" y="254"/>
                    <a:pt x="419" y="254"/>
                    <a:pt x="425" y="251"/>
                  </a:cubicBezTo>
                  <a:cubicBezTo>
                    <a:pt x="425" y="251"/>
                    <a:pt x="432" y="246"/>
                    <a:pt x="434" y="242"/>
                  </a:cubicBezTo>
                  <a:cubicBezTo>
                    <a:pt x="434" y="242"/>
                    <a:pt x="441" y="232"/>
                    <a:pt x="440" y="222"/>
                  </a:cubicBezTo>
                  <a:cubicBezTo>
                    <a:pt x="441" y="145"/>
                    <a:pt x="441" y="145"/>
                    <a:pt x="441" y="145"/>
                  </a:cubicBezTo>
                  <a:cubicBezTo>
                    <a:pt x="440" y="145"/>
                    <a:pt x="439" y="145"/>
                    <a:pt x="438" y="145"/>
                  </a:cubicBezTo>
                  <a:cubicBezTo>
                    <a:pt x="359" y="145"/>
                    <a:pt x="290" y="101"/>
                    <a:pt x="254" y="37"/>
                  </a:cubicBezTo>
                  <a:cubicBezTo>
                    <a:pt x="189" y="77"/>
                    <a:pt x="189" y="77"/>
                    <a:pt x="189" y="77"/>
                  </a:cubicBezTo>
                  <a:cubicBezTo>
                    <a:pt x="180" y="83"/>
                    <a:pt x="168" y="82"/>
                    <a:pt x="168" y="82"/>
                  </a:cubicBezTo>
                  <a:cubicBezTo>
                    <a:pt x="164" y="82"/>
                    <a:pt x="156" y="78"/>
                    <a:pt x="156" y="78"/>
                  </a:cubicBezTo>
                  <a:cubicBezTo>
                    <a:pt x="150" y="76"/>
                    <a:pt x="146" y="68"/>
                    <a:pt x="146" y="68"/>
                  </a:cubicBezTo>
                  <a:cubicBezTo>
                    <a:pt x="144" y="65"/>
                    <a:pt x="139" y="49"/>
                    <a:pt x="139" y="49"/>
                  </a:cubicBezTo>
                  <a:cubicBezTo>
                    <a:pt x="134" y="24"/>
                    <a:pt x="121" y="14"/>
                    <a:pt x="121" y="14"/>
                  </a:cubicBezTo>
                  <a:cubicBezTo>
                    <a:pt x="109" y="4"/>
                    <a:pt x="98" y="3"/>
                    <a:pt x="98" y="3"/>
                  </a:cubicBezTo>
                  <a:cubicBezTo>
                    <a:pt x="86" y="0"/>
                    <a:pt x="70" y="6"/>
                    <a:pt x="70" y="6"/>
                  </a:cubicBezTo>
                  <a:cubicBezTo>
                    <a:pt x="57" y="13"/>
                    <a:pt x="53" y="20"/>
                    <a:pt x="53" y="20"/>
                  </a:cubicBezTo>
                  <a:cubicBezTo>
                    <a:pt x="49" y="25"/>
                    <a:pt x="46" y="34"/>
                    <a:pt x="46" y="34"/>
                  </a:cubicBezTo>
                  <a:cubicBezTo>
                    <a:pt x="41" y="52"/>
                    <a:pt x="45" y="61"/>
                    <a:pt x="45" y="61"/>
                  </a:cubicBezTo>
                  <a:cubicBezTo>
                    <a:pt x="46" y="69"/>
                    <a:pt x="62" y="88"/>
                    <a:pt x="62" y="88"/>
                  </a:cubicBezTo>
                  <a:cubicBezTo>
                    <a:pt x="68" y="92"/>
                    <a:pt x="80" y="105"/>
                    <a:pt x="80" y="105"/>
                  </a:cubicBezTo>
                  <a:cubicBezTo>
                    <a:pt x="86" y="112"/>
                    <a:pt x="86" y="119"/>
                    <a:pt x="86" y="119"/>
                  </a:cubicBezTo>
                  <a:cubicBezTo>
                    <a:pt x="87" y="121"/>
                    <a:pt x="85" y="129"/>
                    <a:pt x="85" y="129"/>
                  </a:cubicBezTo>
                  <a:cubicBezTo>
                    <a:pt x="85" y="135"/>
                    <a:pt x="75" y="145"/>
                    <a:pt x="75" y="145"/>
                  </a:cubicBezTo>
                  <a:cubicBezTo>
                    <a:pt x="71" y="149"/>
                    <a:pt x="35" y="169"/>
                    <a:pt x="0" y="189"/>
                  </a:cubicBezTo>
                  <a:cubicBezTo>
                    <a:pt x="87" y="340"/>
                    <a:pt x="251" y="441"/>
                    <a:pt x="438" y="441"/>
                  </a:cubicBezTo>
                  <a:cubicBezTo>
                    <a:pt x="438" y="441"/>
                    <a:pt x="438" y="441"/>
                    <a:pt x="438" y="441"/>
                  </a:cubicBezTo>
                  <a:cubicBezTo>
                    <a:pt x="439" y="406"/>
                    <a:pt x="440" y="361"/>
                    <a:pt x="438" y="355"/>
                  </a:cubicBezTo>
                  <a:close/>
                </a:path>
              </a:pathLst>
            </a:custGeom>
            <a:solidFill>
              <a:srgbClr val="FFDA62"/>
            </a:solidFill>
            <a:ln w="14288" cap="flat">
              <a:solidFill>
                <a:sysClr val="window" lastClr="FFFFFF"/>
              </a:solidFill>
              <a:prstDash val="solid"/>
              <a:miter lim="800000"/>
            </a:ln>
          </p:spPr>
          <p:txBody>
            <a:bodyPr vert="horz" wrap="square" lIns="68580" tIns="34290" rIns="68580" bIns="34290" numCol="1" anchor="t" anchorCtr="0" compatLnSpc="1"/>
            <a:lstStyle/>
            <a:p>
              <a:endParaRPr lang="zh-CN" altLang="en-US" sz="1350"/>
            </a:p>
          </p:txBody>
        </p:sp>
        <p:sp>
          <p:nvSpPr>
            <p:cNvPr id="81" name="Freeform 9"/>
            <p:cNvSpPr/>
            <p:nvPr>
              <p:custDataLst>
                <p:tags r:id="rId17"/>
              </p:custDataLst>
            </p:nvPr>
          </p:nvSpPr>
          <p:spPr bwMode="auto">
            <a:xfrm>
              <a:off x="8041" y="4609"/>
              <a:ext cx="1346" cy="2253"/>
            </a:xfrm>
            <a:custGeom>
              <a:avLst/>
              <a:gdLst>
                <a:gd name="T0" fmla="*/ 258 w 325"/>
                <a:gd name="T1" fmla="*/ 0 h 544"/>
                <a:gd name="T2" fmla="*/ 188 w 325"/>
                <a:gd name="T3" fmla="*/ 38 h 544"/>
                <a:gd name="T4" fmla="*/ 177 w 325"/>
                <a:gd name="T5" fmla="*/ 54 h 544"/>
                <a:gd name="T6" fmla="*/ 176 w 325"/>
                <a:gd name="T7" fmla="*/ 64 h 544"/>
                <a:gd name="T8" fmla="*/ 181 w 325"/>
                <a:gd name="T9" fmla="*/ 77 h 544"/>
                <a:gd name="T10" fmla="*/ 199 w 325"/>
                <a:gd name="T11" fmla="*/ 95 h 544"/>
                <a:gd name="T12" fmla="*/ 215 w 325"/>
                <a:gd name="T13" fmla="*/ 123 h 544"/>
                <a:gd name="T14" fmla="*/ 213 w 325"/>
                <a:gd name="T15" fmla="*/ 149 h 544"/>
                <a:gd name="T16" fmla="*/ 206 w 325"/>
                <a:gd name="T17" fmla="*/ 163 h 544"/>
                <a:gd name="T18" fmla="*/ 189 w 325"/>
                <a:gd name="T19" fmla="*/ 177 h 544"/>
                <a:gd name="T20" fmla="*/ 160 w 325"/>
                <a:gd name="T21" fmla="*/ 179 h 544"/>
                <a:gd name="T22" fmla="*/ 138 w 325"/>
                <a:gd name="T23" fmla="*/ 167 h 544"/>
                <a:gd name="T24" fmla="*/ 121 w 325"/>
                <a:gd name="T25" fmla="*/ 132 h 544"/>
                <a:gd name="T26" fmla="*/ 115 w 325"/>
                <a:gd name="T27" fmla="*/ 113 h 544"/>
                <a:gd name="T28" fmla="*/ 105 w 325"/>
                <a:gd name="T29" fmla="*/ 102 h 544"/>
                <a:gd name="T30" fmla="*/ 93 w 325"/>
                <a:gd name="T31" fmla="*/ 98 h 544"/>
                <a:gd name="T32" fmla="*/ 72 w 325"/>
                <a:gd name="T33" fmla="*/ 103 h 544"/>
                <a:gd name="T34" fmla="*/ 0 w 325"/>
                <a:gd name="T35" fmla="*/ 146 h 544"/>
                <a:gd name="T36" fmla="*/ 29 w 325"/>
                <a:gd name="T37" fmla="*/ 252 h 544"/>
                <a:gd name="T38" fmla="*/ 1 w 325"/>
                <a:gd name="T39" fmla="*/ 356 h 544"/>
                <a:gd name="T40" fmla="*/ 71 w 325"/>
                <a:gd name="T41" fmla="*/ 396 h 544"/>
                <a:gd name="T42" fmla="*/ 85 w 325"/>
                <a:gd name="T43" fmla="*/ 411 h 544"/>
                <a:gd name="T44" fmla="*/ 88 w 325"/>
                <a:gd name="T45" fmla="*/ 424 h 544"/>
                <a:gd name="T46" fmla="*/ 83 w 325"/>
                <a:gd name="T47" fmla="*/ 438 h 544"/>
                <a:gd name="T48" fmla="*/ 70 w 325"/>
                <a:gd name="T49" fmla="*/ 452 h 544"/>
                <a:gd name="T50" fmla="*/ 48 w 325"/>
                <a:gd name="T51" fmla="*/ 485 h 544"/>
                <a:gd name="T52" fmla="*/ 48 w 325"/>
                <a:gd name="T53" fmla="*/ 510 h 544"/>
                <a:gd name="T54" fmla="*/ 64 w 325"/>
                <a:gd name="T55" fmla="*/ 533 h 544"/>
                <a:gd name="T56" fmla="*/ 85 w 325"/>
                <a:gd name="T57" fmla="*/ 542 h 544"/>
                <a:gd name="T58" fmla="*/ 101 w 325"/>
                <a:gd name="T59" fmla="*/ 541 h 544"/>
                <a:gd name="T60" fmla="*/ 124 w 325"/>
                <a:gd name="T61" fmla="*/ 530 h 544"/>
                <a:gd name="T62" fmla="*/ 141 w 325"/>
                <a:gd name="T63" fmla="*/ 501 h 544"/>
                <a:gd name="T64" fmla="*/ 147 w 325"/>
                <a:gd name="T65" fmla="*/ 478 h 544"/>
                <a:gd name="T66" fmla="*/ 157 w 325"/>
                <a:gd name="T67" fmla="*/ 466 h 544"/>
                <a:gd name="T68" fmla="*/ 166 w 325"/>
                <a:gd name="T69" fmla="*/ 462 h 544"/>
                <a:gd name="T70" fmla="*/ 185 w 325"/>
                <a:gd name="T71" fmla="*/ 464 h 544"/>
                <a:gd name="T72" fmla="*/ 256 w 325"/>
                <a:gd name="T73" fmla="*/ 507 h 544"/>
                <a:gd name="T74" fmla="*/ 325 w 325"/>
                <a:gd name="T75" fmla="*/ 252 h 544"/>
                <a:gd name="T76" fmla="*/ 258 w 325"/>
                <a:gd name="T77"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5" h="544">
                  <a:moveTo>
                    <a:pt x="258" y="0"/>
                  </a:moveTo>
                  <a:cubicBezTo>
                    <a:pt x="225" y="16"/>
                    <a:pt x="191" y="35"/>
                    <a:pt x="188" y="38"/>
                  </a:cubicBezTo>
                  <a:cubicBezTo>
                    <a:pt x="188" y="38"/>
                    <a:pt x="178" y="48"/>
                    <a:pt x="177" y="54"/>
                  </a:cubicBezTo>
                  <a:cubicBezTo>
                    <a:pt x="177" y="54"/>
                    <a:pt x="176" y="62"/>
                    <a:pt x="176" y="64"/>
                  </a:cubicBezTo>
                  <a:cubicBezTo>
                    <a:pt x="176" y="64"/>
                    <a:pt x="176" y="70"/>
                    <a:pt x="181" y="77"/>
                  </a:cubicBezTo>
                  <a:cubicBezTo>
                    <a:pt x="181" y="77"/>
                    <a:pt x="193" y="91"/>
                    <a:pt x="199" y="95"/>
                  </a:cubicBezTo>
                  <a:cubicBezTo>
                    <a:pt x="199" y="95"/>
                    <a:pt x="215" y="115"/>
                    <a:pt x="215" y="123"/>
                  </a:cubicBezTo>
                  <a:cubicBezTo>
                    <a:pt x="215" y="123"/>
                    <a:pt x="220" y="132"/>
                    <a:pt x="213" y="149"/>
                  </a:cubicBezTo>
                  <a:cubicBezTo>
                    <a:pt x="213" y="149"/>
                    <a:pt x="211" y="159"/>
                    <a:pt x="206" y="163"/>
                  </a:cubicBezTo>
                  <a:cubicBezTo>
                    <a:pt x="206" y="163"/>
                    <a:pt x="202" y="170"/>
                    <a:pt x="189" y="177"/>
                  </a:cubicBezTo>
                  <a:cubicBezTo>
                    <a:pt x="189" y="177"/>
                    <a:pt x="173" y="183"/>
                    <a:pt x="160" y="179"/>
                  </a:cubicBezTo>
                  <a:cubicBezTo>
                    <a:pt x="160" y="179"/>
                    <a:pt x="150" y="178"/>
                    <a:pt x="138" y="167"/>
                  </a:cubicBezTo>
                  <a:cubicBezTo>
                    <a:pt x="138" y="167"/>
                    <a:pt x="125" y="157"/>
                    <a:pt x="121" y="132"/>
                  </a:cubicBezTo>
                  <a:cubicBezTo>
                    <a:pt x="121" y="132"/>
                    <a:pt x="117" y="116"/>
                    <a:pt x="115" y="113"/>
                  </a:cubicBezTo>
                  <a:cubicBezTo>
                    <a:pt x="115" y="113"/>
                    <a:pt x="111" y="105"/>
                    <a:pt x="105" y="102"/>
                  </a:cubicBezTo>
                  <a:cubicBezTo>
                    <a:pt x="105" y="102"/>
                    <a:pt x="97" y="98"/>
                    <a:pt x="93" y="98"/>
                  </a:cubicBezTo>
                  <a:cubicBezTo>
                    <a:pt x="93" y="98"/>
                    <a:pt x="81" y="97"/>
                    <a:pt x="72" y="103"/>
                  </a:cubicBezTo>
                  <a:cubicBezTo>
                    <a:pt x="0" y="146"/>
                    <a:pt x="0" y="146"/>
                    <a:pt x="0" y="146"/>
                  </a:cubicBezTo>
                  <a:cubicBezTo>
                    <a:pt x="18" y="177"/>
                    <a:pt x="29" y="213"/>
                    <a:pt x="29" y="252"/>
                  </a:cubicBezTo>
                  <a:cubicBezTo>
                    <a:pt x="29" y="290"/>
                    <a:pt x="19" y="325"/>
                    <a:pt x="1" y="356"/>
                  </a:cubicBezTo>
                  <a:cubicBezTo>
                    <a:pt x="71" y="396"/>
                    <a:pt x="71" y="396"/>
                    <a:pt x="71" y="396"/>
                  </a:cubicBezTo>
                  <a:cubicBezTo>
                    <a:pt x="80" y="400"/>
                    <a:pt x="85" y="411"/>
                    <a:pt x="85" y="411"/>
                  </a:cubicBezTo>
                  <a:cubicBezTo>
                    <a:pt x="87" y="415"/>
                    <a:pt x="88" y="424"/>
                    <a:pt x="88" y="424"/>
                  </a:cubicBezTo>
                  <a:cubicBezTo>
                    <a:pt x="88" y="430"/>
                    <a:pt x="83" y="438"/>
                    <a:pt x="83" y="438"/>
                  </a:cubicBezTo>
                  <a:cubicBezTo>
                    <a:pt x="82" y="441"/>
                    <a:pt x="70" y="452"/>
                    <a:pt x="70" y="452"/>
                  </a:cubicBezTo>
                  <a:cubicBezTo>
                    <a:pt x="50" y="468"/>
                    <a:pt x="48" y="485"/>
                    <a:pt x="48" y="485"/>
                  </a:cubicBezTo>
                  <a:cubicBezTo>
                    <a:pt x="44" y="500"/>
                    <a:pt x="48" y="510"/>
                    <a:pt x="48" y="510"/>
                  </a:cubicBezTo>
                  <a:cubicBezTo>
                    <a:pt x="51" y="523"/>
                    <a:pt x="64" y="533"/>
                    <a:pt x="64" y="533"/>
                  </a:cubicBezTo>
                  <a:cubicBezTo>
                    <a:pt x="77" y="541"/>
                    <a:pt x="85" y="542"/>
                    <a:pt x="85" y="542"/>
                  </a:cubicBezTo>
                  <a:cubicBezTo>
                    <a:pt x="91" y="544"/>
                    <a:pt x="101" y="541"/>
                    <a:pt x="101" y="541"/>
                  </a:cubicBezTo>
                  <a:cubicBezTo>
                    <a:pt x="119" y="538"/>
                    <a:pt x="124" y="530"/>
                    <a:pt x="124" y="530"/>
                  </a:cubicBezTo>
                  <a:cubicBezTo>
                    <a:pt x="131" y="525"/>
                    <a:pt x="141" y="501"/>
                    <a:pt x="141" y="501"/>
                  </a:cubicBezTo>
                  <a:cubicBezTo>
                    <a:pt x="141" y="494"/>
                    <a:pt x="147" y="478"/>
                    <a:pt x="147" y="478"/>
                  </a:cubicBezTo>
                  <a:cubicBezTo>
                    <a:pt x="151" y="469"/>
                    <a:pt x="157" y="466"/>
                    <a:pt x="157" y="466"/>
                  </a:cubicBezTo>
                  <a:cubicBezTo>
                    <a:pt x="158" y="465"/>
                    <a:pt x="166" y="462"/>
                    <a:pt x="166" y="462"/>
                  </a:cubicBezTo>
                  <a:cubicBezTo>
                    <a:pt x="171" y="460"/>
                    <a:pt x="185" y="464"/>
                    <a:pt x="185" y="464"/>
                  </a:cubicBezTo>
                  <a:cubicBezTo>
                    <a:pt x="190" y="465"/>
                    <a:pt x="228" y="489"/>
                    <a:pt x="256" y="507"/>
                  </a:cubicBezTo>
                  <a:cubicBezTo>
                    <a:pt x="300" y="432"/>
                    <a:pt x="325" y="345"/>
                    <a:pt x="325" y="252"/>
                  </a:cubicBezTo>
                  <a:cubicBezTo>
                    <a:pt x="325" y="160"/>
                    <a:pt x="301" y="74"/>
                    <a:pt x="258" y="0"/>
                  </a:cubicBezTo>
                  <a:close/>
                </a:path>
              </a:pathLst>
            </a:custGeom>
            <a:solidFill>
              <a:srgbClr val="A6D25F"/>
            </a:solidFill>
            <a:ln w="14288" cap="flat">
              <a:solidFill>
                <a:sysClr val="window" lastClr="FFFFFF"/>
              </a:solidFill>
              <a:prstDash val="solid"/>
              <a:miter lim="800000"/>
            </a:ln>
          </p:spPr>
          <p:txBody>
            <a:bodyPr vert="horz" wrap="square" lIns="68580" tIns="34290" rIns="68580" bIns="34290" numCol="1" anchor="t" anchorCtr="0" compatLnSpc="1"/>
            <a:lstStyle/>
            <a:p>
              <a:endParaRPr lang="zh-CN" altLang="en-US" sz="1350"/>
            </a:p>
          </p:txBody>
        </p:sp>
        <p:sp>
          <p:nvSpPr>
            <p:cNvPr id="82" name="Freeform 10"/>
            <p:cNvSpPr/>
            <p:nvPr>
              <p:custDataLst>
                <p:tags r:id="rId18"/>
              </p:custDataLst>
            </p:nvPr>
          </p:nvSpPr>
          <p:spPr bwMode="auto">
            <a:xfrm>
              <a:off x="6794" y="6084"/>
              <a:ext cx="2307" cy="1660"/>
            </a:xfrm>
            <a:custGeom>
              <a:avLst/>
              <a:gdLst>
                <a:gd name="T0" fmla="*/ 467 w 557"/>
                <a:gd name="T1" fmla="*/ 106 h 401"/>
                <a:gd name="T2" fmla="*/ 458 w 557"/>
                <a:gd name="T3" fmla="*/ 110 h 401"/>
                <a:gd name="T4" fmla="*/ 448 w 557"/>
                <a:gd name="T5" fmla="*/ 122 h 401"/>
                <a:gd name="T6" fmla="*/ 442 w 557"/>
                <a:gd name="T7" fmla="*/ 145 h 401"/>
                <a:gd name="T8" fmla="*/ 425 w 557"/>
                <a:gd name="T9" fmla="*/ 174 h 401"/>
                <a:gd name="T10" fmla="*/ 402 w 557"/>
                <a:gd name="T11" fmla="*/ 185 h 401"/>
                <a:gd name="T12" fmla="*/ 386 w 557"/>
                <a:gd name="T13" fmla="*/ 186 h 401"/>
                <a:gd name="T14" fmla="*/ 365 w 557"/>
                <a:gd name="T15" fmla="*/ 177 h 401"/>
                <a:gd name="T16" fmla="*/ 349 w 557"/>
                <a:gd name="T17" fmla="*/ 154 h 401"/>
                <a:gd name="T18" fmla="*/ 349 w 557"/>
                <a:gd name="T19" fmla="*/ 129 h 401"/>
                <a:gd name="T20" fmla="*/ 371 w 557"/>
                <a:gd name="T21" fmla="*/ 96 h 401"/>
                <a:gd name="T22" fmla="*/ 384 w 557"/>
                <a:gd name="T23" fmla="*/ 82 h 401"/>
                <a:gd name="T24" fmla="*/ 389 w 557"/>
                <a:gd name="T25" fmla="*/ 68 h 401"/>
                <a:gd name="T26" fmla="*/ 386 w 557"/>
                <a:gd name="T27" fmla="*/ 55 h 401"/>
                <a:gd name="T28" fmla="*/ 372 w 557"/>
                <a:gd name="T29" fmla="*/ 40 h 401"/>
                <a:gd name="T30" fmla="*/ 302 w 557"/>
                <a:gd name="T31" fmla="*/ 0 h 401"/>
                <a:gd name="T32" fmla="*/ 124 w 557"/>
                <a:gd name="T33" fmla="*/ 105 h 401"/>
                <a:gd name="T34" fmla="*/ 123 w 557"/>
                <a:gd name="T35" fmla="*/ 182 h 401"/>
                <a:gd name="T36" fmla="*/ 117 w 557"/>
                <a:gd name="T37" fmla="*/ 202 h 401"/>
                <a:gd name="T38" fmla="*/ 108 w 557"/>
                <a:gd name="T39" fmla="*/ 211 h 401"/>
                <a:gd name="T40" fmla="*/ 93 w 557"/>
                <a:gd name="T41" fmla="*/ 214 h 401"/>
                <a:gd name="T42" fmla="*/ 74 w 557"/>
                <a:gd name="T43" fmla="*/ 209 h 401"/>
                <a:gd name="T44" fmla="*/ 35 w 557"/>
                <a:gd name="T45" fmla="*/ 207 h 401"/>
                <a:gd name="T46" fmla="*/ 13 w 557"/>
                <a:gd name="T47" fmla="*/ 220 h 401"/>
                <a:gd name="T48" fmla="*/ 1 w 557"/>
                <a:gd name="T49" fmla="*/ 245 h 401"/>
                <a:gd name="T50" fmla="*/ 4 w 557"/>
                <a:gd name="T51" fmla="*/ 267 h 401"/>
                <a:gd name="T52" fmla="*/ 12 w 557"/>
                <a:gd name="T53" fmla="*/ 281 h 401"/>
                <a:gd name="T54" fmla="*/ 34 w 557"/>
                <a:gd name="T55" fmla="*/ 296 h 401"/>
                <a:gd name="T56" fmla="*/ 67 w 557"/>
                <a:gd name="T57" fmla="*/ 295 h 401"/>
                <a:gd name="T58" fmla="*/ 91 w 557"/>
                <a:gd name="T59" fmla="*/ 289 h 401"/>
                <a:gd name="T60" fmla="*/ 105 w 557"/>
                <a:gd name="T61" fmla="*/ 292 h 401"/>
                <a:gd name="T62" fmla="*/ 113 w 557"/>
                <a:gd name="T63" fmla="*/ 298 h 401"/>
                <a:gd name="T64" fmla="*/ 121 w 557"/>
                <a:gd name="T65" fmla="*/ 315 h 401"/>
                <a:gd name="T66" fmla="*/ 121 w 557"/>
                <a:gd name="T67" fmla="*/ 401 h 401"/>
                <a:gd name="T68" fmla="*/ 557 w 557"/>
                <a:gd name="T69" fmla="*/ 151 h 401"/>
                <a:gd name="T70" fmla="*/ 486 w 557"/>
                <a:gd name="T71" fmla="*/ 108 h 401"/>
                <a:gd name="T72" fmla="*/ 467 w 557"/>
                <a:gd name="T73" fmla="*/ 106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57" h="401">
                  <a:moveTo>
                    <a:pt x="467" y="106"/>
                  </a:moveTo>
                  <a:cubicBezTo>
                    <a:pt x="467" y="106"/>
                    <a:pt x="459" y="109"/>
                    <a:pt x="458" y="110"/>
                  </a:cubicBezTo>
                  <a:cubicBezTo>
                    <a:pt x="458" y="110"/>
                    <a:pt x="452" y="113"/>
                    <a:pt x="448" y="122"/>
                  </a:cubicBezTo>
                  <a:cubicBezTo>
                    <a:pt x="448" y="122"/>
                    <a:pt x="442" y="138"/>
                    <a:pt x="442" y="145"/>
                  </a:cubicBezTo>
                  <a:cubicBezTo>
                    <a:pt x="442" y="145"/>
                    <a:pt x="432" y="169"/>
                    <a:pt x="425" y="174"/>
                  </a:cubicBezTo>
                  <a:cubicBezTo>
                    <a:pt x="425" y="174"/>
                    <a:pt x="420" y="182"/>
                    <a:pt x="402" y="185"/>
                  </a:cubicBezTo>
                  <a:cubicBezTo>
                    <a:pt x="402" y="185"/>
                    <a:pt x="392" y="188"/>
                    <a:pt x="386" y="186"/>
                  </a:cubicBezTo>
                  <a:cubicBezTo>
                    <a:pt x="386" y="186"/>
                    <a:pt x="378" y="185"/>
                    <a:pt x="365" y="177"/>
                  </a:cubicBezTo>
                  <a:cubicBezTo>
                    <a:pt x="365" y="177"/>
                    <a:pt x="352" y="167"/>
                    <a:pt x="349" y="154"/>
                  </a:cubicBezTo>
                  <a:cubicBezTo>
                    <a:pt x="349" y="154"/>
                    <a:pt x="345" y="144"/>
                    <a:pt x="349" y="129"/>
                  </a:cubicBezTo>
                  <a:cubicBezTo>
                    <a:pt x="349" y="129"/>
                    <a:pt x="351" y="112"/>
                    <a:pt x="371" y="96"/>
                  </a:cubicBezTo>
                  <a:cubicBezTo>
                    <a:pt x="371" y="96"/>
                    <a:pt x="383" y="85"/>
                    <a:pt x="384" y="82"/>
                  </a:cubicBezTo>
                  <a:cubicBezTo>
                    <a:pt x="384" y="82"/>
                    <a:pt x="389" y="74"/>
                    <a:pt x="389" y="68"/>
                  </a:cubicBezTo>
                  <a:cubicBezTo>
                    <a:pt x="389" y="68"/>
                    <a:pt x="388" y="59"/>
                    <a:pt x="386" y="55"/>
                  </a:cubicBezTo>
                  <a:cubicBezTo>
                    <a:pt x="386" y="55"/>
                    <a:pt x="381" y="44"/>
                    <a:pt x="372" y="40"/>
                  </a:cubicBezTo>
                  <a:cubicBezTo>
                    <a:pt x="302" y="0"/>
                    <a:pt x="302" y="0"/>
                    <a:pt x="302" y="0"/>
                  </a:cubicBezTo>
                  <a:cubicBezTo>
                    <a:pt x="266" y="62"/>
                    <a:pt x="200" y="104"/>
                    <a:pt x="124" y="105"/>
                  </a:cubicBezTo>
                  <a:cubicBezTo>
                    <a:pt x="123" y="182"/>
                    <a:pt x="123" y="182"/>
                    <a:pt x="123" y="182"/>
                  </a:cubicBezTo>
                  <a:cubicBezTo>
                    <a:pt x="124" y="192"/>
                    <a:pt x="117" y="202"/>
                    <a:pt x="117" y="202"/>
                  </a:cubicBezTo>
                  <a:cubicBezTo>
                    <a:pt x="115" y="206"/>
                    <a:pt x="108" y="211"/>
                    <a:pt x="108" y="211"/>
                  </a:cubicBezTo>
                  <a:cubicBezTo>
                    <a:pt x="102" y="214"/>
                    <a:pt x="93" y="214"/>
                    <a:pt x="93" y="214"/>
                  </a:cubicBezTo>
                  <a:cubicBezTo>
                    <a:pt x="90" y="214"/>
                    <a:pt x="74" y="209"/>
                    <a:pt x="74" y="209"/>
                  </a:cubicBezTo>
                  <a:cubicBezTo>
                    <a:pt x="50" y="201"/>
                    <a:pt x="35" y="207"/>
                    <a:pt x="35" y="207"/>
                  </a:cubicBezTo>
                  <a:cubicBezTo>
                    <a:pt x="20" y="211"/>
                    <a:pt x="13" y="220"/>
                    <a:pt x="13" y="220"/>
                  </a:cubicBezTo>
                  <a:cubicBezTo>
                    <a:pt x="4" y="229"/>
                    <a:pt x="1" y="245"/>
                    <a:pt x="1" y="245"/>
                  </a:cubicBezTo>
                  <a:cubicBezTo>
                    <a:pt x="0" y="260"/>
                    <a:pt x="4" y="267"/>
                    <a:pt x="4" y="267"/>
                  </a:cubicBezTo>
                  <a:cubicBezTo>
                    <a:pt x="5" y="273"/>
                    <a:pt x="12" y="281"/>
                    <a:pt x="12" y="281"/>
                  </a:cubicBezTo>
                  <a:cubicBezTo>
                    <a:pt x="24" y="295"/>
                    <a:pt x="34" y="296"/>
                    <a:pt x="34" y="296"/>
                  </a:cubicBezTo>
                  <a:cubicBezTo>
                    <a:pt x="41" y="299"/>
                    <a:pt x="67" y="295"/>
                    <a:pt x="67" y="295"/>
                  </a:cubicBezTo>
                  <a:cubicBezTo>
                    <a:pt x="73" y="293"/>
                    <a:pt x="91" y="289"/>
                    <a:pt x="91" y="289"/>
                  </a:cubicBezTo>
                  <a:cubicBezTo>
                    <a:pt x="99" y="288"/>
                    <a:pt x="105" y="292"/>
                    <a:pt x="105" y="292"/>
                  </a:cubicBezTo>
                  <a:cubicBezTo>
                    <a:pt x="107" y="292"/>
                    <a:pt x="113" y="298"/>
                    <a:pt x="113" y="298"/>
                  </a:cubicBezTo>
                  <a:cubicBezTo>
                    <a:pt x="118" y="301"/>
                    <a:pt x="121" y="315"/>
                    <a:pt x="121" y="315"/>
                  </a:cubicBezTo>
                  <a:cubicBezTo>
                    <a:pt x="123" y="321"/>
                    <a:pt x="122" y="366"/>
                    <a:pt x="121" y="401"/>
                  </a:cubicBezTo>
                  <a:cubicBezTo>
                    <a:pt x="307" y="401"/>
                    <a:pt x="469" y="301"/>
                    <a:pt x="557" y="151"/>
                  </a:cubicBezTo>
                  <a:cubicBezTo>
                    <a:pt x="529" y="133"/>
                    <a:pt x="491" y="109"/>
                    <a:pt x="486" y="108"/>
                  </a:cubicBezTo>
                  <a:cubicBezTo>
                    <a:pt x="486" y="108"/>
                    <a:pt x="472" y="104"/>
                    <a:pt x="467" y="106"/>
                  </a:cubicBezTo>
                  <a:close/>
                </a:path>
              </a:pathLst>
            </a:custGeom>
            <a:solidFill>
              <a:srgbClr val="6AB9D4"/>
            </a:solidFill>
            <a:ln w="14288" cap="flat">
              <a:solidFill>
                <a:sysClr val="window" lastClr="FFFFFF"/>
              </a:solidFill>
              <a:prstDash val="solid"/>
              <a:miter lim="800000"/>
            </a:ln>
          </p:spPr>
          <p:txBody>
            <a:bodyPr vert="horz" wrap="square" lIns="68580" tIns="34290" rIns="68580" bIns="34290" numCol="1" anchor="t" anchorCtr="0" compatLnSpc="1"/>
            <a:lstStyle/>
            <a:p>
              <a:endParaRPr lang="zh-CN" altLang="en-US" sz="1350"/>
            </a:p>
          </p:txBody>
        </p:sp>
        <p:sp>
          <p:nvSpPr>
            <p:cNvPr id="86" name="文本框 85"/>
            <p:cNvSpPr txBox="1"/>
            <p:nvPr>
              <p:custDataLst>
                <p:tags r:id="rId19"/>
              </p:custDataLst>
            </p:nvPr>
          </p:nvSpPr>
          <p:spPr>
            <a:xfrm>
              <a:off x="747" y="2787"/>
              <a:ext cx="5625" cy="1482"/>
            </a:xfrm>
            <a:prstGeom prst="rect">
              <a:avLst/>
            </a:prstGeom>
          </p:spPr>
          <p:txBody>
            <a:bodyPr wrap="square"/>
            <a:lstStyle>
              <a:defPPr>
                <a:defRPr lang="zh-CN"/>
              </a:defPPr>
              <a:lvl1pPr indent="0">
                <a:lnSpc>
                  <a:spcPct val="130000"/>
                </a:lnSpc>
                <a:spcBef>
                  <a:spcPts val="1200"/>
                </a:spcBef>
                <a:buFont typeface="Arial" panose="020B0604020202020204" pitchFamily="34" charset="0"/>
                <a:buNone/>
                <a:defRPr sz="2400">
                  <a:solidFill>
                    <a:srgbClr val="3F3F3F"/>
                  </a:solidFill>
                </a:defRPr>
              </a:lvl1pPr>
              <a:lvl2pPr indent="0">
                <a:lnSpc>
                  <a:spcPct val="130000"/>
                </a:lnSpc>
                <a:spcBef>
                  <a:spcPts val="1200"/>
                </a:spcBef>
                <a:buFont typeface="Arial" panose="020B0604020202020204" pitchFamily="34" charset="0"/>
                <a:buNone/>
                <a:defRPr sz="2400"/>
              </a:lvl2pPr>
              <a:lvl3pPr indent="0">
                <a:lnSpc>
                  <a:spcPct val="130000"/>
                </a:lnSpc>
                <a:spcBef>
                  <a:spcPts val="1200"/>
                </a:spcBef>
                <a:buFont typeface="Arial" panose="020B0604020202020204" pitchFamily="34" charset="0"/>
                <a:buNone/>
                <a:defRPr sz="2000"/>
              </a:lvl3pPr>
              <a:lvl4pPr indent="0">
                <a:lnSpc>
                  <a:spcPct val="130000"/>
                </a:lnSpc>
                <a:spcBef>
                  <a:spcPts val="1200"/>
                </a:spcBef>
                <a:buFont typeface="Arial" panose="020B0604020202020204" pitchFamily="34" charset="0"/>
                <a:buNone/>
              </a:lvl4pPr>
              <a:lvl5pPr indent="0">
                <a:lnSpc>
                  <a:spcPct val="130000"/>
                </a:lnSpc>
                <a:spcBef>
                  <a:spcPts val="12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1800">
                  <a:latin typeface="Times New Roman" panose="02020603050405020304" pitchFamily="18" charset="0"/>
                  <a:cs typeface="Times New Roman" panose="02020603050405020304" pitchFamily="18" charset="0"/>
                </a:rPr>
                <a:t>Innovative lyophilized Microsphere design reduces storage requirements and enables transportation at room temperature.</a:t>
              </a:r>
              <a:endParaRPr lang="zh-CN" altLang="en-US" sz="1800">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938022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1.3 Loci Arrangement Diagram of A33Plex </a:t>
            </a:r>
            <a:r>
              <a:rPr lang="en-US" altLang="zh-CN" sz="2400" b="1" dirty="0">
                <a:solidFill>
                  <a:schemeClr val="bg1"/>
                </a:solidFill>
                <a:latin typeface="Times New Roman" panose="02020603050405020304" pitchFamily="18" charset="0"/>
                <a:cs typeface="Times New Roman" panose="02020603050405020304" pitchFamily="18" charset="0"/>
                <a:sym typeface="+mn-ea"/>
              </a:rPr>
              <a:t>(Lyophilized Microspheres)</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4" name="图片 3"/>
          <p:cNvPicPr>
            <a:picLocks noChangeAspect="1"/>
          </p:cNvPicPr>
          <p:nvPr>
            <p:custDataLst>
              <p:tags r:id="rId2"/>
            </p:custDataLst>
          </p:nvPr>
        </p:nvPicPr>
        <p:blipFill>
          <a:blip r:embed="rId3"/>
          <a:stretch>
            <a:fillRect/>
          </a:stretch>
        </p:blipFill>
        <p:spPr>
          <a:xfrm>
            <a:off x="1153795" y="1061720"/>
            <a:ext cx="10261600" cy="504698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8449310" cy="368300"/>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b="1" dirty="0">
                <a:solidFill>
                  <a:schemeClr val="bg1"/>
                </a:solidFill>
                <a:latin typeface="Times New Roman" panose="02020603050405020304" pitchFamily="18" charset="0"/>
                <a:cs typeface="Times New Roman" panose="02020603050405020304" pitchFamily="18" charset="0"/>
              </a:rPr>
              <a:t>1.4 Analysis Software Loci Information Table of </a:t>
            </a:r>
            <a:r>
              <a:rPr lang="en-US" altLang="zh-CN" b="1" dirty="0">
                <a:solidFill>
                  <a:schemeClr val="bg1"/>
                </a:solidFill>
                <a:latin typeface="Times New Roman" panose="02020603050405020304" pitchFamily="18" charset="0"/>
                <a:cs typeface="Times New Roman" panose="02020603050405020304" pitchFamily="18" charset="0"/>
                <a:sym typeface="+mn-ea"/>
              </a:rPr>
              <a:t>A33Plex </a:t>
            </a:r>
            <a:r>
              <a:rPr lang="en-US" altLang="zh-CN" b="1" dirty="0">
                <a:solidFill>
                  <a:schemeClr val="bg1"/>
                </a:solidFill>
                <a:latin typeface="Times New Roman" panose="02020603050405020304" pitchFamily="18" charset="0"/>
                <a:cs typeface="Times New Roman" panose="02020603050405020304" pitchFamily="18" charset="0"/>
                <a:sym typeface="+mn-ea"/>
              </a:rPr>
              <a:t>(Lyophilized Microspheres)</a:t>
            </a:r>
            <a:endParaRPr lang="en-US" altLang="zh-CN" b="1" dirty="0">
              <a:solidFill>
                <a:schemeClr val="bg1"/>
              </a:solidFill>
              <a:latin typeface="Times New Roman" panose="02020603050405020304" pitchFamily="18" charset="0"/>
              <a:cs typeface="Times New Roman" panose="02020603050405020304" pitchFamily="18" charset="0"/>
              <a:sym typeface="+mn-ea"/>
            </a:endParaRPr>
          </a:p>
        </p:txBody>
      </p:sp>
      <p:pic>
        <p:nvPicPr>
          <p:cNvPr id="4" name="图片 3"/>
          <p:cNvPicPr>
            <a:picLocks noChangeAspect="1"/>
          </p:cNvPicPr>
          <p:nvPr>
            <p:custDataLst>
              <p:tags r:id="rId2"/>
            </p:custDataLst>
          </p:nvPr>
        </p:nvPicPr>
        <p:blipFill>
          <a:blip r:embed="rId3"/>
          <a:stretch>
            <a:fillRect/>
          </a:stretch>
        </p:blipFill>
        <p:spPr>
          <a:xfrm>
            <a:off x="1459230" y="1085850"/>
            <a:ext cx="9274175" cy="552704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9053" y="220287"/>
            <a:ext cx="9172575" cy="398780"/>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000" b="1" dirty="0">
                <a:solidFill>
                  <a:schemeClr val="bg1"/>
                </a:solidFill>
                <a:latin typeface="Times New Roman" panose="02020603050405020304" pitchFamily="18" charset="0"/>
                <a:cs typeface="Times New Roman" panose="02020603050405020304" pitchFamily="18" charset="0"/>
              </a:rPr>
              <a:t>1.5 Electrophoretic Diagram of </a:t>
            </a:r>
            <a:r>
              <a:rPr lang="en-US" altLang="zh-CN" sz="2000" b="1" dirty="0">
                <a:solidFill>
                  <a:schemeClr val="bg1"/>
                </a:solidFill>
                <a:latin typeface="Times New Roman" panose="02020603050405020304" pitchFamily="18" charset="0"/>
                <a:cs typeface="Times New Roman" panose="02020603050405020304" pitchFamily="18" charset="0"/>
                <a:sym typeface="+mn-ea"/>
              </a:rPr>
              <a:t>A33Plex (Lyophilized Microspheres) </a:t>
            </a:r>
            <a:r>
              <a:rPr lang="en-US" altLang="zh-CN" sz="2000" b="1" dirty="0">
                <a:solidFill>
                  <a:schemeClr val="bg1"/>
                </a:solidFill>
                <a:latin typeface="Times New Roman" panose="02020603050405020304" pitchFamily="18" charset="0"/>
                <a:cs typeface="Times New Roman" panose="02020603050405020304" pitchFamily="18" charset="0"/>
              </a:rPr>
              <a:t>Allelic Ladder</a:t>
            </a:r>
            <a:endParaRPr lang="en-US" altLang="zh-CN" sz="2000" b="1" dirty="0">
              <a:solidFill>
                <a:schemeClr val="bg1"/>
              </a:solidFill>
              <a:latin typeface="Times New Roman" panose="02020603050405020304" pitchFamily="18" charset="0"/>
              <a:cs typeface="Times New Roman" panose="02020603050405020304" pitchFamily="18" charset="0"/>
            </a:endParaRPr>
          </a:p>
        </p:txBody>
      </p:sp>
      <p:pic>
        <p:nvPicPr>
          <p:cNvPr id="3" name="图片 2"/>
          <p:cNvPicPr>
            <a:picLocks noChangeAspect="1"/>
          </p:cNvPicPr>
          <p:nvPr>
            <p:custDataLst>
              <p:tags r:id="rId2"/>
            </p:custDataLst>
          </p:nvPr>
        </p:nvPicPr>
        <p:blipFill>
          <a:blip r:embed="rId3"/>
          <a:stretch>
            <a:fillRect/>
          </a:stretch>
        </p:blipFill>
        <p:spPr>
          <a:xfrm>
            <a:off x="407670" y="1165225"/>
            <a:ext cx="11376025" cy="523049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1999716"/>
            <a:ext cx="12192000" cy="2016807"/>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35" y="2186940"/>
            <a:ext cx="12192000" cy="1753235"/>
          </a:xfrm>
          <a:prstGeom prst="rect">
            <a:avLst/>
          </a:prstGeom>
          <a:noFill/>
        </p:spPr>
        <p:txBody>
          <a:bodyPr wrap="square" rtlCol="0">
            <a:spAutoFit/>
          </a:bodyPr>
          <a:lstStyle/>
          <a:p>
            <a:pPr algn="ctr"/>
            <a:r>
              <a:rPr lang="en-US" altLang="zh-CN" sz="5400" b="1" dirty="0">
                <a:solidFill>
                  <a:schemeClr val="bg1"/>
                </a:solidFill>
                <a:latin typeface="Times New Roman" panose="02020603050405020304" pitchFamily="18" charset="0"/>
                <a:cs typeface="Times New Roman" panose="02020603050405020304" pitchFamily="18" charset="0"/>
              </a:rPr>
              <a:t>General Information of </a:t>
            </a:r>
            <a:r>
              <a:rPr lang="en-US" altLang="zh-CN" sz="5400" b="1" dirty="0">
                <a:solidFill>
                  <a:schemeClr val="bg1"/>
                </a:solidFill>
                <a:latin typeface="Times New Roman" panose="02020603050405020304" pitchFamily="18" charset="0"/>
                <a:cs typeface="Times New Roman" panose="02020603050405020304" pitchFamily="18" charset="0"/>
                <a:sym typeface="+mn-ea"/>
              </a:rPr>
              <a:t>A33Plex (Lyophilized Microspheres)</a:t>
            </a:r>
            <a:endParaRPr lang="en-US" altLang="zh-CN" sz="5400" b="1" dirty="0">
              <a:solidFill>
                <a:schemeClr val="bg1"/>
              </a:solidFill>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71730"/>
            <a:ext cx="3004462" cy="1158864"/>
          </a:xfrm>
          <a:prstGeom prst="rect">
            <a:avLst/>
          </a:prstGeom>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TAG_VERSION" val="1.0"/>
  <p:tag name="KSO_WM_BEAUTIFY_FLAG" val=""/>
  <p:tag name="KSO_WM_TEMPLATE_CATEGORY" val="diagram"/>
  <p:tag name="KSO_WM_TEMPLATE_INDEX" val="20169747"/>
  <p:tag name="KSO_WM_UNIT_TYPE" val="q_h_a"/>
  <p:tag name="KSO_WM_UNIT_INDEX" val="1_1_1"/>
  <p:tag name="KSO_WM_UNIT_LAYERLEVEL" val="1_1_1"/>
  <p:tag name="KSO_WM_UNIT_VALUE" val="8"/>
  <p:tag name="KSO_WM_UNIT_HIGHLIGHT" val="0"/>
  <p:tag name="KSO_WM_UNIT_COMPATIBLE" val="0"/>
  <p:tag name="KSO_WM_UNIT_CLEAR" val="0"/>
  <p:tag name="KSO_WM_UNIT_PRESET_TEXT_INDEX" val="3"/>
  <p:tag name="KSO_WM_UNIT_PRESET_TEXT_LEN" val="12"/>
  <p:tag name="KSO_WM_DIAGRAM_GROUP_CODE" val="q1-1"/>
  <p:tag name="KSO_WM_UNIT_ID" val="diagram20169747_5*q_h_a*1_1_1"/>
  <p:tag name="KSO_WM_UNIT_TEXT_FILL_FORE_SCHEMECOLOR_INDEX" val="6"/>
  <p:tag name="KSO_WM_UNIT_TEXT_FILL_TYPE" val="1"/>
</p:tagLst>
</file>

<file path=ppt/tags/tag11.xml><?xml version="1.0" encoding="utf-8"?>
<p:tagLst xmlns:p="http://schemas.openxmlformats.org/presentationml/2006/main">
  <p:tag name="KSO_WM_TAG_VERSION" val="1.0"/>
  <p:tag name="KSO_WM_BEAUTIFY_FLAG" val=""/>
  <p:tag name="KSO_WM_TEMPLATE_CATEGORY" val="diagram"/>
  <p:tag name="KSO_WM_TEMPLATE_INDEX" val="20169747"/>
  <p:tag name="KSO_WM_UNIT_TYPE" val="q_h_f"/>
  <p:tag name="KSO_WM_UNIT_INDEX" val="1_1_1"/>
  <p:tag name="KSO_WM_UNIT_LAYERLEVEL" val="1_1_1"/>
  <p:tag name="KSO_WM_UNIT_VALUE" val="18"/>
  <p:tag name="KSO_WM_UNIT_HIGHLIGHT" val="0"/>
  <p:tag name="KSO_WM_UNIT_COMPATIBLE" val="0"/>
  <p:tag name="KSO_WM_UNIT_CLEAR" val="0"/>
  <p:tag name="KSO_WM_UNIT_PRESET_TEXT_INDEX" val="4"/>
  <p:tag name="KSO_WM_UNIT_PRESET_TEXT_LEN" val="26"/>
  <p:tag name="KSO_WM_DIAGRAM_GROUP_CODE" val="q1-1"/>
  <p:tag name="KSO_WM_UNIT_ID" val="diagram20169747_5*q_h_f*1_1_1"/>
  <p:tag name="KSO_WM_UNIT_TEXT_FILL_FORE_SCHEMECOLOR_INDEX" val="15"/>
  <p:tag name="KSO_WM_UNIT_TEXT_FILL_TYPE" val="1"/>
</p:tagLst>
</file>

<file path=ppt/tags/tag12.xml><?xml version="1.0" encoding="utf-8"?>
<p:tagLst xmlns:p="http://schemas.openxmlformats.org/presentationml/2006/main">
  <p:tag name="KSO_WM_TAG_VERSION" val="1.0"/>
  <p:tag name="KSO_WM_BEAUTIFY_FLAG" val=""/>
  <p:tag name="KSO_WM_TEMPLATE_CATEGORY" val="diagram"/>
  <p:tag name="KSO_WM_TEMPLATE_INDEX" val="20169747"/>
  <p:tag name="KSO_WM_UNIT_TYPE" val="q_h_a"/>
  <p:tag name="KSO_WM_UNIT_INDEX" val="1_4_1"/>
  <p:tag name="KSO_WM_UNIT_LAYERLEVEL" val="1_1_1"/>
  <p:tag name="KSO_WM_UNIT_VALUE" val="8"/>
  <p:tag name="KSO_WM_UNIT_HIGHLIGHT" val="0"/>
  <p:tag name="KSO_WM_UNIT_COMPATIBLE" val="0"/>
  <p:tag name="KSO_WM_UNIT_CLEAR" val="0"/>
  <p:tag name="KSO_WM_UNIT_PRESET_TEXT_INDEX" val="3"/>
  <p:tag name="KSO_WM_UNIT_PRESET_TEXT_LEN" val="12"/>
  <p:tag name="KSO_WM_DIAGRAM_GROUP_CODE" val="q1-1"/>
  <p:tag name="KSO_WM_UNIT_ID" val="diagram20169747_5*q_h_a*1_4_1"/>
  <p:tag name="KSO_WM_UNIT_TEXT_FILL_FORE_SCHEMECOLOR_INDEX" val="5"/>
  <p:tag name="KSO_WM_UNIT_TEXT_FILL_TYPE" val="1"/>
</p:tagLst>
</file>

<file path=ppt/tags/tag13.xml><?xml version="1.0" encoding="utf-8"?>
<p:tagLst xmlns:p="http://schemas.openxmlformats.org/presentationml/2006/main">
  <p:tag name="KSO_WM_TAG_VERSION" val="1.0"/>
  <p:tag name="KSO_WM_BEAUTIFY_FLAG" val=""/>
  <p:tag name="KSO_WM_TEMPLATE_CATEGORY" val="diagram"/>
  <p:tag name="KSO_WM_TEMPLATE_INDEX" val="20169747"/>
  <p:tag name="KSO_WM_UNIT_TYPE" val="q_h_f"/>
  <p:tag name="KSO_WM_UNIT_INDEX" val="1_4_1"/>
  <p:tag name="KSO_WM_UNIT_LAYERLEVEL" val="1_1_1"/>
  <p:tag name="KSO_WM_UNIT_VALUE" val="18"/>
  <p:tag name="KSO_WM_UNIT_HIGHLIGHT" val="0"/>
  <p:tag name="KSO_WM_UNIT_COMPATIBLE" val="0"/>
  <p:tag name="KSO_WM_UNIT_CLEAR" val="0"/>
  <p:tag name="KSO_WM_UNIT_PRESET_TEXT_INDEX" val="4"/>
  <p:tag name="KSO_WM_UNIT_PRESET_TEXT_LEN" val="26"/>
  <p:tag name="KSO_WM_DIAGRAM_GROUP_CODE" val="q1-1"/>
  <p:tag name="KSO_WM_UNIT_ID" val="diagram20169747_5*q_h_f*1_4_1"/>
  <p:tag name="KSO_WM_UNIT_TEXT_FILL_FORE_SCHEMECOLOR_INDEX" val="15"/>
  <p:tag name="KSO_WM_UNIT_TEXT_FILL_TYPE" val="1"/>
</p:tagLst>
</file>

<file path=ppt/tags/tag14.xml><?xml version="1.0" encoding="utf-8"?>
<p:tagLst xmlns:p="http://schemas.openxmlformats.org/presentationml/2006/main">
  <p:tag name="KSO_WM_TAG_VERSION" val="1.0"/>
  <p:tag name="KSO_WM_BEAUTIFY_FLAG" val=""/>
  <p:tag name="KSO_WM_TEMPLATE_CATEGORY" val="diagram"/>
  <p:tag name="KSO_WM_TEMPLATE_INDEX" val="20169747"/>
  <p:tag name="KSO_WM_UNIT_TYPE" val="q_h_i"/>
  <p:tag name="KSO_WM_UNIT_INDEX" val="1_6_1"/>
  <p:tag name="KSO_WM_UNIT_ID" val="diagram20169747_5*q_h_i*1_6_1"/>
  <p:tag name="KSO_WM_UNIT_LAYERLEVEL" val="1_1_1"/>
  <p:tag name="KSO_WM_DIAGRAM_GROUP_CODE" val="q1-1"/>
  <p:tag name="KSO_WM_UNIT_FILL_FORE_SCHEMECOLOR_INDEX" val="8"/>
  <p:tag name="KSO_WM_UNIT_FILL_TYPE" val="1"/>
  <p:tag name="KSO_WM_UNIT_LINE_FORE_SCHEMECOLOR_INDEX" val="14"/>
  <p:tag name="KSO_WM_UNIT_LINE_FILL_TYPE" val="2"/>
  <p:tag name="KSO_WM_UNIT_TEXT_FILL_FORE_SCHEMECOLOR_INDEX" val="13"/>
  <p:tag name="KSO_WM_UNIT_TEXT_FILL_TYPE" val="1"/>
</p:tagLst>
</file>

<file path=ppt/tags/tag15.xml><?xml version="1.0" encoding="utf-8"?>
<p:tagLst xmlns:p="http://schemas.openxmlformats.org/presentationml/2006/main">
  <p:tag name="KSO_WM_TAG_VERSION" val="1.0"/>
  <p:tag name="KSO_WM_BEAUTIFY_FLAG" val=""/>
  <p:tag name="KSO_WM_TEMPLATE_CATEGORY" val="diagram"/>
  <p:tag name="KSO_WM_TEMPLATE_INDEX" val="20169747"/>
  <p:tag name="KSO_WM_UNIT_TYPE" val="q_h_i"/>
  <p:tag name="KSO_WM_UNIT_INDEX" val="1_1_1"/>
  <p:tag name="KSO_WM_UNIT_ID" val="diagram20169747_5*q_h_i*1_1_1"/>
  <p:tag name="KSO_WM_UNIT_LAYERLEVEL" val="1_1_1"/>
  <p:tag name="KSO_WM_DIAGRAM_GROUP_CODE" val="q1-1"/>
  <p:tag name="KSO_WM_UNIT_FILL_FORE_SCHEMECOLOR_INDEX" val="6"/>
  <p:tag name="KSO_WM_UNIT_FILL_TYPE" val="1"/>
  <p:tag name="KSO_WM_UNIT_LINE_FORE_SCHEMECOLOR_INDEX" val="14"/>
  <p:tag name="KSO_WM_UNIT_LINE_FILL_TYPE" val="2"/>
  <p:tag name="KSO_WM_UNIT_TEXT_FILL_FORE_SCHEMECOLOR_INDEX" val="13"/>
  <p:tag name="KSO_WM_UNIT_TEXT_FILL_TYPE" val="1"/>
</p:tagLst>
</file>

<file path=ppt/tags/tag16.xml><?xml version="1.0" encoding="utf-8"?>
<p:tagLst xmlns:p="http://schemas.openxmlformats.org/presentationml/2006/main">
  <p:tag name="KSO_WM_TAG_VERSION" val="1.0"/>
  <p:tag name="KSO_WM_BEAUTIFY_FLAG" val=""/>
  <p:tag name="KSO_WM_TEMPLATE_CATEGORY" val="diagram"/>
  <p:tag name="KSO_WM_TEMPLATE_INDEX" val="20169747"/>
  <p:tag name="KSO_WM_UNIT_TYPE" val="q_h_i"/>
  <p:tag name="KSO_WM_UNIT_INDEX" val="1_5_1"/>
  <p:tag name="KSO_WM_UNIT_ID" val="diagram20169747_5*q_h_i*1_5_1"/>
  <p:tag name="KSO_WM_UNIT_LAYERLEVEL" val="1_1_1"/>
  <p:tag name="KSO_WM_DIAGRAM_GROUP_CODE" val="q1-1"/>
  <p:tag name="KSO_WM_UNIT_FILL_FORE_SCHEMECOLOR_INDEX" val="7"/>
  <p:tag name="KSO_WM_UNIT_FILL_TYPE" val="1"/>
  <p:tag name="KSO_WM_UNIT_LINE_FORE_SCHEMECOLOR_INDEX" val="14"/>
  <p:tag name="KSO_WM_UNIT_LINE_FILL_TYPE" val="2"/>
  <p:tag name="KSO_WM_UNIT_TEXT_FILL_FORE_SCHEMECOLOR_INDEX" val="13"/>
  <p:tag name="KSO_WM_UNIT_TEXT_FILL_TYPE" val="1"/>
</p:tagLst>
</file>

<file path=ppt/tags/tag17.xml><?xml version="1.0" encoding="utf-8"?>
<p:tagLst xmlns:p="http://schemas.openxmlformats.org/presentationml/2006/main">
  <p:tag name="KSO_WM_TAG_VERSION" val="1.0"/>
  <p:tag name="KSO_WM_BEAUTIFY_FLAG" val=""/>
  <p:tag name="KSO_WM_TEMPLATE_CATEGORY" val="diagram"/>
  <p:tag name="KSO_WM_TEMPLATE_INDEX" val="20169747"/>
  <p:tag name="KSO_WM_UNIT_TYPE" val="q_h_i"/>
  <p:tag name="KSO_WM_UNIT_INDEX" val="1_4_1"/>
  <p:tag name="KSO_WM_UNIT_ID" val="diagram20169747_5*q_h_i*1_4_1"/>
  <p:tag name="KSO_WM_UNIT_LAYERLEVEL" val="1_1_1"/>
  <p:tag name="KSO_WM_DIAGRAM_GROUP_CODE" val="q1-1"/>
  <p:tag name="KSO_WM_UNIT_FILL_FORE_SCHEMECOLOR_INDEX" val="5"/>
  <p:tag name="KSO_WM_UNIT_FILL_TYPE" val="1"/>
  <p:tag name="KSO_WM_UNIT_LINE_FORE_SCHEMECOLOR_INDEX" val="14"/>
  <p:tag name="KSO_WM_UNIT_LINE_FILL_TYPE" val="2"/>
  <p:tag name="KSO_WM_UNIT_TEXT_FILL_FORE_SCHEMECOLOR_INDEX" val="13"/>
  <p:tag name="KSO_WM_UNIT_TEXT_FILL_TYPE" val="1"/>
</p:tagLst>
</file>

<file path=ppt/tags/tag18.xml><?xml version="1.0" encoding="utf-8"?>
<p:tagLst xmlns:p="http://schemas.openxmlformats.org/presentationml/2006/main">
  <p:tag name="KSO_WM_TAG_VERSION" val="1.0"/>
  <p:tag name="KSO_WM_BEAUTIFY_FLAG" val=""/>
  <p:tag name="KSO_WM_TEMPLATE_CATEGORY" val="diagram"/>
  <p:tag name="KSO_WM_TEMPLATE_INDEX" val="20169747"/>
  <p:tag name="KSO_WM_UNIT_TYPE" val="q_h_i"/>
  <p:tag name="KSO_WM_UNIT_INDEX" val="1_2_1"/>
  <p:tag name="KSO_WM_UNIT_ID" val="diagram20169747_5*q_h_i*1_2_1"/>
  <p:tag name="KSO_WM_UNIT_LAYERLEVEL" val="1_1_1"/>
  <p:tag name="KSO_WM_DIAGRAM_GROUP_CODE" val="q1-1"/>
  <p:tag name="KSO_WM_UNIT_FILL_FORE_SCHEMECOLOR_INDEX" val="7"/>
  <p:tag name="KSO_WM_UNIT_FILL_TYPE" val="1"/>
  <p:tag name="KSO_WM_UNIT_LINE_FORE_SCHEMECOLOR_INDEX" val="14"/>
  <p:tag name="KSO_WM_UNIT_LINE_FILL_TYPE" val="2"/>
  <p:tag name="KSO_WM_UNIT_TEXT_FILL_FORE_SCHEMECOLOR_INDEX" val="13"/>
  <p:tag name="KSO_WM_UNIT_TEXT_FILL_TYPE" val="1"/>
</p:tagLst>
</file>

<file path=ppt/tags/tag19.xml><?xml version="1.0" encoding="utf-8"?>
<p:tagLst xmlns:p="http://schemas.openxmlformats.org/presentationml/2006/main">
  <p:tag name="KSO_WM_TAG_VERSION" val="1.0"/>
  <p:tag name="KSO_WM_BEAUTIFY_FLAG" val=""/>
  <p:tag name="KSO_WM_TEMPLATE_CATEGORY" val="diagram"/>
  <p:tag name="KSO_WM_TEMPLATE_INDEX" val="20169747"/>
  <p:tag name="KSO_WM_UNIT_TYPE" val="q_h_i"/>
  <p:tag name="KSO_WM_UNIT_INDEX" val="1_3_1"/>
  <p:tag name="KSO_WM_UNIT_ID" val="diagram20169747_5*q_h_i*1_3_1"/>
  <p:tag name="KSO_WM_UNIT_LAYERLEVEL" val="1_1_1"/>
  <p:tag name="KSO_WM_DIAGRAM_GROUP_CODE" val="q1-1"/>
  <p:tag name="KSO_WM_UNIT_FILL_FORE_SCHEMECOLOR_INDEX" val="8"/>
  <p:tag name="KSO_WM_UNIT_FILL_TYPE" val="1"/>
  <p:tag name="KSO_WM_UNIT_LINE_FORE_SCHEMECOLOR_INDEX" val="14"/>
  <p:tag name="KSO_WM_UNIT_LINE_FILL_TYPE" val="2"/>
  <p:tag name="KSO_WM_UNIT_TEXT_FILL_FORE_SCHEMECOLOR_INDEX" val="13"/>
  <p:tag name="KSO_WM_UNIT_TEXT_FILL_TYPE" val="1"/>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TAG_VERSION" val="1.0"/>
  <p:tag name="KSO_WM_BEAUTIFY_FLAG" val=""/>
  <p:tag name="KSO_WM_TEMPLATE_CATEGORY" val="diagram"/>
  <p:tag name="KSO_WM_TEMPLATE_INDEX" val="20169747"/>
  <p:tag name="KSO_WM_UNIT_TYPE" val="q_h_f"/>
  <p:tag name="KSO_WM_UNIT_INDEX" val="1_1_1"/>
  <p:tag name="KSO_WM_UNIT_LAYERLEVEL" val="1_1_1"/>
  <p:tag name="KSO_WM_UNIT_VALUE" val="18"/>
  <p:tag name="KSO_WM_UNIT_HIGHLIGHT" val="0"/>
  <p:tag name="KSO_WM_UNIT_COMPATIBLE" val="0"/>
  <p:tag name="KSO_WM_UNIT_CLEAR" val="0"/>
  <p:tag name="KSO_WM_UNIT_PRESET_TEXT_INDEX" val="4"/>
  <p:tag name="KSO_WM_UNIT_PRESET_TEXT_LEN" val="26"/>
  <p:tag name="KSO_WM_DIAGRAM_GROUP_CODE" val="q1-1"/>
  <p:tag name="KSO_WM_UNIT_ID" val="diagram20169747_5*q_h_f*1_1_1"/>
  <p:tag name="KSO_WM_UNIT_TEXT_FILL_FORE_SCHEMECOLOR_INDEX" val="15"/>
  <p:tag name="KSO_WM_UNIT_TEXT_FILL_TYPE" val="1"/>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UNIT_TABLE_BEAUTIFY" val="smartTable{b450fad2-529e-41a7-ab0e-a9ad64641126}"/>
  <p:tag name="KSO_WM_BEAUTIFY_FLAG" val=""/>
</p:tagLst>
</file>

<file path=ppt/tags/tag25.xml><?xml version="1.0" encoding="utf-8"?>
<p:tagLst xmlns:p="http://schemas.openxmlformats.org/presentationml/2006/main">
  <p:tag name="KSO_WM_UNIT_TABLE_BEAUTIFY" val="smartTable{081c803a-c3ef-4028-a068-8242dec87e14}"/>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UNIT_TABLE_BEAUTIFY" val="smartTable{ab191ce8-d6b7-4f98-bddb-0a5487882dd1}"/>
  <p:tag name="KSO_WM_BEAUTIFY_FLAG" val=""/>
</p:tagLst>
</file>

<file path=ppt/tags/tag3.xml><?xml version="1.0" encoding="utf-8"?>
<p:tagLst xmlns:p="http://schemas.openxmlformats.org/presentationml/2006/main">
  <p:tag name="KSO_WM_TAG_VERSION" val="1.0"/>
  <p:tag name="KSO_WM_BEAUTIFY_FLAG" val=""/>
  <p:tag name="KSO_WM_TEMPLATE_CATEGORY" val="diagram"/>
  <p:tag name="KSO_WM_TEMPLATE_INDEX" val="20169747"/>
  <p:tag name="KSO_WM_UNIT_TYPE" val="q_h_a"/>
  <p:tag name="KSO_WM_UNIT_INDEX" val="1_6_1"/>
  <p:tag name="KSO_WM_UNIT_LAYERLEVEL" val="1_1_1"/>
  <p:tag name="KSO_WM_UNIT_VALUE" val="8"/>
  <p:tag name="KSO_WM_UNIT_HIGHLIGHT" val="0"/>
  <p:tag name="KSO_WM_UNIT_COMPATIBLE" val="0"/>
  <p:tag name="KSO_WM_UNIT_CLEAR" val="0"/>
  <p:tag name="KSO_WM_UNIT_PRESET_TEXT_INDEX" val="3"/>
  <p:tag name="KSO_WM_UNIT_PRESET_TEXT_LEN" val="12"/>
  <p:tag name="KSO_WM_DIAGRAM_GROUP_CODE" val="q1-1"/>
  <p:tag name="KSO_WM_UNIT_ID" val="diagram20169747_5*q_h_a*1_6_1"/>
  <p:tag name="KSO_WM_UNIT_TEXT_FILL_FORE_SCHEMECOLOR_INDEX" val="8"/>
  <p:tag name="KSO_WM_UNIT_TEXT_FILL_TYPE" val="1"/>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PP_MARK_KEY" val="35120538-9e9c-482d-9cd9-43c3b64e5d48"/>
  <p:tag name="COMMONDATA" val="eyJoZGlkIjoiMzg3M2VhZDAyYTVlNzk1MzQzNGZkODY4NmUwMDYzMGIifQ=="/>
</p:tagLst>
</file>

<file path=ppt/tags/tag4.xml><?xml version="1.0" encoding="utf-8"?>
<p:tagLst xmlns:p="http://schemas.openxmlformats.org/presentationml/2006/main">
  <p:tag name="KSO_WM_TAG_VERSION" val="1.0"/>
  <p:tag name="KSO_WM_BEAUTIFY_FLAG" val=""/>
  <p:tag name="KSO_WM_TEMPLATE_CATEGORY" val="diagram"/>
  <p:tag name="KSO_WM_TEMPLATE_INDEX" val="20169747"/>
  <p:tag name="KSO_WM_UNIT_TYPE" val="q_h_f"/>
  <p:tag name="KSO_WM_UNIT_INDEX" val="1_5_1"/>
  <p:tag name="KSO_WM_UNIT_LAYERLEVEL" val="1_1_1"/>
  <p:tag name="KSO_WM_UNIT_VALUE" val="18"/>
  <p:tag name="KSO_WM_UNIT_HIGHLIGHT" val="0"/>
  <p:tag name="KSO_WM_UNIT_COMPATIBLE" val="0"/>
  <p:tag name="KSO_WM_UNIT_CLEAR" val="0"/>
  <p:tag name="KSO_WM_UNIT_PRESET_TEXT_INDEX" val="4"/>
  <p:tag name="KSO_WM_UNIT_PRESET_TEXT_LEN" val="26"/>
  <p:tag name="KSO_WM_DIAGRAM_GROUP_CODE" val="q1-1"/>
  <p:tag name="KSO_WM_UNIT_ID" val="diagram20169747_5*q_h_f*1_5_1"/>
  <p:tag name="KSO_WM_UNIT_TEXT_FILL_FORE_SCHEMECOLOR_INDEX" val="15"/>
  <p:tag name="KSO_WM_UNIT_TEXT_FILL_TYPE" val="1"/>
</p:tagLst>
</file>

<file path=ppt/tags/tag5.xml><?xml version="1.0" encoding="utf-8"?>
<p:tagLst xmlns:p="http://schemas.openxmlformats.org/presentationml/2006/main">
  <p:tag name="KSO_WM_TAG_VERSION" val="1.0"/>
  <p:tag name="KSO_WM_BEAUTIFY_FLAG" val=""/>
  <p:tag name="KSO_WM_TEMPLATE_CATEGORY" val="diagram"/>
  <p:tag name="KSO_WM_TEMPLATE_INDEX" val="20169747"/>
  <p:tag name="KSO_WM_UNIT_TYPE" val="q_h_a"/>
  <p:tag name="KSO_WM_UNIT_INDEX" val="1_5_1"/>
  <p:tag name="KSO_WM_UNIT_LAYERLEVEL" val="1_1_1"/>
  <p:tag name="KSO_WM_UNIT_VALUE" val="8"/>
  <p:tag name="KSO_WM_UNIT_HIGHLIGHT" val="0"/>
  <p:tag name="KSO_WM_UNIT_COMPATIBLE" val="0"/>
  <p:tag name="KSO_WM_UNIT_CLEAR" val="0"/>
  <p:tag name="KSO_WM_UNIT_PRESET_TEXT_INDEX" val="3"/>
  <p:tag name="KSO_WM_UNIT_PRESET_TEXT_LEN" val="12"/>
  <p:tag name="KSO_WM_DIAGRAM_GROUP_CODE" val="q1-1"/>
  <p:tag name="KSO_WM_UNIT_ID" val="diagram20169747_5*q_h_a*1_5_1"/>
  <p:tag name="KSO_WM_UNIT_TEXT_FILL_FORE_SCHEMECOLOR_INDEX" val="7"/>
  <p:tag name="KSO_WM_UNIT_TEXT_FILL_TYPE" val="1"/>
</p:tagLst>
</file>

<file path=ppt/tags/tag6.xml><?xml version="1.0" encoding="utf-8"?>
<p:tagLst xmlns:p="http://schemas.openxmlformats.org/presentationml/2006/main">
  <p:tag name="KSO_WM_TAG_VERSION" val="1.0"/>
  <p:tag name="KSO_WM_BEAUTIFY_FLAG" val=""/>
  <p:tag name="KSO_WM_TEMPLATE_CATEGORY" val="diagram"/>
  <p:tag name="KSO_WM_TEMPLATE_INDEX" val="20169747"/>
  <p:tag name="KSO_WM_UNIT_TYPE" val="q_h_a"/>
  <p:tag name="KSO_WM_UNIT_INDEX" val="1_3_1"/>
  <p:tag name="KSO_WM_UNIT_LAYERLEVEL" val="1_1_1"/>
  <p:tag name="KSO_WM_UNIT_VALUE" val="8"/>
  <p:tag name="KSO_WM_UNIT_HIGHLIGHT" val="0"/>
  <p:tag name="KSO_WM_UNIT_COMPATIBLE" val="0"/>
  <p:tag name="KSO_WM_UNIT_CLEAR" val="0"/>
  <p:tag name="KSO_WM_UNIT_PRESET_TEXT_INDEX" val="3"/>
  <p:tag name="KSO_WM_UNIT_PRESET_TEXT_LEN" val="12"/>
  <p:tag name="KSO_WM_DIAGRAM_GROUP_CODE" val="q1-1"/>
  <p:tag name="KSO_WM_UNIT_ID" val="diagram20169747_5*q_h_a*1_3_1"/>
  <p:tag name="KSO_WM_UNIT_TEXT_FILL_FORE_SCHEMECOLOR_INDEX" val="8"/>
  <p:tag name="KSO_WM_UNIT_TEXT_FILL_TYPE" val="1"/>
</p:tagLst>
</file>

<file path=ppt/tags/tag7.xml><?xml version="1.0" encoding="utf-8"?>
<p:tagLst xmlns:p="http://schemas.openxmlformats.org/presentationml/2006/main">
  <p:tag name="KSO_WM_TAG_VERSION" val="1.0"/>
  <p:tag name="KSO_WM_BEAUTIFY_FLAG" val=""/>
  <p:tag name="KSO_WM_TEMPLATE_CATEGORY" val="diagram"/>
  <p:tag name="KSO_WM_TEMPLATE_INDEX" val="20169747"/>
  <p:tag name="KSO_WM_UNIT_TYPE" val="q_h_f"/>
  <p:tag name="KSO_WM_UNIT_INDEX" val="1_3_1"/>
  <p:tag name="KSO_WM_UNIT_LAYERLEVEL" val="1_1_1"/>
  <p:tag name="KSO_WM_UNIT_VALUE" val="18"/>
  <p:tag name="KSO_WM_UNIT_HIGHLIGHT" val="0"/>
  <p:tag name="KSO_WM_UNIT_COMPATIBLE" val="0"/>
  <p:tag name="KSO_WM_UNIT_CLEAR" val="0"/>
  <p:tag name="KSO_WM_UNIT_PRESET_TEXT_INDEX" val="4"/>
  <p:tag name="KSO_WM_UNIT_PRESET_TEXT_LEN" val="26"/>
  <p:tag name="KSO_WM_DIAGRAM_GROUP_CODE" val="q1-1"/>
  <p:tag name="KSO_WM_UNIT_ID" val="diagram20169747_5*q_h_f*1_3_1"/>
  <p:tag name="KSO_WM_UNIT_TEXT_FILL_FORE_SCHEMECOLOR_INDEX" val="15"/>
  <p:tag name="KSO_WM_UNIT_TEXT_FILL_TYPE" val="1"/>
</p:tagLst>
</file>

<file path=ppt/tags/tag8.xml><?xml version="1.0" encoding="utf-8"?>
<p:tagLst xmlns:p="http://schemas.openxmlformats.org/presentationml/2006/main">
  <p:tag name="KSO_WM_TAG_VERSION" val="1.0"/>
  <p:tag name="KSO_WM_BEAUTIFY_FLAG" val=""/>
  <p:tag name="KSO_WM_TEMPLATE_CATEGORY" val="diagram"/>
  <p:tag name="KSO_WM_TEMPLATE_INDEX" val="20169747"/>
  <p:tag name="KSO_WM_UNIT_TYPE" val="q_h_a"/>
  <p:tag name="KSO_WM_UNIT_INDEX" val="1_2_1"/>
  <p:tag name="KSO_WM_UNIT_LAYERLEVEL" val="1_1_1"/>
  <p:tag name="KSO_WM_UNIT_VALUE" val="8"/>
  <p:tag name="KSO_WM_UNIT_HIGHLIGHT" val="0"/>
  <p:tag name="KSO_WM_UNIT_COMPATIBLE" val="0"/>
  <p:tag name="KSO_WM_UNIT_CLEAR" val="0"/>
  <p:tag name="KSO_WM_UNIT_PRESET_TEXT_INDEX" val="3"/>
  <p:tag name="KSO_WM_UNIT_PRESET_TEXT_LEN" val="12"/>
  <p:tag name="KSO_WM_DIAGRAM_GROUP_CODE" val="q1-1"/>
  <p:tag name="KSO_WM_UNIT_ID" val="diagram20169747_5*q_h_a*1_2_1"/>
  <p:tag name="KSO_WM_UNIT_TEXT_FILL_FORE_SCHEMECOLOR_INDEX" val="7"/>
  <p:tag name="KSO_WM_UNIT_TEXT_FILL_TYPE" val="1"/>
</p:tagLst>
</file>

<file path=ppt/tags/tag9.xml><?xml version="1.0" encoding="utf-8"?>
<p:tagLst xmlns:p="http://schemas.openxmlformats.org/presentationml/2006/main">
  <p:tag name="KSO_WM_TAG_VERSION" val="1.0"/>
  <p:tag name="KSO_WM_BEAUTIFY_FLAG" val=""/>
  <p:tag name="KSO_WM_TEMPLATE_CATEGORY" val="diagram"/>
  <p:tag name="KSO_WM_TEMPLATE_INDEX" val="20169747"/>
  <p:tag name="KSO_WM_UNIT_TYPE" val="q_h_f"/>
  <p:tag name="KSO_WM_UNIT_INDEX" val="1_2_1"/>
  <p:tag name="KSO_WM_UNIT_LAYERLEVEL" val="1_1_1"/>
  <p:tag name="KSO_WM_UNIT_VALUE" val="18"/>
  <p:tag name="KSO_WM_UNIT_HIGHLIGHT" val="0"/>
  <p:tag name="KSO_WM_UNIT_COMPATIBLE" val="0"/>
  <p:tag name="KSO_WM_UNIT_CLEAR" val="0"/>
  <p:tag name="KSO_WM_UNIT_PRESET_TEXT_INDEX" val="4"/>
  <p:tag name="KSO_WM_UNIT_PRESET_TEXT_LEN" val="26"/>
  <p:tag name="KSO_WM_DIAGRAM_GROUP_CODE" val="q1-1"/>
  <p:tag name="KSO_WM_UNIT_ID" val="diagram20169747_5*q_h_f*1_2_1"/>
  <p:tag name="KSO_WM_UNIT_TEXT_FILL_FORE_SCHEMECOLOR_INDEX" val="15"/>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5521</Words>
  <Application>WPS 演示</Application>
  <PresentationFormat>宽屏</PresentationFormat>
  <Paragraphs>173</Paragraphs>
  <Slides>17</Slides>
  <Notes>0</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17</vt:i4>
      </vt:variant>
    </vt:vector>
  </HeadingPairs>
  <TitlesOfParts>
    <vt:vector size="32" baseType="lpstr">
      <vt:lpstr>Arial</vt:lpstr>
      <vt:lpstr>宋体</vt:lpstr>
      <vt:lpstr>Wingdings</vt:lpstr>
      <vt:lpstr>微软雅黑</vt:lpstr>
      <vt:lpstr>华文行楷</vt:lpstr>
      <vt:lpstr>Times New Roman</vt:lpstr>
      <vt:lpstr>华文中宋</vt:lpstr>
      <vt:lpstr>等线</vt:lpstr>
      <vt:lpstr>Symbol</vt:lpstr>
      <vt:lpstr>Arial</vt:lpstr>
      <vt:lpstr>楷体</vt:lpstr>
      <vt:lpstr>Arial Unicode MS</vt:lpstr>
      <vt:lpstr>Calibri</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 ice007</dc:creator>
  <cp:lastModifiedBy>Nibelung</cp:lastModifiedBy>
  <cp:revision>120</cp:revision>
  <dcterms:created xsi:type="dcterms:W3CDTF">2023-01-29T04:51:00Z</dcterms:created>
  <dcterms:modified xsi:type="dcterms:W3CDTF">2023-05-18T05:50:36Z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91F5F54415184360A76CB91844311EBE_13</vt:lpwstr>
  </property>
  <property fmtid="{D5CDD505-2E9C-101B-9397-08002B2CF9AE}" pid="3" name="KSOProductBuildVer">
    <vt:lpwstr>2052-11.1.0.14309</vt:lpwstr>
  </property>
</Properties>
</file>