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326" r:id="rId4"/>
    <p:sldId id="379" r:id="rId5"/>
    <p:sldId id="289" r:id="rId6"/>
    <p:sldId id="378" r:id="rId7"/>
    <p:sldId id="330" r:id="rId8"/>
    <p:sldId id="331" r:id="rId9"/>
    <p:sldId id="380" r:id="rId10"/>
    <p:sldId id="349" r:id="rId11"/>
    <p:sldId id="350" r:id="rId12"/>
    <p:sldId id="351" r:id="rId13"/>
    <p:sldId id="381" r:id="rId14"/>
    <p:sldId id="352" r:id="rId15"/>
    <p:sldId id="353" r:id="rId16"/>
    <p:sldId id="354" r:id="rId17"/>
    <p:sldId id="355" r:id="rId18"/>
    <p:sldId id="382" r:id="rId19"/>
    <p:sldId id="356" r:id="rId20"/>
    <p:sldId id="357" r:id="rId21"/>
    <p:sldId id="358" r:id="rId22"/>
    <p:sldId id="359" r:id="rId23"/>
    <p:sldId id="360" r:id="rId24"/>
    <p:sldId id="361" r:id="rId25"/>
    <p:sldId id="362" r:id="rId26"/>
    <p:sldId id="363" r:id="rId27"/>
    <p:sldId id="364" r:id="rId28"/>
    <p:sldId id="365" r:id="rId29"/>
    <p:sldId id="366" r:id="rId30"/>
    <p:sldId id="367" r:id="rId31"/>
    <p:sldId id="368" r:id="rId32"/>
    <p:sldId id="369" r:id="rId33"/>
    <p:sldId id="370" r:id="rId34"/>
    <p:sldId id="371" r:id="rId35"/>
    <p:sldId id="372" r:id="rId36"/>
    <p:sldId id="373" r:id="rId37"/>
    <p:sldId id="374" r:id="rId38"/>
    <p:sldId id="375" r:id="rId39"/>
    <p:sldId id="376" r:id="rId40"/>
    <p:sldId id="384" r:id="rId41"/>
    <p:sldId id="327" r:id="rId42"/>
    <p:sldId id="264" r:id="rId43"/>
  </p:sldIdLst>
  <p:sldSz cx="12192000" cy="6858000"/>
  <p:notesSz cx="6858000" cy="9144000"/>
  <p:custDataLst>
    <p:tags r:id="rId4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6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3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7" Type="http://schemas.openxmlformats.org/officeDocument/2006/relationships/tags" Target="tags/tag122.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66A9B7EC-3A57-4ABF-B642-FDD9A4F6D64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0C8F4C0-95B2-43C0-B162-46EECC008BD3}" type="slidenum">
              <a:rPr lang="zh-CN" altLang="en-US" smtClean="0"/>
            </a:fld>
            <a:endParaRPr lang="zh-CN" altLang="en-US"/>
          </a:p>
        </p:txBody>
      </p:sp>
      <p:pic>
        <p:nvPicPr>
          <p:cNvPr id="7" name="图片 6"/>
          <p:cNvPicPr/>
          <p:nvPr userDrawn="1"/>
        </p:nvPicPr>
        <p:blipFill>
          <a:blip r:embed="rId2" cstate="print">
            <a:extLst>
              <a:ext uri="{28A0092B-C50C-407E-A947-70E740481C1C}">
                <a14:useLocalDpi xmlns:a14="http://schemas.microsoft.com/office/drawing/2010/main" val="0"/>
              </a:ext>
            </a:extLst>
          </a:blip>
          <a:stretch>
            <a:fillRect/>
          </a:stretch>
        </p:blipFill>
        <p:spPr>
          <a:xfrm>
            <a:off x="114301" y="0"/>
            <a:ext cx="2031999" cy="1016000"/>
          </a:xfrm>
          <a:prstGeom prst="rect">
            <a:avLst/>
          </a:prstGeom>
        </p:spPr>
      </p:pic>
      <p:sp>
        <p:nvSpPr>
          <p:cNvPr id="8" name="平行四边形 7"/>
          <p:cNvSpPr/>
          <p:nvPr userDrawn="1"/>
        </p:nvSpPr>
        <p:spPr>
          <a:xfrm>
            <a:off x="7413155" y="683489"/>
            <a:ext cx="1944212" cy="274497"/>
          </a:xfrm>
          <a:prstGeom prst="parallelogram">
            <a:avLst>
              <a:gd name="adj" fmla="val 47712"/>
            </a:avLst>
          </a:prstGeom>
          <a:solidFill>
            <a:srgbClr val="0086D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zh-CN" altLang="en-US" sz="1300" dirty="0">
                <a:latin typeface="微软雅黑" panose="020B0503020204020204" charset="-122"/>
                <a:ea typeface="微软雅黑" panose="020B0503020204020204" charset="-122"/>
              </a:rPr>
              <a:t>以客户为中心</a:t>
            </a:r>
            <a:endParaRPr lang="zh-CN" altLang="en-US" sz="1300" dirty="0">
              <a:latin typeface="微软雅黑" panose="020B0503020204020204" charset="-122"/>
              <a:ea typeface="微软雅黑" panose="020B0503020204020204" charset="-122"/>
            </a:endParaRPr>
          </a:p>
        </p:txBody>
      </p:sp>
      <p:sp>
        <p:nvSpPr>
          <p:cNvPr id="9" name="平行四边形 8"/>
          <p:cNvSpPr/>
          <p:nvPr userDrawn="1"/>
        </p:nvSpPr>
        <p:spPr>
          <a:xfrm>
            <a:off x="9435832" y="694660"/>
            <a:ext cx="2097906" cy="274497"/>
          </a:xfrm>
          <a:prstGeom prst="parallelogram">
            <a:avLst>
              <a:gd name="adj" fmla="val 47712"/>
            </a:avLst>
          </a:prstGeom>
          <a:solidFill>
            <a:srgbClr val="0086D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zh-CN" altLang="en-US" sz="1300" dirty="0">
                <a:latin typeface="微软雅黑" panose="020B0503020204020204" charset="-122"/>
                <a:ea typeface="微软雅黑" panose="020B0503020204020204" charset="-122"/>
              </a:rPr>
              <a:t>以奋斗者为本</a:t>
            </a:r>
            <a:endParaRPr lang="zh-CN" altLang="en-US" sz="1300" dirty="0">
              <a:latin typeface="微软雅黑" panose="020B0503020204020204" charset="-122"/>
              <a:ea typeface="微软雅黑" panose="020B0503020204020204" charset="-122"/>
            </a:endParaRPr>
          </a:p>
        </p:txBody>
      </p:sp>
      <p:sp>
        <p:nvSpPr>
          <p:cNvPr id="10" name="平行四边形 9"/>
          <p:cNvSpPr/>
          <p:nvPr userDrawn="1"/>
        </p:nvSpPr>
        <p:spPr>
          <a:xfrm>
            <a:off x="7354306" y="1016000"/>
            <a:ext cx="1944212" cy="274497"/>
          </a:xfrm>
          <a:prstGeom prst="parallelogram">
            <a:avLst>
              <a:gd name="adj" fmla="val 47712"/>
            </a:avLst>
          </a:prstGeom>
          <a:solidFill>
            <a:srgbClr val="0086D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zh-CN" altLang="en-US" sz="1300" dirty="0">
                <a:latin typeface="微软雅黑" panose="020B0503020204020204" charset="-122"/>
                <a:ea typeface="微软雅黑" panose="020B0503020204020204" charset="-122"/>
              </a:rPr>
              <a:t>坚持艰苦奋斗</a:t>
            </a:r>
            <a:endParaRPr lang="zh-CN" altLang="en-US" sz="1300" dirty="0">
              <a:latin typeface="微软雅黑" panose="020B0503020204020204" charset="-122"/>
              <a:ea typeface="微软雅黑" panose="020B0503020204020204" charset="-122"/>
            </a:endParaRPr>
          </a:p>
        </p:txBody>
      </p:sp>
      <p:sp>
        <p:nvSpPr>
          <p:cNvPr id="11" name="平行四边形 10"/>
          <p:cNvSpPr/>
          <p:nvPr userDrawn="1"/>
        </p:nvSpPr>
        <p:spPr>
          <a:xfrm>
            <a:off x="9429375" y="1012233"/>
            <a:ext cx="2097906" cy="274497"/>
          </a:xfrm>
          <a:prstGeom prst="parallelogram">
            <a:avLst>
              <a:gd name="adj" fmla="val 47712"/>
            </a:avLst>
          </a:prstGeom>
          <a:solidFill>
            <a:srgbClr val="0086D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zh-CN" altLang="en-US" sz="1300" dirty="0">
                <a:latin typeface="微软雅黑" panose="020B0503020204020204" charset="-122"/>
                <a:ea typeface="微软雅黑" panose="020B0503020204020204" charset="-122"/>
              </a:rPr>
              <a:t>不断学习创新</a:t>
            </a:r>
            <a:endParaRPr lang="zh-CN" altLang="en-US" sz="1300" dirty="0">
              <a:latin typeface="微软雅黑" panose="020B0503020204020204" charset="-122"/>
              <a:ea typeface="微软雅黑" panose="020B0503020204020204" charset="-122"/>
            </a:endParaRPr>
          </a:p>
        </p:txBody>
      </p:sp>
      <p:sp>
        <p:nvSpPr>
          <p:cNvPr id="12" name="TextBox 3"/>
          <p:cNvSpPr txBox="1"/>
          <p:nvPr userDrawn="1"/>
        </p:nvSpPr>
        <p:spPr>
          <a:xfrm>
            <a:off x="0" y="2079200"/>
            <a:ext cx="12192000" cy="1980000"/>
          </a:xfrm>
          <a:prstGeom prst="rect">
            <a:avLst/>
          </a:prstGeom>
          <a:solidFill>
            <a:srgbClr val="0086D1"/>
          </a:solidFill>
        </p:spPr>
        <p:txBody>
          <a:bodyPr wrap="square" rtlCol="0">
            <a:spAutoFit/>
          </a:bodyPr>
          <a:lstStyle/>
          <a:p>
            <a:pPr algn="ctr">
              <a:lnSpc>
                <a:spcPct val="150000"/>
              </a:lnSpc>
            </a:pPr>
            <a:endParaRPr lang="zh-CN" altLang="en-US" sz="6000" dirty="0">
              <a:solidFill>
                <a:srgbClr val="92D050"/>
              </a:solidFill>
              <a:latin typeface="华文行楷" panose="02010800040101010101" pitchFamily="2" charset="-122"/>
              <a:ea typeface="华文行楷" panose="02010800040101010101" pitchFamily="2" charset="-122"/>
            </a:endParaRPr>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showMasterSp="0"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9DE5CBF-E929-4844-B99E-DA279DC65092}" type="slidenum">
              <a:rPr lang="zh-CN" altLang="en-US" smtClean="0"/>
            </a:fld>
            <a:endParaRPr lang="zh-CN" altLang="en-US"/>
          </a:p>
        </p:txBody>
      </p:sp>
      <p:pic>
        <p:nvPicPr>
          <p:cNvPr id="6" name="Picture 7" descr="图片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 y="0"/>
            <a:ext cx="12191999"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5" Type="http://schemas.openxmlformats.org/officeDocument/2006/relationships/theme" Target="../theme/theme2.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027AC1-12D2-45B1-9F34-FFFEF012240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ED290D-1E15-4D56-AEE2-CD77A1C4222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A9B74A-4C05-437F-A8DC-EE8B1971B02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DE5CBF-E929-4844-B99E-DA279DC6509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9" Type="http://schemas.openxmlformats.org/officeDocument/2006/relationships/tags" Target="../tags/tag18.xml"/><Relationship Id="rId8" Type="http://schemas.openxmlformats.org/officeDocument/2006/relationships/tags" Target="../tags/tag17.xml"/><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0" Type="http://schemas.openxmlformats.org/officeDocument/2006/relationships/slideLayout" Target="../slideLayouts/slideLayout24.xml"/><Relationship Id="rId3" Type="http://schemas.openxmlformats.org/officeDocument/2006/relationships/tags" Target="../tags/tag12.xml"/><Relationship Id="rId29" Type="http://schemas.openxmlformats.org/officeDocument/2006/relationships/tags" Target="../tags/tag38.xml"/><Relationship Id="rId28" Type="http://schemas.openxmlformats.org/officeDocument/2006/relationships/tags" Target="../tags/tag37.xml"/><Relationship Id="rId27" Type="http://schemas.openxmlformats.org/officeDocument/2006/relationships/tags" Target="../tags/tag36.xml"/><Relationship Id="rId26" Type="http://schemas.openxmlformats.org/officeDocument/2006/relationships/tags" Target="../tags/tag35.xml"/><Relationship Id="rId25" Type="http://schemas.openxmlformats.org/officeDocument/2006/relationships/tags" Target="../tags/tag34.xml"/><Relationship Id="rId24" Type="http://schemas.openxmlformats.org/officeDocument/2006/relationships/tags" Target="../tags/tag33.xml"/><Relationship Id="rId23" Type="http://schemas.openxmlformats.org/officeDocument/2006/relationships/tags" Target="../tags/tag32.xml"/><Relationship Id="rId22" Type="http://schemas.openxmlformats.org/officeDocument/2006/relationships/tags" Target="../tags/tag31.xml"/><Relationship Id="rId21" Type="http://schemas.openxmlformats.org/officeDocument/2006/relationships/tags" Target="../tags/tag30.xml"/><Relationship Id="rId20" Type="http://schemas.openxmlformats.org/officeDocument/2006/relationships/tags" Target="../tags/tag29.xml"/><Relationship Id="rId2" Type="http://schemas.openxmlformats.org/officeDocument/2006/relationships/tags" Target="../tags/tag11.xml"/><Relationship Id="rId19" Type="http://schemas.openxmlformats.org/officeDocument/2006/relationships/tags" Target="../tags/tag28.xml"/><Relationship Id="rId18" Type="http://schemas.openxmlformats.org/officeDocument/2006/relationships/tags" Target="../tags/tag27.xml"/><Relationship Id="rId17" Type="http://schemas.openxmlformats.org/officeDocument/2006/relationships/tags" Target="../tags/tag26.xml"/><Relationship Id="rId16" Type="http://schemas.openxmlformats.org/officeDocument/2006/relationships/tags" Target="../tags/tag25.xml"/><Relationship Id="rId15" Type="http://schemas.openxmlformats.org/officeDocument/2006/relationships/tags" Target="../tags/tag24.xml"/><Relationship Id="rId14" Type="http://schemas.openxmlformats.org/officeDocument/2006/relationships/tags" Target="../tags/tag23.xml"/><Relationship Id="rId13" Type="http://schemas.openxmlformats.org/officeDocument/2006/relationships/tags" Target="../tags/tag22.xml"/><Relationship Id="rId12" Type="http://schemas.openxmlformats.org/officeDocument/2006/relationships/tags" Target="../tags/tag21.xml"/><Relationship Id="rId11" Type="http://schemas.openxmlformats.org/officeDocument/2006/relationships/tags" Target="../tags/tag20.xml"/><Relationship Id="rId10" Type="http://schemas.openxmlformats.org/officeDocument/2006/relationships/tags" Target="../tags/tag19.xml"/><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image" Target="../media/image7.png"/><Relationship Id="rId2" Type="http://schemas.openxmlformats.org/officeDocument/2006/relationships/tags" Target="../tags/tag39.xml"/><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image" Target="../media/image8.png"/><Relationship Id="rId2" Type="http://schemas.openxmlformats.org/officeDocument/2006/relationships/tags" Target="../tags/tag40.xml"/><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image" Target="../media/image9.png"/><Relationship Id="rId2" Type="http://schemas.openxmlformats.org/officeDocument/2006/relationships/tags" Target="../tags/tag41.xml"/><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image" Target="../media/image10.png"/><Relationship Id="rId2" Type="http://schemas.openxmlformats.org/officeDocument/2006/relationships/tags" Target="../tags/tag42.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43.xml"/><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tags" Target="../tags/tag45.xml"/><Relationship Id="rId3" Type="http://schemas.openxmlformats.org/officeDocument/2006/relationships/image" Target="../media/image11.png"/><Relationship Id="rId2" Type="http://schemas.openxmlformats.org/officeDocument/2006/relationships/tags" Target="../tags/tag44.xml"/><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24.xml"/><Relationship Id="rId8" Type="http://schemas.openxmlformats.org/officeDocument/2006/relationships/tags" Target="../tags/tag51.xml"/><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image" Target="../media/image12.png"/><Relationship Id="rId2" Type="http://schemas.openxmlformats.org/officeDocument/2006/relationships/tags" Target="../tags/tag46.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tags" Target="../tags/tag53.xml"/><Relationship Id="rId3" Type="http://schemas.openxmlformats.org/officeDocument/2006/relationships/image" Target="../media/image13.png"/><Relationship Id="rId2" Type="http://schemas.openxmlformats.org/officeDocument/2006/relationships/tags" Target="../tags/tag52.xml"/><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9" Type="http://schemas.openxmlformats.org/officeDocument/2006/relationships/tags" Target="../tags/tag60.xml"/><Relationship Id="rId8" Type="http://schemas.openxmlformats.org/officeDocument/2006/relationships/tags" Target="../tags/tag59.xml"/><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image" Target="../media/image14.png"/><Relationship Id="rId2" Type="http://schemas.openxmlformats.org/officeDocument/2006/relationships/tags" Target="../tags/tag54.xml"/><Relationship Id="rId10" Type="http://schemas.openxmlformats.org/officeDocument/2006/relationships/slideLayout" Target="../slideLayouts/slideLayout24.xml"/><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61.xml"/><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tags" Target="../tags/tag63.xml"/><Relationship Id="rId3" Type="http://schemas.openxmlformats.org/officeDocument/2006/relationships/image" Target="../media/image15.png"/><Relationship Id="rId2" Type="http://schemas.openxmlformats.org/officeDocument/2006/relationships/tags" Target="../tags/tag62.xml"/><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image" Target="../media/image16.png"/><Relationship Id="rId2" Type="http://schemas.openxmlformats.org/officeDocument/2006/relationships/tags" Target="../tags/tag64.xml"/><Relationship Id="rId10" Type="http://schemas.openxmlformats.org/officeDocument/2006/relationships/slideLayout" Target="../slideLayouts/slideLayout24.xml"/><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9" Type="http://schemas.openxmlformats.org/officeDocument/2006/relationships/tags" Target="../tags/tag77.xml"/><Relationship Id="rId8" Type="http://schemas.openxmlformats.org/officeDocument/2006/relationships/tags" Target="../tags/tag76.xml"/><Relationship Id="rId7" Type="http://schemas.openxmlformats.org/officeDocument/2006/relationships/tags" Target="../tags/tag75.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 Id="rId3" Type="http://schemas.openxmlformats.org/officeDocument/2006/relationships/image" Target="../media/image17.png"/><Relationship Id="rId2" Type="http://schemas.openxmlformats.org/officeDocument/2006/relationships/tags" Target="../tags/tag71.xml"/><Relationship Id="rId10" Type="http://schemas.openxmlformats.org/officeDocument/2006/relationships/slideLayout" Target="../slideLayouts/slideLayout24.xml"/><Relationship Id="rId1" Type="http://schemas.openxmlformats.org/officeDocument/2006/relationships/image" Target="../media/image3.png"/></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tags" Target="../tags/tag79.xml"/><Relationship Id="rId3" Type="http://schemas.openxmlformats.org/officeDocument/2006/relationships/image" Target="../media/image18.png"/><Relationship Id="rId2" Type="http://schemas.openxmlformats.org/officeDocument/2006/relationships/tags" Target="../tags/tag78.xml"/><Relationship Id="rId1" Type="http://schemas.openxmlformats.org/officeDocument/2006/relationships/image" Target="../media/image3.png"/></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24.xml"/><Relationship Id="rId7" Type="http://schemas.openxmlformats.org/officeDocument/2006/relationships/tags" Target="../tags/tag84.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 Id="rId3" Type="http://schemas.openxmlformats.org/officeDocument/2006/relationships/image" Target="../media/image19.png"/><Relationship Id="rId2" Type="http://schemas.openxmlformats.org/officeDocument/2006/relationships/tags" Target="../tags/tag80.xml"/><Relationship Id="rId1" Type="http://schemas.openxmlformats.org/officeDocument/2006/relationships/image" Target="../media/image3.png"/></Relationships>
</file>

<file path=ppt/slides/_rels/slide28.xml.rels><?xml version="1.0" encoding="UTF-8" standalone="yes"?>
<Relationships xmlns="http://schemas.openxmlformats.org/package/2006/relationships"><Relationship Id="rId8" Type="http://schemas.openxmlformats.org/officeDocument/2006/relationships/slideLayout" Target="../slideLayouts/slideLayout24.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image" Target="../media/image20.png"/><Relationship Id="rId2" Type="http://schemas.openxmlformats.org/officeDocument/2006/relationships/tags" Target="../tags/tag85.xml"/><Relationship Id="rId1" Type="http://schemas.openxmlformats.org/officeDocument/2006/relationships/image" Target="../media/image3.png"/></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tags" Target="../tags/tag91.xml"/><Relationship Id="rId3" Type="http://schemas.openxmlformats.org/officeDocument/2006/relationships/image" Target="../media/image21.png"/><Relationship Id="rId2" Type="http://schemas.openxmlformats.org/officeDocument/2006/relationships/tags" Target="../tags/tag90.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1.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tags" Target="../tags/tag93.xml"/><Relationship Id="rId3" Type="http://schemas.openxmlformats.org/officeDocument/2006/relationships/image" Target="../media/image22.png"/><Relationship Id="rId2" Type="http://schemas.openxmlformats.org/officeDocument/2006/relationships/tags" Target="../tags/tag92.xml"/><Relationship Id="rId1" Type="http://schemas.openxmlformats.org/officeDocument/2006/relationships/image" Target="../media/image3.png"/></Relationships>
</file>

<file path=ppt/slides/_rels/slide31.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image" Target="../media/image23.png"/><Relationship Id="rId2" Type="http://schemas.openxmlformats.org/officeDocument/2006/relationships/tags" Target="../tags/tag94.xml"/><Relationship Id="rId10" Type="http://schemas.openxmlformats.org/officeDocument/2006/relationships/slideLayout" Target="../slideLayouts/slideLayout24.xml"/><Relationship Id="rId1"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101.xml"/><Relationship Id="rId1" Type="http://schemas.openxmlformats.org/officeDocument/2006/relationships/image" Target="../media/image3.png"/></Relationships>
</file>

<file path=ppt/slides/_rels/slide33.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tags" Target="../tags/tag103.xml"/><Relationship Id="rId3" Type="http://schemas.openxmlformats.org/officeDocument/2006/relationships/image" Target="../media/image24.png"/><Relationship Id="rId2" Type="http://schemas.openxmlformats.org/officeDocument/2006/relationships/tags" Target="../tags/tag102.xml"/><Relationship Id="rId1" Type="http://schemas.openxmlformats.org/officeDocument/2006/relationships/image" Target="../media/image3.png"/></Relationships>
</file>

<file path=ppt/slides/_rels/slide34.xml.rels><?xml version="1.0" encoding="UTF-8" standalone="yes"?>
<Relationships xmlns="http://schemas.openxmlformats.org/package/2006/relationships"><Relationship Id="rId8" Type="http://schemas.openxmlformats.org/officeDocument/2006/relationships/slideLayout" Target="../slideLayouts/slideLayout24.xml"/><Relationship Id="rId7" Type="http://schemas.openxmlformats.org/officeDocument/2006/relationships/tags" Target="../tags/tag108.xml"/><Relationship Id="rId6" Type="http://schemas.openxmlformats.org/officeDocument/2006/relationships/tags" Target="../tags/tag107.xml"/><Relationship Id="rId5" Type="http://schemas.openxmlformats.org/officeDocument/2006/relationships/tags" Target="../tags/tag106.xml"/><Relationship Id="rId4" Type="http://schemas.openxmlformats.org/officeDocument/2006/relationships/tags" Target="../tags/tag105.xml"/><Relationship Id="rId3" Type="http://schemas.openxmlformats.org/officeDocument/2006/relationships/image" Target="../media/image25.png"/><Relationship Id="rId2" Type="http://schemas.openxmlformats.org/officeDocument/2006/relationships/tags" Target="../tags/tag104.xml"/><Relationship Id="rId1" Type="http://schemas.openxmlformats.org/officeDocument/2006/relationships/image" Target="../media/image3.png"/></Relationships>
</file>

<file path=ppt/slides/_rels/slide35.xml.rels><?xml version="1.0" encoding="UTF-8" standalone="yes"?>
<Relationships xmlns="http://schemas.openxmlformats.org/package/2006/relationships"><Relationship Id="rId8" Type="http://schemas.openxmlformats.org/officeDocument/2006/relationships/slideLayout" Target="../slideLayouts/slideLayout24.xml"/><Relationship Id="rId7" Type="http://schemas.openxmlformats.org/officeDocument/2006/relationships/tags" Target="../tags/tag113.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tags" Target="../tags/tag110.xml"/><Relationship Id="rId3" Type="http://schemas.openxmlformats.org/officeDocument/2006/relationships/image" Target="../media/image26.png"/><Relationship Id="rId2" Type="http://schemas.openxmlformats.org/officeDocument/2006/relationships/tags" Target="../tags/tag109.xml"/><Relationship Id="rId1" Type="http://schemas.openxmlformats.org/officeDocument/2006/relationships/image" Target="../media/image3.png"/></Relationships>
</file>

<file path=ppt/slides/_rels/slide36.xml.rels><?xml version="1.0" encoding="UTF-8" standalone="yes"?>
<Relationships xmlns="http://schemas.openxmlformats.org/package/2006/relationships"><Relationship Id="rId8" Type="http://schemas.openxmlformats.org/officeDocument/2006/relationships/slideLayout" Target="../slideLayouts/slideLayout24.xml"/><Relationship Id="rId7" Type="http://schemas.openxmlformats.org/officeDocument/2006/relationships/tags" Target="../tags/tag118.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tags" Target="../tags/tag115.xml"/><Relationship Id="rId3" Type="http://schemas.openxmlformats.org/officeDocument/2006/relationships/image" Target="../media/image27.png"/><Relationship Id="rId2" Type="http://schemas.openxmlformats.org/officeDocument/2006/relationships/tags" Target="../tags/tag114.xml"/><Relationship Id="rId1"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119.xml"/><Relationship Id="rId1" Type="http://schemas.openxmlformats.org/officeDocument/2006/relationships/image" Target="../media/image3.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3.png"/></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tags" Target="../tags/tag120.xml"/><Relationship Id="rId2" Type="http://schemas.openxmlformats.org/officeDocument/2006/relationships/image" Target="../media/image28.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image" Target="../media/image4.png"/><Relationship Id="rId2" Type="http://schemas.openxmlformats.org/officeDocument/2006/relationships/tags" Target="../tags/tag2.xml"/><Relationship Id="rId1"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21.xml"/><Relationship Id="rId1" Type="http://schemas.openxmlformats.org/officeDocument/2006/relationships/image" Target="../media/image29.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image" Target="../media/image5.png"/><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image" Target="../media/image6.png"/><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7.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0" y="1999716"/>
            <a:ext cx="12192000" cy="2016807"/>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2162774" y="2150853"/>
            <a:ext cx="7706360" cy="1753235"/>
          </a:xfrm>
          <a:prstGeom prst="rect">
            <a:avLst/>
          </a:prstGeom>
          <a:noFill/>
        </p:spPr>
        <p:txBody>
          <a:bodyPr wrap="none" rtlCol="0">
            <a:spAutoFit/>
          </a:bodyPr>
          <a:lstStyle/>
          <a:p>
            <a:pPr algn="ctr"/>
            <a:r>
              <a:rPr lang="en-US" altLang="zh-CN" sz="5400" b="1" dirty="0" smtClean="0">
                <a:solidFill>
                  <a:schemeClr val="bg1"/>
                </a:solidFill>
                <a:latin typeface="Times New Roman" panose="02020603050405020304" pitchFamily="18" charset="0"/>
                <a:cs typeface="Times New Roman" panose="02020603050405020304" pitchFamily="18" charset="0"/>
                <a:sym typeface="+mn-ea"/>
              </a:rPr>
              <a:t>Brief </a:t>
            </a:r>
            <a:r>
              <a:rPr lang="en-US" altLang="zh-CN" sz="5400" b="1" dirty="0" smtClean="0">
                <a:solidFill>
                  <a:schemeClr val="bg1"/>
                </a:solidFill>
                <a:latin typeface="Times New Roman" panose="02020603050405020304" pitchFamily="18" charset="0"/>
                <a:cs typeface="Times New Roman" panose="02020603050405020304" pitchFamily="18" charset="0"/>
                <a:sym typeface="+mn-ea"/>
              </a:rPr>
              <a:t>Introduction of</a:t>
            </a:r>
            <a:endParaRPr lang="en-US" altLang="zh-CN" sz="5400" b="1" dirty="0" smtClean="0">
              <a:solidFill>
                <a:schemeClr val="bg1"/>
              </a:solidFill>
              <a:latin typeface="Times New Roman" panose="02020603050405020304" pitchFamily="18" charset="0"/>
              <a:cs typeface="Times New Roman" panose="02020603050405020304" pitchFamily="18" charset="0"/>
              <a:sym typeface="+mn-ea"/>
            </a:endParaRPr>
          </a:p>
          <a:p>
            <a:pPr algn="ctr"/>
            <a:r>
              <a:rPr lang="en-US" altLang="zh-CN" sz="5400" b="1" dirty="0" smtClean="0">
                <a:solidFill>
                  <a:schemeClr val="bg1"/>
                </a:solidFill>
                <a:latin typeface="Times New Roman" panose="02020603050405020304" pitchFamily="18" charset="0"/>
                <a:cs typeface="Times New Roman" panose="02020603050405020304" pitchFamily="18" charset="0"/>
                <a:sym typeface="+mn-ea"/>
              </a:rPr>
              <a:t>21Plex STR Detection Kit</a:t>
            </a:r>
            <a:endParaRPr lang="en-US" altLang="zh-CN" sz="5400" b="1" dirty="0">
              <a:solidFill>
                <a:schemeClr val="bg1"/>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3171418" y="4856441"/>
            <a:ext cx="6154249" cy="461665"/>
          </a:xfrm>
          <a:prstGeom prst="rect">
            <a:avLst/>
          </a:prstGeom>
          <a:noFill/>
        </p:spPr>
        <p:txBody>
          <a:bodyPr wrap="none" rtlCol="0">
            <a:spAutoFit/>
          </a:bodyPr>
          <a:lstStyle/>
          <a:p>
            <a:pPr lvl="0">
              <a:defRPr/>
            </a:pPr>
            <a:r>
              <a:rPr lang="en-US" altLang="zh-CN" sz="2400" dirty="0">
                <a:latin typeface="Times New Roman" panose="02020603050405020304" pitchFamily="18" charset="0"/>
                <a:cs typeface="Times New Roman" panose="02020603050405020304" pitchFamily="18" charset="0"/>
              </a:rPr>
              <a:t>Jiangsu </a:t>
            </a:r>
            <a:r>
              <a:rPr lang="en-US" altLang="zh-CN" sz="2400" dirty="0" err="1">
                <a:latin typeface="Times New Roman" panose="02020603050405020304" pitchFamily="18" charset="0"/>
                <a:cs typeface="Times New Roman" panose="02020603050405020304" pitchFamily="18" charset="0"/>
              </a:rPr>
              <a:t>Superbio</a:t>
            </a:r>
            <a:r>
              <a:rPr lang="en-US" altLang="zh-CN" sz="2400" dirty="0">
                <a:latin typeface="Times New Roman" panose="02020603050405020304" pitchFamily="18" charset="0"/>
                <a:cs typeface="Times New Roman" panose="02020603050405020304" pitchFamily="18" charset="0"/>
              </a:rPr>
              <a:t> Biomedical (Nanjing) </a:t>
            </a:r>
            <a:r>
              <a:rPr lang="en-US" altLang="zh-CN" sz="2400" dirty="0" err="1">
                <a:latin typeface="Times New Roman" panose="02020603050405020304" pitchFamily="18" charset="0"/>
                <a:cs typeface="Times New Roman" panose="02020603050405020304" pitchFamily="18" charset="0"/>
              </a:rPr>
              <a:t>Co.,Ltd</a:t>
            </a:r>
            <a:r>
              <a:rPr lang="en-US" altLang="zh-CN" sz="2400" dirty="0">
                <a:latin typeface="Times New Roman" panose="02020603050405020304" pitchFamily="18" charset="0"/>
                <a:cs typeface="Times New Roman" panose="02020603050405020304" pitchFamily="18" charset="0"/>
              </a:rPr>
              <a:t>.</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华文中宋" panose="02010600040101010101" pitchFamily="2" charset="-122"/>
              <a:cs typeface="Times New Roman" panose="02020603050405020304" pitchFamily="18" charset="0"/>
            </a:endParaRPr>
          </a:p>
        </p:txBody>
      </p:sp>
      <p:sp>
        <p:nvSpPr>
          <p:cNvPr id="8" name="文本框 7"/>
          <p:cNvSpPr txBox="1"/>
          <p:nvPr/>
        </p:nvSpPr>
        <p:spPr>
          <a:xfrm>
            <a:off x="7985271" y="4251816"/>
            <a:ext cx="243711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等线" panose="02010600030101010101" charset="-122"/>
                <a:cs typeface="Times New Roman" panose="02020603050405020304" pitchFamily="18" charset="0"/>
              </a:rPr>
              <a:t>May 2023</a:t>
            </a:r>
            <a:r>
              <a:rPr kumimoji="0" lang="zh-CN" alt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等线" panose="02010600030101010101" charset="-122"/>
                <a:cs typeface="Times New Roman" panose="02020603050405020304" pitchFamily="18" charset="0"/>
              </a:rPr>
              <a:t> </a:t>
            </a: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charset="-122"/>
              <a:cs typeface="Times New Roman" panose="02020603050405020304" pitchFamily="18" charset="0"/>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71730"/>
            <a:ext cx="3004462" cy="115886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5" y="220287"/>
            <a:ext cx="8729980"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2.3 Reaction System and Procedures of  21Plex STR Detection Kit</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38" name="表格 37"/>
          <p:cNvGraphicFramePr>
            <a:graphicFrameLocks noGrp="1"/>
          </p:cNvGraphicFramePr>
          <p:nvPr>
            <p:custDataLst>
              <p:tags r:id="rId2"/>
            </p:custDataLst>
          </p:nvPr>
        </p:nvGraphicFramePr>
        <p:xfrm>
          <a:off x="462915" y="1731267"/>
          <a:ext cx="4591050" cy="3298190"/>
        </p:xfrm>
        <a:graphic>
          <a:graphicData uri="http://schemas.openxmlformats.org/drawingml/2006/table">
            <a:tbl>
              <a:tblPr firstRow="1" firstCol="1" bandRow="1">
                <a:tableStyleId>{5C22544A-7EE6-4342-B048-85BDC9FD1C3A}</a:tableStyleId>
              </a:tblPr>
              <a:tblGrid>
                <a:gridCol w="2233295"/>
                <a:gridCol w="2357558"/>
              </a:tblGrid>
              <a:tr h="582930">
                <a:tc>
                  <a:txBody>
                    <a:bodyPr/>
                    <a:p>
                      <a:pPr algn="ctr">
                        <a:spcAft>
                          <a:spcPts val="0"/>
                        </a:spcAft>
                      </a:pPr>
                      <a:r>
                        <a:rPr lang="zh-CN" altLang="en-US" sz="1800" b="0" kern="100" dirty="0" smtClean="0">
                          <a:effectLst/>
                          <a:latin typeface="Times New Roman" panose="02020603050405020304" pitchFamily="18" charset="0"/>
                          <a:ea typeface="宋体" panose="02010600030101010101" pitchFamily="2" charset="-122"/>
                          <a:cs typeface="Times New Roman" panose="02020603050405020304" pitchFamily="18" charset="0"/>
                          <a:sym typeface="+mn-ea"/>
                        </a:rPr>
                        <a:t>Component</a:t>
                      </a:r>
                      <a:endParaRPr lang="zh-CN" altLang="en-US" sz="1800" b="0" kern="100" dirty="0" smtClean="0">
                        <a:effectLst/>
                        <a:latin typeface="Times New Roman" panose="02020603050405020304" pitchFamily="18" charset="0"/>
                        <a:ea typeface="宋体" panose="02010600030101010101" pitchFamily="2" charset="-122"/>
                        <a:cs typeface="Times New Roman" panose="02020603050405020304" pitchFamily="18" charset="0"/>
                        <a:sym typeface="+mn-ea"/>
                      </a:endParaRPr>
                    </a:p>
                  </a:txBody>
                  <a:tcPr marL="68580" marR="68580" marT="0" marB="0" anchor="ctr"/>
                </a:tc>
                <a:tc>
                  <a:txBody>
                    <a:bodyPr/>
                    <a:p>
                      <a:pPr algn="ctr">
                        <a:spcAft>
                          <a:spcPts val="0"/>
                        </a:spcAft>
                      </a:pPr>
                      <a:r>
                        <a:rPr lang="en-US" altLang="zh-CN" sz="1800" b="0" kern="100" dirty="0" smtClean="0">
                          <a:latin typeface="Times New Roman" panose="02020603050405020304" pitchFamily="18" charset="0"/>
                          <a:ea typeface="+mn-ea"/>
                          <a:cs typeface="Times New Roman" panose="02020603050405020304" pitchFamily="18" charset="0"/>
                        </a:rPr>
                        <a:t>25µL</a:t>
                      </a:r>
                      <a:r>
                        <a:rPr lang="en-US" altLang="zh-CN" sz="1800" b="0" kern="100" dirty="0" smtClean="0">
                          <a:latin typeface="Times New Roman" panose="02020603050405020304" pitchFamily="18" charset="0"/>
                          <a:cs typeface="Times New Roman" panose="02020603050405020304" pitchFamily="18" charset="0"/>
                          <a:sym typeface="+mn-ea"/>
                        </a:rPr>
                        <a:t> System (µL)</a:t>
                      </a:r>
                      <a:endParaRPr lang="zh-CN" sz="1800" b="0"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402332">
                <a:tc>
                  <a:txBody>
                    <a:bodyPr/>
                    <a:p>
                      <a:pPr algn="ctr">
                        <a:spcAft>
                          <a:spcPts val="0"/>
                        </a:spcAft>
                      </a:pPr>
                      <a:r>
                        <a:rPr lang="en-US" sz="1800" b="0" kern="100" dirty="0">
                          <a:solidFill>
                            <a:schemeClr val="tx2">
                              <a:lumMod val="50000"/>
                            </a:schemeClr>
                          </a:solidFill>
                          <a:effectLst/>
                          <a:latin typeface="Times New Roman" panose="02020603050405020304" pitchFamily="18" charset="0"/>
                          <a:cs typeface="Times New Roman" panose="02020603050405020304" pitchFamily="18" charset="0"/>
                        </a:rPr>
                        <a:t>2.5× PCR Mix</a:t>
                      </a:r>
                      <a:endParaRPr lang="en-US" sz="1800" b="0" kern="100" dirty="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chemeClr val="accent1">
                        <a:lumMod val="40000"/>
                        <a:lumOff val="60000"/>
                      </a:schemeClr>
                    </a:solidFill>
                  </a:tcPr>
                </a:tc>
                <a:tc>
                  <a:txBody>
                    <a:bodyPr/>
                    <a:p>
                      <a:pPr algn="ctr">
                        <a:spcAft>
                          <a:spcPts val="0"/>
                        </a:spcAft>
                      </a:pPr>
                      <a:r>
                        <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rPr>
                        <a:t>10.0</a:t>
                      </a:r>
                      <a:endPar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accent1">
                        <a:lumMod val="40000"/>
                        <a:lumOff val="60000"/>
                      </a:schemeClr>
                    </a:solidFill>
                  </a:tcPr>
                </a:tc>
              </a:tr>
              <a:tr h="433591">
                <a:tc>
                  <a:txBody>
                    <a:bodyPr/>
                    <a:p>
                      <a:pPr algn="ctr">
                        <a:spcAft>
                          <a:spcPts val="0"/>
                        </a:spcAft>
                      </a:pPr>
                      <a:r>
                        <a:rPr lang="en-US" sz="1800" b="0" kern="100" dirty="0">
                          <a:solidFill>
                            <a:schemeClr val="tx2">
                              <a:lumMod val="50000"/>
                            </a:schemeClr>
                          </a:solidFill>
                          <a:effectLst/>
                          <a:latin typeface="Times New Roman" panose="02020603050405020304" pitchFamily="18" charset="0"/>
                          <a:cs typeface="Times New Roman" panose="02020603050405020304" pitchFamily="18" charset="0"/>
                        </a:rPr>
                        <a:t>21Plex Primers</a:t>
                      </a:r>
                      <a:endParaRPr lang="en-US" sz="1800" b="0" kern="100" dirty="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chemeClr val="bg1">
                        <a:lumMod val="95000"/>
                      </a:schemeClr>
                    </a:solidFill>
                  </a:tcPr>
                </a:tc>
                <a:tc>
                  <a:txBody>
                    <a:bodyPr/>
                    <a:p>
                      <a:pPr marL="0" marR="0" indent="0" algn="ctr" defTabSz="914400" rtl="0" eaLnBrk="1" fontAlgn="auto" latinLnBrk="0" hangingPunct="1">
                        <a:lnSpc>
                          <a:spcPct val="100000"/>
                        </a:lnSpc>
                        <a:spcBef>
                          <a:spcPts val="0"/>
                        </a:spcBef>
                        <a:spcAft>
                          <a:spcPts val="0"/>
                        </a:spcAft>
                        <a:buClrTx/>
                        <a:buSzTx/>
                        <a:buFontTx/>
                        <a:buNone/>
                        <a:defRPr/>
                      </a:pPr>
                      <a:r>
                        <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rPr>
                        <a:t>5.0</a:t>
                      </a:r>
                      <a:endPar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lumMod val="95000"/>
                      </a:schemeClr>
                    </a:solidFill>
                  </a:tcPr>
                </a:tc>
              </a:tr>
              <a:tr h="379391">
                <a:tc>
                  <a:txBody>
                    <a:bodyPr/>
                    <a:p>
                      <a:pPr algn="ctr">
                        <a:spcAft>
                          <a:spcPts val="0"/>
                        </a:spcAft>
                      </a:pPr>
                      <a:r>
                        <a:rPr lang="en-US" sz="1800" b="0" kern="100" dirty="0">
                          <a:solidFill>
                            <a:schemeClr val="tx2">
                              <a:lumMod val="50000"/>
                            </a:schemeClr>
                          </a:solidFill>
                          <a:effectLst/>
                          <a:latin typeface="Times New Roman" panose="02020603050405020304" pitchFamily="18" charset="0"/>
                          <a:cs typeface="Times New Roman" panose="02020603050405020304" pitchFamily="18" charset="0"/>
                        </a:rPr>
                        <a:t>PCR Grade Water</a:t>
                      </a:r>
                      <a:endParaRPr lang="en-US" sz="1800" b="0" kern="100" dirty="0">
                        <a:solidFill>
                          <a:schemeClr val="tx2">
                            <a:lumMod val="50000"/>
                          </a:schemeClr>
                        </a:solidFill>
                        <a:effectLst/>
                        <a:latin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p>
                      <a:pPr marL="0" marR="0" indent="0" algn="ctr" defTabSz="914400" rtl="0" eaLnBrk="1" fontAlgn="auto" latinLnBrk="0" hangingPunct="1">
                        <a:lnSpc>
                          <a:spcPct val="100000"/>
                        </a:lnSpc>
                        <a:spcBef>
                          <a:spcPts val="0"/>
                        </a:spcBef>
                        <a:spcAft>
                          <a:spcPts val="0"/>
                        </a:spcAft>
                        <a:buClrTx/>
                        <a:buSzTx/>
                        <a:buFontTx/>
                        <a:buNone/>
                        <a:defRPr/>
                      </a:pPr>
                      <a:r>
                        <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rPr>
                        <a:t>8.0</a:t>
                      </a:r>
                      <a:endPar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accent1">
                        <a:lumMod val="40000"/>
                        <a:lumOff val="60000"/>
                      </a:schemeClr>
                    </a:solidFill>
                  </a:tcPr>
                </a:tc>
              </a:tr>
              <a:tr h="466380">
                <a:tc>
                  <a:txBody>
                    <a:bodyPr/>
                    <a:p>
                      <a:pPr algn="ctr">
                        <a:spcAft>
                          <a:spcPts val="0"/>
                        </a:spcAft>
                      </a:pPr>
                      <a:r>
                        <a:rPr lang="en-US" sz="1800" b="0" kern="100" dirty="0">
                          <a:solidFill>
                            <a:schemeClr val="tx2">
                              <a:lumMod val="50000"/>
                            </a:schemeClr>
                          </a:solidFill>
                          <a:effectLst/>
                          <a:latin typeface="Times New Roman" panose="02020603050405020304" pitchFamily="18" charset="0"/>
                          <a:cs typeface="Times New Roman" panose="02020603050405020304" pitchFamily="18" charset="0"/>
                        </a:rPr>
                        <a:t>Control DNA 9947A (0.5ng/µL)</a:t>
                      </a:r>
                      <a:endParaRPr lang="en-US" sz="1800" b="0" kern="100" dirty="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chemeClr val="bg1">
                        <a:lumMod val="95000"/>
                      </a:schemeClr>
                    </a:solidFill>
                  </a:tcPr>
                </a:tc>
                <a:tc>
                  <a:txBody>
                    <a:bodyPr/>
                    <a:p>
                      <a:pPr marL="0" marR="0" indent="0" algn="ctr" defTabSz="914400" rtl="0" eaLnBrk="1" fontAlgn="auto" latinLnBrk="0" hangingPunct="1">
                        <a:lnSpc>
                          <a:spcPct val="100000"/>
                        </a:lnSpc>
                        <a:spcBef>
                          <a:spcPts val="0"/>
                        </a:spcBef>
                        <a:spcAft>
                          <a:spcPts val="0"/>
                        </a:spcAft>
                        <a:buClrTx/>
                        <a:buSzTx/>
                        <a:buFontTx/>
                        <a:buNone/>
                        <a:defRPr/>
                      </a:pPr>
                      <a:r>
                        <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rPr>
                        <a:t>1.0</a:t>
                      </a:r>
                      <a:endPar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lumMod val="95000"/>
                      </a:schemeClr>
                    </a:solidFill>
                  </a:tcPr>
                </a:tc>
              </a:tr>
              <a:tr h="402332">
                <a:tc>
                  <a:txBody>
                    <a:bodyPr/>
                    <a:p>
                      <a:pPr algn="ctr">
                        <a:spcAft>
                          <a:spcPts val="0"/>
                        </a:spcAft>
                      </a:pPr>
                      <a:r>
                        <a:rPr lang="en-US" sz="1800" b="0" kern="100" dirty="0">
                          <a:solidFill>
                            <a:schemeClr val="tx2">
                              <a:lumMod val="50000"/>
                            </a:schemeClr>
                          </a:solidFill>
                          <a:effectLst/>
                          <a:latin typeface="Times New Roman" panose="02020603050405020304" pitchFamily="18" charset="0"/>
                          <a:cs typeface="Times New Roman" panose="02020603050405020304" pitchFamily="18" charset="0"/>
                          <a:sym typeface="+mn-ea"/>
                        </a:rPr>
                        <a:t>Taq DNA Polymerase</a:t>
                      </a:r>
                      <a:endParaRPr lang="en-US" sz="1800" b="0" kern="100" dirty="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sym typeface="+mn-ea"/>
                      </a:endParaRPr>
                    </a:p>
                  </a:txBody>
                  <a:tcPr marL="68580" marR="68580" marT="0" marB="0" anchor="ctr">
                    <a:solidFill>
                      <a:schemeClr val="accent1">
                        <a:lumMod val="40000"/>
                        <a:lumOff val="60000"/>
                      </a:schemeClr>
                    </a:solidFill>
                  </a:tcPr>
                </a:tc>
                <a:tc>
                  <a:txBody>
                    <a:bodyPr/>
                    <a:p>
                      <a:pPr marL="0" marR="0" indent="0" algn="ctr" defTabSz="914400" rtl="0" eaLnBrk="1" fontAlgn="auto" latinLnBrk="0" hangingPunct="1">
                        <a:lnSpc>
                          <a:spcPct val="100000"/>
                        </a:lnSpc>
                        <a:spcBef>
                          <a:spcPts val="0"/>
                        </a:spcBef>
                        <a:spcAft>
                          <a:spcPts val="0"/>
                        </a:spcAft>
                        <a:buClrTx/>
                        <a:buSzTx/>
                        <a:buFontTx/>
                        <a:buNone/>
                        <a:defRPr/>
                      </a:pPr>
                      <a:r>
                        <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rPr>
                        <a:t>1.0</a:t>
                      </a:r>
                      <a:endPar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accent1">
                        <a:lumMod val="40000"/>
                        <a:lumOff val="60000"/>
                      </a:schemeClr>
                    </a:solidFill>
                  </a:tcPr>
                </a:tc>
              </a:tr>
              <a:tr h="402332">
                <a:tc>
                  <a:txBody>
                    <a:bodyPr/>
                    <a:p>
                      <a:pPr algn="ctr">
                        <a:spcAft>
                          <a:spcPts val="0"/>
                        </a:spcAft>
                      </a:pPr>
                      <a:r>
                        <a:rPr lang="zh-CN" altLang="en-US" sz="1800" b="0" kern="100" dirty="0" smtClean="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sym typeface="+mn-ea"/>
                        </a:rPr>
                        <a:t> Total Volume</a:t>
                      </a:r>
                      <a:endParaRPr lang="zh-CN" altLang="en-US" sz="1800" b="0" kern="100" dirty="0" smtClean="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sym typeface="+mn-ea"/>
                      </a:endParaRPr>
                    </a:p>
                  </a:txBody>
                  <a:tcPr marL="68580" marR="68580" marT="0" marB="0" anchor="ctr">
                    <a:solidFill>
                      <a:schemeClr val="bg1">
                        <a:lumMod val="95000"/>
                      </a:schemeClr>
                    </a:solidFill>
                  </a:tcPr>
                </a:tc>
                <a:tc>
                  <a:txBody>
                    <a:bodyPr/>
                    <a:p>
                      <a:pPr marL="0" marR="0" indent="0" algn="ctr" defTabSz="914400" rtl="0" eaLnBrk="1" fontAlgn="auto" latinLnBrk="0" hangingPunct="1">
                        <a:lnSpc>
                          <a:spcPct val="100000"/>
                        </a:lnSpc>
                        <a:spcBef>
                          <a:spcPts val="0"/>
                        </a:spcBef>
                        <a:spcAft>
                          <a:spcPts val="0"/>
                        </a:spcAft>
                        <a:buClrTx/>
                        <a:buSzTx/>
                        <a:buFontTx/>
                        <a:buNone/>
                        <a:defRPr/>
                      </a:pPr>
                      <a:r>
                        <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rPr>
                        <a:t>25.0</a:t>
                      </a:r>
                      <a:endPar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lumMod val="95000"/>
                      </a:schemeClr>
                    </a:solidFill>
                  </a:tcPr>
                </a:tc>
              </a:tr>
            </a:tbl>
          </a:graphicData>
        </a:graphic>
      </p:graphicFrame>
      <p:grpSp>
        <p:nvGrpSpPr>
          <p:cNvPr id="34" name="组合 33"/>
          <p:cNvGrpSpPr/>
          <p:nvPr/>
        </p:nvGrpSpPr>
        <p:grpSpPr>
          <a:xfrm>
            <a:off x="5504815" y="2068830"/>
            <a:ext cx="6012815" cy="3338038"/>
            <a:chOff x="1143000" y="1600200"/>
            <a:chExt cx="4629150" cy="2569504"/>
          </a:xfrm>
        </p:grpSpPr>
        <p:cxnSp>
          <p:nvCxnSpPr>
            <p:cNvPr id="5" name="直接连接符 4"/>
            <p:cNvCxnSpPr/>
            <p:nvPr>
              <p:custDataLst>
                <p:tags r:id="rId3"/>
              </p:custDataLst>
            </p:nvPr>
          </p:nvCxnSpPr>
          <p:spPr>
            <a:xfrm>
              <a:off x="1143000" y="2133600"/>
              <a:ext cx="533400" cy="297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custDataLst>
                <p:tags r:id="rId4"/>
              </p:custDataLst>
            </p:nvPr>
          </p:nvCxnSpPr>
          <p:spPr>
            <a:xfrm>
              <a:off x="1676400" y="2133600"/>
              <a:ext cx="762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custDataLst>
                <p:tags r:id="rId5"/>
              </p:custDataLst>
            </p:nvPr>
          </p:nvCxnSpPr>
          <p:spPr>
            <a:xfrm>
              <a:off x="1752600" y="2286000"/>
              <a:ext cx="457200" cy="297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custDataLst>
                <p:tags r:id="rId6"/>
              </p:custDataLst>
            </p:nvPr>
          </p:nvCxnSpPr>
          <p:spPr>
            <a:xfrm>
              <a:off x="2209800" y="2286000"/>
              <a:ext cx="304800" cy="69532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7"/>
              </p:custDataLst>
            </p:nvPr>
          </p:nvCxnSpPr>
          <p:spPr>
            <a:xfrm flipV="1">
              <a:off x="2514600" y="2971800"/>
              <a:ext cx="685800" cy="952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8"/>
              </p:custDataLst>
            </p:nvPr>
          </p:nvCxnSpPr>
          <p:spPr>
            <a:xfrm flipV="1">
              <a:off x="3200399" y="2590800"/>
              <a:ext cx="114300" cy="381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9"/>
              </p:custDataLst>
            </p:nvPr>
          </p:nvCxnSpPr>
          <p:spPr>
            <a:xfrm>
              <a:off x="3314700" y="2590800"/>
              <a:ext cx="609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custDataLst>
                <p:tags r:id="rId10"/>
              </p:custDataLst>
            </p:nvPr>
          </p:nvCxnSpPr>
          <p:spPr>
            <a:xfrm>
              <a:off x="3924300" y="2590800"/>
              <a:ext cx="114300" cy="304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custDataLst>
                <p:tags r:id="rId11"/>
              </p:custDataLst>
            </p:nvPr>
          </p:nvCxnSpPr>
          <p:spPr>
            <a:xfrm>
              <a:off x="4038600" y="2886075"/>
              <a:ext cx="76846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custDataLst>
                <p:tags r:id="rId12"/>
              </p:custDataLst>
            </p:nvPr>
          </p:nvCxnSpPr>
          <p:spPr>
            <a:xfrm>
              <a:off x="4807066" y="2886075"/>
              <a:ext cx="361602" cy="10001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custDataLst>
                <p:tags r:id="rId13"/>
              </p:custDataLst>
            </p:nvPr>
          </p:nvCxnSpPr>
          <p:spPr>
            <a:xfrm>
              <a:off x="5181600" y="3886200"/>
              <a:ext cx="590550" cy="297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35" name="TextBox 1034"/>
            <p:cNvSpPr txBox="1"/>
            <p:nvPr>
              <p:custDataLst>
                <p:tags r:id="rId14"/>
              </p:custDataLst>
            </p:nvPr>
          </p:nvSpPr>
          <p:spPr>
            <a:xfrm>
              <a:off x="1143000" y="1828800"/>
              <a:ext cx="609600" cy="236091"/>
            </a:xfrm>
            <a:prstGeom prst="rect">
              <a:avLst/>
            </a:prstGeom>
            <a:noFill/>
          </p:spPr>
          <p:txBody>
            <a:bodyPr wrap="square" rtlCol="0">
              <a:spAutoFit/>
            </a:bodyPr>
            <a:p>
              <a:r>
                <a:rPr lang="en-US" altLang="zh-CN" sz="1400" b="1" dirty="0" smtClean="0">
                  <a:latin typeface="Times New Roman" panose="02020603050405020304" pitchFamily="18" charset="0"/>
                  <a:cs typeface="Times New Roman" panose="02020603050405020304" pitchFamily="18" charset="0"/>
                </a:rPr>
                <a:t>95</a:t>
              </a:r>
              <a:r>
                <a:rPr lang="en-US" altLang="zh-CN" sz="1400" b="1"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en-US" sz="1400" b="1" dirty="0">
                <a:latin typeface="Times New Roman" panose="02020603050405020304" pitchFamily="18" charset="0"/>
                <a:cs typeface="Times New Roman" panose="02020603050405020304" pitchFamily="18" charset="0"/>
              </a:endParaRPr>
            </a:p>
          </p:txBody>
        </p:sp>
        <p:sp>
          <p:nvSpPr>
            <p:cNvPr id="44" name="TextBox 43"/>
            <p:cNvSpPr txBox="1"/>
            <p:nvPr>
              <p:custDataLst>
                <p:tags r:id="rId15"/>
              </p:custDataLst>
            </p:nvPr>
          </p:nvSpPr>
          <p:spPr>
            <a:xfrm>
              <a:off x="1143000" y="2193727"/>
              <a:ext cx="609600" cy="236091"/>
            </a:xfrm>
            <a:prstGeom prst="rect">
              <a:avLst/>
            </a:prstGeom>
            <a:noFill/>
          </p:spPr>
          <p:txBody>
            <a:bodyPr wrap="square" rtlCol="0">
              <a:spAutoFit/>
            </a:bodyPr>
            <a:p>
              <a:r>
                <a:rPr lang="en-US" altLang="zh-CN" sz="1400" b="1" dirty="0" smtClean="0">
                  <a:latin typeface="Times New Roman" panose="02020603050405020304" pitchFamily="18" charset="0"/>
                  <a:cs typeface="Times New Roman" panose="02020603050405020304" pitchFamily="18" charset="0"/>
                </a:rPr>
                <a:t>2min</a:t>
              </a:r>
              <a:endParaRPr lang="en-US" altLang="zh-CN" sz="1400" b="1" dirty="0" smtClean="0">
                <a:latin typeface="Times New Roman" panose="02020603050405020304" pitchFamily="18" charset="0"/>
                <a:cs typeface="Times New Roman" panose="02020603050405020304" pitchFamily="18" charset="0"/>
              </a:endParaRPr>
            </a:p>
          </p:txBody>
        </p:sp>
        <p:sp>
          <p:nvSpPr>
            <p:cNvPr id="45" name="TextBox 44"/>
            <p:cNvSpPr txBox="1"/>
            <p:nvPr>
              <p:custDataLst>
                <p:tags r:id="rId16"/>
              </p:custDataLst>
            </p:nvPr>
          </p:nvSpPr>
          <p:spPr>
            <a:xfrm>
              <a:off x="1752600" y="1981200"/>
              <a:ext cx="609600" cy="236091"/>
            </a:xfrm>
            <a:prstGeom prst="rect">
              <a:avLst/>
            </a:prstGeom>
            <a:noFill/>
          </p:spPr>
          <p:txBody>
            <a:bodyPr wrap="square" rtlCol="0">
              <a:spAutoFit/>
            </a:bodyPr>
            <a:p>
              <a:r>
                <a:rPr lang="en-US" altLang="zh-CN" sz="1400" b="1" dirty="0" smtClean="0">
                  <a:latin typeface="Times New Roman" panose="02020603050405020304" pitchFamily="18" charset="0"/>
                  <a:cs typeface="Times New Roman" panose="02020603050405020304" pitchFamily="18" charset="0"/>
                </a:rPr>
                <a:t>94</a:t>
              </a:r>
              <a:r>
                <a:rPr lang="en-US" altLang="zh-CN" sz="1400" b="1"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en-US" sz="1400" b="1" dirty="0">
                <a:latin typeface="Times New Roman" panose="02020603050405020304" pitchFamily="18" charset="0"/>
                <a:cs typeface="Times New Roman" panose="02020603050405020304" pitchFamily="18" charset="0"/>
              </a:endParaRPr>
            </a:p>
          </p:txBody>
        </p:sp>
        <p:sp>
          <p:nvSpPr>
            <p:cNvPr id="46" name="TextBox 45"/>
            <p:cNvSpPr txBox="1"/>
            <p:nvPr>
              <p:custDataLst>
                <p:tags r:id="rId17"/>
              </p:custDataLst>
            </p:nvPr>
          </p:nvSpPr>
          <p:spPr>
            <a:xfrm>
              <a:off x="1752600" y="2346127"/>
              <a:ext cx="609600" cy="236091"/>
            </a:xfrm>
            <a:prstGeom prst="rect">
              <a:avLst/>
            </a:prstGeom>
            <a:noFill/>
          </p:spPr>
          <p:txBody>
            <a:bodyPr wrap="square" rtlCol="0">
              <a:spAutoFit/>
            </a:bodyPr>
            <a:p>
              <a:r>
                <a:rPr lang="en-US" altLang="zh-CN" sz="1400" b="1" dirty="0" smtClean="0">
                  <a:latin typeface="Times New Roman" panose="02020603050405020304" pitchFamily="18" charset="0"/>
                  <a:cs typeface="Times New Roman" panose="02020603050405020304" pitchFamily="18" charset="0"/>
                </a:rPr>
                <a:t>20sec</a:t>
              </a:r>
              <a:endParaRPr lang="en-US" altLang="zh-CN" sz="1400" b="1" dirty="0" smtClean="0">
                <a:latin typeface="Times New Roman" panose="02020603050405020304" pitchFamily="18" charset="0"/>
                <a:cs typeface="Times New Roman" panose="02020603050405020304" pitchFamily="18" charset="0"/>
              </a:endParaRPr>
            </a:p>
          </p:txBody>
        </p:sp>
        <p:sp>
          <p:nvSpPr>
            <p:cNvPr id="60" name="TextBox 59"/>
            <p:cNvSpPr txBox="1"/>
            <p:nvPr>
              <p:custDataLst>
                <p:tags r:id="rId18"/>
              </p:custDataLst>
            </p:nvPr>
          </p:nvSpPr>
          <p:spPr>
            <a:xfrm>
              <a:off x="2552700" y="2633663"/>
              <a:ext cx="609600" cy="236091"/>
            </a:xfrm>
            <a:prstGeom prst="rect">
              <a:avLst/>
            </a:prstGeom>
            <a:noFill/>
          </p:spPr>
          <p:txBody>
            <a:bodyPr wrap="square" rtlCol="0">
              <a:spAutoFit/>
            </a:bodyPr>
            <a:p>
              <a:r>
                <a:rPr lang="en-US" altLang="zh-CN" sz="1400" b="1" dirty="0" smtClean="0">
                  <a:latin typeface="Times New Roman" panose="02020603050405020304" pitchFamily="18" charset="0"/>
                  <a:cs typeface="Times New Roman" panose="02020603050405020304" pitchFamily="18" charset="0"/>
                </a:rPr>
                <a:t>59</a:t>
              </a:r>
              <a:r>
                <a:rPr lang="en-US" altLang="zh-CN" sz="1400" b="1"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en-US" sz="1400" b="1" dirty="0">
                <a:latin typeface="Times New Roman" panose="02020603050405020304" pitchFamily="18" charset="0"/>
                <a:cs typeface="Times New Roman" panose="02020603050405020304" pitchFamily="18" charset="0"/>
              </a:endParaRPr>
            </a:p>
          </p:txBody>
        </p:sp>
        <p:sp>
          <p:nvSpPr>
            <p:cNvPr id="61" name="TextBox 60"/>
            <p:cNvSpPr txBox="1"/>
            <p:nvPr>
              <p:custDataLst>
                <p:tags r:id="rId19"/>
              </p:custDataLst>
            </p:nvPr>
          </p:nvSpPr>
          <p:spPr>
            <a:xfrm>
              <a:off x="2552700" y="2998590"/>
              <a:ext cx="609600" cy="236091"/>
            </a:xfrm>
            <a:prstGeom prst="rect">
              <a:avLst/>
            </a:prstGeom>
            <a:noFill/>
          </p:spPr>
          <p:txBody>
            <a:bodyPr wrap="square" rtlCol="0">
              <a:spAutoFit/>
            </a:bodyPr>
            <a:p>
              <a:r>
                <a:rPr lang="en-US" altLang="zh-CN" sz="1400" b="1" dirty="0">
                  <a:latin typeface="Times New Roman" panose="02020603050405020304" pitchFamily="18" charset="0"/>
                  <a:cs typeface="Times New Roman" panose="02020603050405020304" pitchFamily="18" charset="0"/>
                </a:rPr>
                <a:t>1</a:t>
              </a:r>
              <a:r>
                <a:rPr lang="en-US" altLang="zh-CN" sz="1400" b="1" dirty="0" smtClean="0">
                  <a:latin typeface="Times New Roman" panose="02020603050405020304" pitchFamily="18" charset="0"/>
                  <a:cs typeface="Times New Roman" panose="02020603050405020304" pitchFamily="18" charset="0"/>
                </a:rPr>
                <a:t>min</a:t>
              </a:r>
              <a:endParaRPr lang="zh-CN" altLang="en-US" sz="1400" b="1" dirty="0">
                <a:latin typeface="Times New Roman" panose="02020603050405020304" pitchFamily="18" charset="0"/>
                <a:cs typeface="Times New Roman" panose="02020603050405020304" pitchFamily="18" charset="0"/>
              </a:endParaRPr>
            </a:p>
          </p:txBody>
        </p:sp>
        <p:sp>
          <p:nvSpPr>
            <p:cNvPr id="62" name="TextBox 61"/>
            <p:cNvSpPr txBox="1"/>
            <p:nvPr>
              <p:custDataLst>
                <p:tags r:id="rId20"/>
              </p:custDataLst>
            </p:nvPr>
          </p:nvSpPr>
          <p:spPr>
            <a:xfrm>
              <a:off x="3314700" y="2251174"/>
              <a:ext cx="609600" cy="236091"/>
            </a:xfrm>
            <a:prstGeom prst="rect">
              <a:avLst/>
            </a:prstGeom>
            <a:noFill/>
          </p:spPr>
          <p:txBody>
            <a:bodyPr wrap="square" rtlCol="0">
              <a:spAutoFit/>
            </a:bodyPr>
            <a:p>
              <a:r>
                <a:rPr lang="en-US" altLang="zh-CN" sz="1400" b="1" dirty="0" smtClean="0">
                  <a:latin typeface="Times New Roman" panose="02020603050405020304" pitchFamily="18" charset="0"/>
                  <a:cs typeface="Times New Roman" panose="02020603050405020304" pitchFamily="18" charset="0"/>
                </a:rPr>
                <a:t>72</a:t>
              </a:r>
              <a:r>
                <a:rPr lang="en-US" altLang="zh-CN" sz="1400" b="1"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en-US" sz="1400" b="1" dirty="0">
                <a:latin typeface="Times New Roman" panose="02020603050405020304" pitchFamily="18" charset="0"/>
                <a:cs typeface="Times New Roman" panose="02020603050405020304" pitchFamily="18" charset="0"/>
              </a:endParaRPr>
            </a:p>
          </p:txBody>
        </p:sp>
        <p:sp>
          <p:nvSpPr>
            <p:cNvPr id="63" name="TextBox 62"/>
            <p:cNvSpPr txBox="1"/>
            <p:nvPr>
              <p:custDataLst>
                <p:tags r:id="rId21"/>
              </p:custDataLst>
            </p:nvPr>
          </p:nvSpPr>
          <p:spPr>
            <a:xfrm>
              <a:off x="3314700" y="2616101"/>
              <a:ext cx="609600" cy="236091"/>
            </a:xfrm>
            <a:prstGeom prst="rect">
              <a:avLst/>
            </a:prstGeom>
            <a:noFill/>
          </p:spPr>
          <p:txBody>
            <a:bodyPr wrap="square" rtlCol="0">
              <a:spAutoFit/>
            </a:bodyPr>
            <a:p>
              <a:r>
                <a:rPr lang="en-US" altLang="zh-CN" sz="1400" b="1" dirty="0">
                  <a:latin typeface="Times New Roman" panose="02020603050405020304" pitchFamily="18" charset="0"/>
                  <a:cs typeface="Times New Roman" panose="02020603050405020304" pitchFamily="18" charset="0"/>
                </a:rPr>
                <a:t>1</a:t>
              </a:r>
              <a:r>
                <a:rPr lang="en-US" altLang="zh-CN" sz="1400" b="1" dirty="0" smtClean="0">
                  <a:latin typeface="Times New Roman" panose="02020603050405020304" pitchFamily="18" charset="0"/>
                  <a:cs typeface="Times New Roman" panose="02020603050405020304" pitchFamily="18" charset="0"/>
                </a:rPr>
                <a:t>min</a:t>
              </a:r>
              <a:endParaRPr lang="zh-CN" altLang="en-US" sz="1400" b="1" dirty="0">
                <a:latin typeface="Times New Roman" panose="02020603050405020304" pitchFamily="18" charset="0"/>
                <a:cs typeface="Times New Roman" panose="02020603050405020304" pitchFamily="18" charset="0"/>
              </a:endParaRPr>
            </a:p>
          </p:txBody>
        </p:sp>
        <p:sp>
          <p:nvSpPr>
            <p:cNvPr id="64" name="TextBox 63"/>
            <p:cNvSpPr txBox="1"/>
            <p:nvPr>
              <p:custDataLst>
                <p:tags r:id="rId22"/>
              </p:custDataLst>
            </p:nvPr>
          </p:nvSpPr>
          <p:spPr>
            <a:xfrm>
              <a:off x="4114800" y="2558951"/>
              <a:ext cx="609600" cy="236091"/>
            </a:xfrm>
            <a:prstGeom prst="rect">
              <a:avLst/>
            </a:prstGeom>
            <a:noFill/>
          </p:spPr>
          <p:txBody>
            <a:bodyPr wrap="square" rtlCol="0">
              <a:spAutoFit/>
            </a:bodyPr>
            <a:p>
              <a:r>
                <a:rPr lang="en-US" altLang="zh-CN" sz="1400" b="1" dirty="0" smtClean="0">
                  <a:latin typeface="Times New Roman" panose="02020603050405020304" pitchFamily="18" charset="0"/>
                  <a:cs typeface="Times New Roman" panose="02020603050405020304" pitchFamily="18" charset="0"/>
                </a:rPr>
                <a:t>60</a:t>
              </a:r>
              <a:r>
                <a:rPr lang="en-US" altLang="zh-CN" sz="1400" b="1"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en-US" sz="1400" b="1" dirty="0">
                <a:latin typeface="Times New Roman" panose="02020603050405020304" pitchFamily="18" charset="0"/>
                <a:cs typeface="Times New Roman" panose="02020603050405020304" pitchFamily="18" charset="0"/>
              </a:endParaRPr>
            </a:p>
          </p:txBody>
        </p:sp>
        <p:sp>
          <p:nvSpPr>
            <p:cNvPr id="65" name="TextBox 64"/>
            <p:cNvSpPr txBox="1"/>
            <p:nvPr>
              <p:custDataLst>
                <p:tags r:id="rId23"/>
              </p:custDataLst>
            </p:nvPr>
          </p:nvSpPr>
          <p:spPr>
            <a:xfrm>
              <a:off x="4108334" y="2923878"/>
              <a:ext cx="692266" cy="236091"/>
            </a:xfrm>
            <a:prstGeom prst="rect">
              <a:avLst/>
            </a:prstGeom>
            <a:noFill/>
          </p:spPr>
          <p:txBody>
            <a:bodyPr wrap="square" rtlCol="0">
              <a:spAutoFit/>
            </a:bodyPr>
            <a:p>
              <a:r>
                <a:rPr lang="en-US" altLang="zh-CN" sz="1400" b="1" dirty="0" smtClean="0">
                  <a:latin typeface="Times New Roman" panose="02020603050405020304" pitchFamily="18" charset="0"/>
                  <a:cs typeface="Times New Roman" panose="02020603050405020304" pitchFamily="18" charset="0"/>
                </a:rPr>
                <a:t>30min</a:t>
              </a:r>
              <a:endParaRPr lang="en-US" altLang="zh-CN" sz="1400" b="1" dirty="0" smtClean="0">
                <a:latin typeface="Times New Roman" panose="02020603050405020304" pitchFamily="18" charset="0"/>
                <a:cs typeface="Times New Roman" panose="02020603050405020304" pitchFamily="18" charset="0"/>
              </a:endParaRPr>
            </a:p>
          </p:txBody>
        </p:sp>
        <p:sp>
          <p:nvSpPr>
            <p:cNvPr id="67" name="TextBox 66"/>
            <p:cNvSpPr txBox="1"/>
            <p:nvPr>
              <p:custDataLst>
                <p:tags r:id="rId24"/>
              </p:custDataLst>
            </p:nvPr>
          </p:nvSpPr>
          <p:spPr>
            <a:xfrm>
              <a:off x="5162550" y="3581400"/>
              <a:ext cx="609600" cy="236091"/>
            </a:xfrm>
            <a:prstGeom prst="rect">
              <a:avLst/>
            </a:prstGeom>
            <a:noFill/>
          </p:spPr>
          <p:txBody>
            <a:bodyPr wrap="square" rtlCol="0">
              <a:spAutoFit/>
            </a:bodyPr>
            <a:p>
              <a:r>
                <a:rPr lang="en-US" altLang="zh-CN" sz="1400" b="1" dirty="0" smtClean="0">
                  <a:latin typeface="Times New Roman" panose="02020603050405020304" pitchFamily="18" charset="0"/>
                  <a:cs typeface="Times New Roman" panose="02020603050405020304" pitchFamily="18" charset="0"/>
                </a:rPr>
                <a:t>16</a:t>
              </a:r>
              <a:r>
                <a:rPr lang="en-US" altLang="zh-CN" sz="1400" b="1"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en-US" sz="1400" b="1" dirty="0">
                <a:latin typeface="Times New Roman" panose="02020603050405020304" pitchFamily="18" charset="0"/>
                <a:cs typeface="Times New Roman" panose="02020603050405020304" pitchFamily="18" charset="0"/>
              </a:endParaRPr>
            </a:p>
          </p:txBody>
        </p:sp>
        <p:sp>
          <p:nvSpPr>
            <p:cNvPr id="68" name="TextBox 67"/>
            <p:cNvSpPr txBox="1"/>
            <p:nvPr>
              <p:custDataLst>
                <p:tags r:id="rId25"/>
              </p:custDataLst>
            </p:nvPr>
          </p:nvSpPr>
          <p:spPr>
            <a:xfrm>
              <a:off x="5257800" y="3886200"/>
              <a:ext cx="457200" cy="283504"/>
            </a:xfrm>
            <a:prstGeom prst="rect">
              <a:avLst/>
            </a:prstGeom>
            <a:noFill/>
          </p:spPr>
          <p:txBody>
            <a:bodyPr wrap="square" rtlCol="0">
              <a:spAutoFit/>
            </a:bodyPr>
            <a:p>
              <a:r>
                <a:rPr lang="zh-CN" altLang="en-US" b="1" dirty="0">
                  <a:latin typeface="Times New Roman" panose="02020603050405020304" pitchFamily="18" charset="0"/>
                  <a:cs typeface="Times New Roman" panose="02020603050405020304" pitchFamily="18" charset="0"/>
                </a:rPr>
                <a:t>∞</a:t>
              </a:r>
              <a:endParaRPr lang="zh-CN" altLang="en-US" b="1" dirty="0">
                <a:latin typeface="Times New Roman" panose="02020603050405020304" pitchFamily="18" charset="0"/>
                <a:cs typeface="Times New Roman" panose="02020603050405020304" pitchFamily="18" charset="0"/>
              </a:endParaRPr>
            </a:p>
          </p:txBody>
        </p:sp>
        <p:cxnSp>
          <p:nvCxnSpPr>
            <p:cNvPr id="1052" name="直接连接符 1051"/>
            <p:cNvCxnSpPr/>
            <p:nvPr>
              <p:custDataLst>
                <p:tags r:id="rId26"/>
              </p:custDataLst>
            </p:nvPr>
          </p:nvCxnSpPr>
          <p:spPr>
            <a:xfrm>
              <a:off x="1679332" y="1600200"/>
              <a:ext cx="0" cy="2470666"/>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custDataLst>
                <p:tags r:id="rId27"/>
              </p:custDataLst>
            </p:nvPr>
          </p:nvCxnSpPr>
          <p:spPr>
            <a:xfrm>
              <a:off x="3928698" y="1609428"/>
              <a:ext cx="0" cy="25146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custDataLst>
                <p:tags r:id="rId28"/>
              </p:custDataLst>
            </p:nvPr>
          </p:nvCxnSpPr>
          <p:spPr>
            <a:xfrm>
              <a:off x="4826116" y="1609428"/>
              <a:ext cx="0" cy="25146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2" name="TextBox 81"/>
            <p:cNvSpPr txBox="1"/>
            <p:nvPr>
              <p:custDataLst>
                <p:tags r:id="rId29"/>
              </p:custDataLst>
            </p:nvPr>
          </p:nvSpPr>
          <p:spPr>
            <a:xfrm>
              <a:off x="2400299" y="3578423"/>
              <a:ext cx="952501" cy="236091"/>
            </a:xfrm>
            <a:prstGeom prst="rect">
              <a:avLst/>
            </a:prstGeom>
            <a:noFill/>
          </p:spPr>
          <p:txBody>
            <a:bodyPr wrap="square" rtlCol="0">
              <a:spAutoFit/>
            </a:bodyPr>
            <a:p>
              <a:r>
                <a:rPr lang="en-US" altLang="zh-CN" sz="1400" b="1" dirty="0" smtClean="0">
                  <a:latin typeface="Times New Roman" panose="02020603050405020304" pitchFamily="18" charset="0"/>
                  <a:cs typeface="Times New Roman" panose="02020603050405020304" pitchFamily="18" charset="0"/>
                </a:rPr>
                <a:t>30 Cycles</a:t>
              </a:r>
              <a:endParaRPr lang="en-US" altLang="zh-CN" sz="1400" b="1" dirty="0" smtClean="0">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0" y="1999716"/>
            <a:ext cx="12192000" cy="2016807"/>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35" y="2506980"/>
            <a:ext cx="12192000" cy="922020"/>
          </a:xfrm>
          <a:prstGeom prst="rect">
            <a:avLst/>
          </a:prstGeom>
          <a:noFill/>
        </p:spPr>
        <p:txBody>
          <a:bodyPr wrap="square" rtlCol="0">
            <a:spAutoFit/>
          </a:bodyPr>
          <a:lstStyle/>
          <a:p>
            <a:pPr algn="ctr"/>
            <a:r>
              <a:rPr lang="en-US" altLang="zh-CN" sz="5400" b="1" dirty="0">
                <a:solidFill>
                  <a:schemeClr val="bg1"/>
                </a:solidFill>
                <a:latin typeface="Times New Roman" panose="02020603050405020304" pitchFamily="18" charset="0"/>
                <a:cs typeface="Times New Roman" panose="02020603050405020304" pitchFamily="18" charset="0"/>
              </a:rPr>
              <a:t>Amplification Results of 21Plex </a:t>
            </a:r>
            <a:endParaRPr lang="en-US" altLang="zh-CN" sz="5400" b="1" dirty="0">
              <a:solidFill>
                <a:schemeClr val="bg1"/>
              </a:solidFill>
              <a:latin typeface="Times New Roman" panose="02020603050405020304" pitchFamily="18" charset="0"/>
              <a:cs typeface="Times New Roman" panose="02020603050405020304" pitchFamily="18" charset="0"/>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71730"/>
            <a:ext cx="3004462" cy="115886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6" y="220287"/>
            <a:ext cx="9438640"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3.1 Amplification Results of Positive Control 9947A Analyzed on 3130xl</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4" name="图片 3" descr="C:\Users\Administrator\Desktop\21Plex-9947.PNG"/>
          <p:cNvPicPr/>
          <p:nvPr>
            <p:custDataLst>
              <p:tags r:id="rId2"/>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1852295" y="1265555"/>
            <a:ext cx="8487410" cy="5196205"/>
          </a:xfrm>
          <a:prstGeom prst="rect">
            <a:avLst/>
          </a:prstGeom>
          <a:noFill/>
          <a:ln>
            <a:solidFill>
              <a:schemeClr val="tx2">
                <a:lumMod val="60000"/>
                <a:lumOff val="40000"/>
              </a:schemeClr>
            </a:solidFill>
          </a:ln>
          <a:effectLst>
            <a:glow rad="101600">
              <a:schemeClr val="accent1">
                <a:satMod val="175000"/>
                <a:alpha val="40000"/>
              </a:schemeClr>
            </a:glo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9053" y="220287"/>
            <a:ext cx="8270875"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3.2 Amplification Results of Blood on FTA </a:t>
            </a:r>
            <a:r>
              <a:rPr lang="en-US" altLang="zh-CN" sz="2400" b="1" dirty="0">
                <a:solidFill>
                  <a:schemeClr val="bg1"/>
                </a:solidFill>
                <a:latin typeface="Times New Roman" panose="02020603050405020304" pitchFamily="18" charset="0"/>
                <a:cs typeface="Times New Roman" panose="02020603050405020304" pitchFamily="18" charset="0"/>
                <a:sym typeface="+mn-ea"/>
              </a:rPr>
              <a:t>Analyzed </a:t>
            </a:r>
            <a:r>
              <a:rPr lang="en-US" altLang="zh-CN" sz="2400" b="1" dirty="0">
                <a:solidFill>
                  <a:schemeClr val="bg1"/>
                </a:solidFill>
                <a:latin typeface="Times New Roman" panose="02020603050405020304" pitchFamily="18" charset="0"/>
                <a:cs typeface="Times New Roman" panose="02020603050405020304" pitchFamily="18" charset="0"/>
              </a:rPr>
              <a:t>on 3130xl</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3" name="图片 2"/>
          <p:cNvPicPr/>
          <p:nvPr>
            <p:custDataLst>
              <p:tags r:id="rId2"/>
            </p:custDataLst>
          </p:nvPr>
        </p:nvPicPr>
        <p:blipFill>
          <a:blip r:embed="rId3" cstate="print"/>
          <a:stretch>
            <a:fillRect/>
          </a:stretch>
        </p:blipFill>
        <p:spPr>
          <a:xfrm>
            <a:off x="1800860" y="1075055"/>
            <a:ext cx="8590280" cy="5483225"/>
          </a:xfrm>
          <a:prstGeom prst="rect">
            <a:avLst/>
          </a:prstGeom>
          <a:ln>
            <a:solidFill>
              <a:schemeClr val="tx2">
                <a:lumMod val="60000"/>
                <a:lumOff val="40000"/>
              </a:schemeClr>
            </a:solidFill>
          </a:ln>
          <a:effectLst>
            <a:glow rad="101600">
              <a:schemeClr val="accent1">
                <a:satMod val="175000"/>
                <a:alpha val="40000"/>
              </a:schemeClr>
            </a:glo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9053" y="220287"/>
            <a:ext cx="9271635"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3.3 Amplification Results of Blood on Filter Paper </a:t>
            </a:r>
            <a:r>
              <a:rPr lang="en-US" altLang="zh-CN" sz="2400" b="1" dirty="0">
                <a:solidFill>
                  <a:schemeClr val="bg1"/>
                </a:solidFill>
                <a:latin typeface="Times New Roman" panose="02020603050405020304" pitchFamily="18" charset="0"/>
                <a:cs typeface="Times New Roman" panose="02020603050405020304" pitchFamily="18" charset="0"/>
                <a:sym typeface="+mn-ea"/>
              </a:rPr>
              <a:t>Analyzed </a:t>
            </a:r>
            <a:r>
              <a:rPr lang="en-US" altLang="zh-CN" sz="2400" b="1" dirty="0">
                <a:solidFill>
                  <a:schemeClr val="bg1"/>
                </a:solidFill>
                <a:latin typeface="Times New Roman" panose="02020603050405020304" pitchFamily="18" charset="0"/>
                <a:cs typeface="Times New Roman" panose="02020603050405020304" pitchFamily="18" charset="0"/>
              </a:rPr>
              <a:t>on 3130xl</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4" name="图片 3"/>
          <p:cNvPicPr/>
          <p:nvPr>
            <p:custDataLst>
              <p:tags r:id="rId2"/>
            </p:custDataLst>
          </p:nvPr>
        </p:nvPicPr>
        <p:blipFill>
          <a:blip r:embed="rId3" cstate="print"/>
          <a:stretch>
            <a:fillRect/>
          </a:stretch>
        </p:blipFill>
        <p:spPr>
          <a:xfrm>
            <a:off x="1802130" y="1183640"/>
            <a:ext cx="8587105" cy="5333365"/>
          </a:xfrm>
          <a:prstGeom prst="rect">
            <a:avLst/>
          </a:prstGeom>
          <a:ln>
            <a:solidFill>
              <a:schemeClr val="tx2">
                <a:lumMod val="60000"/>
                <a:lumOff val="40000"/>
              </a:schemeClr>
            </a:solidFill>
          </a:ln>
          <a:effectLst>
            <a:glow rad="101600">
              <a:schemeClr val="accent1">
                <a:satMod val="175000"/>
                <a:alpha val="40000"/>
              </a:schemeClr>
            </a:glo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6" y="220287"/>
            <a:ext cx="8304530"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3.4 Amplification Results of Saliva on FTA </a:t>
            </a:r>
            <a:r>
              <a:rPr lang="en-US" altLang="zh-CN" sz="2400" b="1" dirty="0">
                <a:solidFill>
                  <a:schemeClr val="bg1"/>
                </a:solidFill>
                <a:latin typeface="Times New Roman" panose="02020603050405020304" pitchFamily="18" charset="0"/>
                <a:cs typeface="Times New Roman" panose="02020603050405020304" pitchFamily="18" charset="0"/>
                <a:sym typeface="+mn-ea"/>
              </a:rPr>
              <a:t>Analyzed </a:t>
            </a:r>
            <a:r>
              <a:rPr lang="en-US" altLang="zh-CN" sz="2400" b="1" dirty="0">
                <a:solidFill>
                  <a:schemeClr val="bg1"/>
                </a:solidFill>
                <a:latin typeface="Times New Roman" panose="02020603050405020304" pitchFamily="18" charset="0"/>
                <a:cs typeface="Times New Roman" panose="02020603050405020304" pitchFamily="18" charset="0"/>
              </a:rPr>
              <a:t>on 3130xl</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5" name="图片 4"/>
          <p:cNvPicPr/>
          <p:nvPr>
            <p:custDataLst>
              <p:tags r:id="rId2"/>
            </p:custDataLst>
          </p:nvPr>
        </p:nvPicPr>
        <p:blipFill>
          <a:blip r:embed="rId3" cstate="print"/>
          <a:stretch>
            <a:fillRect/>
          </a:stretch>
        </p:blipFill>
        <p:spPr>
          <a:xfrm>
            <a:off x="1756410" y="1115695"/>
            <a:ext cx="8679815" cy="5334635"/>
          </a:xfrm>
          <a:prstGeom prst="rect">
            <a:avLst/>
          </a:prstGeom>
          <a:ln>
            <a:solidFill>
              <a:schemeClr val="tx2">
                <a:lumMod val="60000"/>
                <a:lumOff val="40000"/>
              </a:schemeClr>
            </a:solidFill>
          </a:ln>
          <a:effectLst>
            <a:glow rad="101600">
              <a:schemeClr val="accent1">
                <a:satMod val="175000"/>
                <a:alpha val="40000"/>
              </a:schemeClr>
            </a:glo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0" y="1999716"/>
            <a:ext cx="12192000" cy="2016807"/>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35" y="2506980"/>
            <a:ext cx="12192000" cy="922020"/>
          </a:xfrm>
          <a:prstGeom prst="rect">
            <a:avLst/>
          </a:prstGeom>
          <a:noFill/>
        </p:spPr>
        <p:txBody>
          <a:bodyPr wrap="square" rtlCol="0">
            <a:spAutoFit/>
          </a:bodyPr>
          <a:lstStyle/>
          <a:p>
            <a:pPr algn="ctr"/>
            <a:r>
              <a:rPr lang="en-US" altLang="zh-CN" sz="5400" b="1" dirty="0">
                <a:solidFill>
                  <a:schemeClr val="bg1"/>
                </a:solidFill>
                <a:latin typeface="Times New Roman" panose="02020603050405020304" pitchFamily="18" charset="0"/>
                <a:cs typeface="Times New Roman" panose="02020603050405020304" pitchFamily="18" charset="0"/>
              </a:rPr>
              <a:t>Performance Measurement of 21Plex </a:t>
            </a:r>
            <a:endParaRPr lang="en-US" altLang="zh-CN" sz="5400" b="1" dirty="0">
              <a:solidFill>
                <a:schemeClr val="bg1"/>
              </a:solidFill>
              <a:latin typeface="Times New Roman" panose="02020603050405020304" pitchFamily="18" charset="0"/>
              <a:cs typeface="Times New Roman" panose="02020603050405020304" pitchFamily="18" charset="0"/>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71730"/>
            <a:ext cx="3004462" cy="1158864"/>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9053" y="220287"/>
            <a:ext cx="2595245"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4.1 Sensitivity Test</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sp>
        <p:nvSpPr>
          <p:cNvPr id="2" name="矩形 1"/>
          <p:cNvSpPr/>
          <p:nvPr>
            <p:custDataLst>
              <p:tags r:id="rId2"/>
            </p:custDataLst>
          </p:nvPr>
        </p:nvSpPr>
        <p:spPr>
          <a:xfrm>
            <a:off x="2239010" y="1711107"/>
            <a:ext cx="6934200" cy="3138170"/>
          </a:xfrm>
          <a:prstGeom prst="rect">
            <a:avLst/>
          </a:prstGeom>
          <a:effectLst/>
        </p:spPr>
        <p:txBody>
          <a:bodyPr wrap="square">
            <a:spAutoFit/>
          </a:bodyPr>
          <a:p>
            <a:pPr>
              <a:buFont typeface="Wingdings" panose="05000000000000000000" pitchFamily="2" charset="2"/>
              <a:buChar char="Ø"/>
            </a:pPr>
            <a:r>
              <a:rPr lang="en-US" altLang="zh-CN"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altLang="zh-CN" b="1" dirty="0" smtClean="0">
                <a:solidFill>
                  <a:schemeClr val="accent6">
                    <a:lumMod val="75000"/>
                  </a:schemeClr>
                </a:solidFill>
                <a:latin typeface="Times New Roman" panose="02020603050405020304" pitchFamily="18" charset="0"/>
                <a:cs typeface="Times New Roman" panose="02020603050405020304" pitchFamily="18" charset="0"/>
                <a:sym typeface="+mn-ea"/>
              </a:rPr>
              <a:t> </a:t>
            </a:r>
            <a:r>
              <a:rPr lang="en-US" altLang="zh-CN" i="1" dirty="0" smtClean="0">
                <a:latin typeface="Times New Roman" panose="02020603050405020304" pitchFamily="18" charset="0"/>
                <a:cs typeface="Times New Roman" panose="02020603050405020304" pitchFamily="18" charset="0"/>
                <a:sym typeface="+mn-ea"/>
              </a:rPr>
              <a:t>4.1.1 </a:t>
            </a:r>
            <a:r>
              <a:rPr lang="en-US" altLang="zh-CN" dirty="0" smtClean="0">
                <a:latin typeface="Times New Roman" panose="02020603050405020304" pitchFamily="18" charset="0"/>
                <a:cs typeface="Times New Roman" panose="02020603050405020304" pitchFamily="18" charset="0"/>
                <a:sym typeface="+mn-ea"/>
              </a:rPr>
              <a:t>C</a:t>
            </a:r>
            <a:r>
              <a:rPr lang="zh-CN" altLang="en-US" dirty="0" smtClean="0">
                <a:latin typeface="Times New Roman" panose="02020603050405020304" pitchFamily="18" charset="0"/>
                <a:cs typeface="Times New Roman" panose="02020603050405020304" pitchFamily="18" charset="0"/>
                <a:sym typeface="+mn-ea"/>
              </a:rPr>
              <a:t>ontent of </a:t>
            </a:r>
            <a:r>
              <a:rPr lang="en-US" altLang="zh-CN" dirty="0" smtClean="0">
                <a:latin typeface="Times New Roman" panose="02020603050405020304" pitchFamily="18" charset="0"/>
                <a:cs typeface="Times New Roman" panose="02020603050405020304" pitchFamily="18" charset="0"/>
                <a:sym typeface="+mn-ea"/>
              </a:rPr>
              <a:t>E</a:t>
            </a:r>
            <a:r>
              <a:rPr lang="zh-CN" altLang="en-US" dirty="0" smtClean="0">
                <a:latin typeface="Times New Roman" panose="02020603050405020304" pitchFamily="18" charset="0"/>
                <a:cs typeface="Times New Roman" panose="02020603050405020304" pitchFamily="18" charset="0"/>
                <a:sym typeface="+mn-ea"/>
              </a:rPr>
              <a:t>xtracted DNA</a:t>
            </a:r>
            <a:endParaRPr lang="zh-CN" altLang="en-US" dirty="0" smtClean="0">
              <a:latin typeface="Times New Roman" panose="02020603050405020304" pitchFamily="18" charset="0"/>
              <a:cs typeface="Times New Roman" panose="02020603050405020304" pitchFamily="18" charset="0"/>
            </a:endParaRPr>
          </a:p>
          <a:p>
            <a:pPr indent="0">
              <a:buFont typeface="Wingdings" panose="05000000000000000000" pitchFamily="2" charset="2"/>
              <a:buNone/>
            </a:pPr>
            <a:r>
              <a:rPr lang="en-US" altLang="zh-CN" dirty="0" smtClean="0">
                <a:latin typeface="Times New Roman" panose="02020603050405020304" pitchFamily="18" charset="0"/>
                <a:cs typeface="Times New Roman" panose="02020603050405020304" pitchFamily="18" charset="0"/>
              </a:rPr>
              <a:t>          </a:t>
            </a:r>
            <a:r>
              <a:rPr lang="en-US" altLang="zh-CN" dirty="0" smtClean="0">
                <a:solidFill>
                  <a:schemeClr val="accent6">
                    <a:lumMod val="75000"/>
                  </a:schemeClr>
                </a:solidFill>
                <a:latin typeface="Times New Roman" panose="02020603050405020304" pitchFamily="18" charset="0"/>
                <a:cs typeface="Times New Roman" panose="02020603050405020304" pitchFamily="18" charset="0"/>
              </a:rPr>
              <a:t>•</a:t>
            </a:r>
            <a:r>
              <a:rPr lang="en-US" altLang="zh-CN" dirty="0" smtClean="0">
                <a:latin typeface="Times New Roman" panose="02020603050405020304" pitchFamily="18" charset="0"/>
                <a:cs typeface="Times New Roman" panose="02020603050405020304" pitchFamily="18" charset="0"/>
              </a:rPr>
              <a:t> 500pg, 250pg, 125pg, 62.5pg, 31.25pg</a:t>
            </a:r>
            <a:endParaRPr lang="en-US" altLang="zh-CN" dirty="0" smtClean="0">
              <a:latin typeface="Times New Roman" panose="02020603050405020304" pitchFamily="18" charset="0"/>
              <a:cs typeface="Times New Roman" panose="02020603050405020304" pitchFamily="18" charset="0"/>
            </a:endParaRPr>
          </a:p>
          <a:p>
            <a:r>
              <a:rPr lang="en-US" altLang="zh-CN" dirty="0" smtClean="0">
                <a:latin typeface="Times New Roman" panose="02020603050405020304" pitchFamily="18" charset="0"/>
                <a:cs typeface="Times New Roman" panose="02020603050405020304" pitchFamily="18" charset="0"/>
              </a:rPr>
              <a:t>          </a:t>
            </a:r>
            <a:r>
              <a:rPr lang="en-US" altLang="zh-CN" dirty="0" smtClean="0">
                <a:solidFill>
                  <a:schemeClr val="accent6">
                    <a:lumMod val="75000"/>
                  </a:schemeClr>
                </a:solidFill>
                <a:latin typeface="Times New Roman" panose="02020603050405020304" pitchFamily="18" charset="0"/>
                <a:cs typeface="Times New Roman" panose="02020603050405020304" pitchFamily="18" charset="0"/>
              </a:rPr>
              <a:t>• </a:t>
            </a:r>
            <a:r>
              <a:rPr dirty="0" smtClean="0">
                <a:latin typeface="Times New Roman" panose="02020603050405020304" pitchFamily="18" charset="0"/>
                <a:cs typeface="Times New Roman" panose="02020603050405020304" pitchFamily="18" charset="0"/>
                <a:sym typeface="+mn-ea"/>
              </a:rPr>
              <a:t>Repeat the experiment 3 times for all samples</a:t>
            </a:r>
            <a:endParaRPr dirty="0" smtClean="0">
              <a:latin typeface="Times New Roman" panose="02020603050405020304" pitchFamily="18" charset="0"/>
              <a:cs typeface="Times New Roman" panose="02020603050405020304" pitchFamily="18" charset="0"/>
            </a:endParaRPr>
          </a:p>
          <a:p>
            <a:endParaRPr lang="en-US" altLang="zh-CN" dirty="0" smtClean="0">
              <a:solidFill>
                <a:schemeClr val="accent6">
                  <a:lumMod val="75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altLang="zh-CN"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altLang="zh-CN" i="1" dirty="0" smtClean="0">
                <a:latin typeface="Times New Roman" panose="02020603050405020304" pitchFamily="18" charset="0"/>
                <a:cs typeface="Times New Roman" panose="02020603050405020304" pitchFamily="18" charset="0"/>
                <a:sym typeface="+mn-ea"/>
              </a:rPr>
              <a:t>4.1.2  </a:t>
            </a:r>
            <a:r>
              <a:rPr lang="zh-CN" altLang="en-US" dirty="0" smtClean="0">
                <a:latin typeface="Times New Roman" panose="02020603050405020304" pitchFamily="18" charset="0"/>
                <a:cs typeface="Times New Roman" panose="02020603050405020304" pitchFamily="18" charset="0"/>
                <a:sym typeface="+mn-ea"/>
              </a:rPr>
              <a:t>Number of </a:t>
            </a:r>
            <a:r>
              <a:rPr lang="en-US" altLang="zh-CN" dirty="0" smtClean="0">
                <a:latin typeface="Times New Roman" panose="02020603050405020304" pitchFamily="18" charset="0"/>
                <a:cs typeface="Times New Roman" panose="02020603050405020304" pitchFamily="18" charset="0"/>
                <a:sym typeface="+mn-ea"/>
              </a:rPr>
              <a:t>D</a:t>
            </a:r>
            <a:r>
              <a:rPr lang="zh-CN" altLang="en-US" dirty="0" smtClean="0">
                <a:latin typeface="Times New Roman" panose="02020603050405020304" pitchFamily="18" charset="0"/>
                <a:cs typeface="Times New Roman" panose="02020603050405020304" pitchFamily="18" charset="0"/>
                <a:sym typeface="+mn-ea"/>
              </a:rPr>
              <a:t>irect </a:t>
            </a:r>
            <a:r>
              <a:rPr lang="en-US" altLang="zh-CN" dirty="0" smtClean="0">
                <a:latin typeface="Times New Roman" panose="02020603050405020304" pitchFamily="18" charset="0"/>
                <a:cs typeface="Times New Roman" panose="02020603050405020304" pitchFamily="18" charset="0"/>
                <a:sym typeface="+mn-ea"/>
              </a:rPr>
              <a:t>Amplification</a:t>
            </a:r>
            <a:r>
              <a:rPr lang="zh-CN" altLang="en-US" dirty="0" smtClean="0">
                <a:latin typeface="Times New Roman" panose="02020603050405020304" pitchFamily="18" charset="0"/>
                <a:cs typeface="Times New Roman" panose="02020603050405020304" pitchFamily="18" charset="0"/>
                <a:sym typeface="+mn-ea"/>
              </a:rPr>
              <a:t> </a:t>
            </a:r>
            <a:r>
              <a:rPr lang="en-US" altLang="zh-CN" dirty="0" smtClean="0">
                <a:latin typeface="Times New Roman" panose="02020603050405020304" pitchFamily="18" charset="0"/>
                <a:cs typeface="Times New Roman" panose="02020603050405020304" pitchFamily="18" charset="0"/>
                <a:sym typeface="+mn-ea"/>
              </a:rPr>
              <a:t>S</a:t>
            </a:r>
            <a:r>
              <a:rPr lang="zh-CN" altLang="en-US" dirty="0" smtClean="0">
                <a:latin typeface="Times New Roman" panose="02020603050405020304" pitchFamily="18" charset="0"/>
                <a:cs typeface="Times New Roman" panose="02020603050405020304" pitchFamily="18" charset="0"/>
                <a:sym typeface="+mn-ea"/>
              </a:rPr>
              <a:t>amples</a:t>
            </a:r>
            <a:endParaRPr lang="en-US" altLang="zh-CN" dirty="0" smtClean="0">
              <a:latin typeface="Times New Roman" panose="02020603050405020304" pitchFamily="18" charset="0"/>
              <a:cs typeface="Times New Roman" panose="02020603050405020304" pitchFamily="18" charset="0"/>
            </a:endParaRPr>
          </a:p>
          <a:p>
            <a:pPr indent="0">
              <a:buFont typeface="Wingdings" panose="05000000000000000000" pitchFamily="2" charset="2"/>
              <a:buNone/>
            </a:pPr>
            <a:r>
              <a:rPr lang="en-US" altLang="zh-CN" dirty="0" smtClean="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sym typeface="+mn-ea"/>
              </a:rPr>
              <a:t>FTA Blood Card</a:t>
            </a:r>
            <a:endParaRPr lang="zh-CN" altLang="en-US" dirty="0" smtClean="0">
              <a:latin typeface="Times New Roman" panose="02020603050405020304" pitchFamily="18" charset="0"/>
              <a:cs typeface="Times New Roman" panose="02020603050405020304" pitchFamily="18" charset="0"/>
            </a:endParaRPr>
          </a:p>
          <a:p>
            <a:pPr indent="0">
              <a:buFont typeface="Wingdings" panose="05000000000000000000" pitchFamily="2" charset="2"/>
              <a:buNone/>
            </a:pPr>
            <a:r>
              <a:rPr lang="en-US" altLang="zh-CN" dirty="0" smtClean="0">
                <a:latin typeface="Times New Roman" panose="02020603050405020304" pitchFamily="18" charset="0"/>
                <a:cs typeface="Times New Roman" panose="02020603050405020304" pitchFamily="18" charset="0"/>
              </a:rPr>
              <a:t>          </a:t>
            </a:r>
            <a:r>
              <a:rPr lang="en-US" altLang="zh-CN" dirty="0" smtClean="0">
                <a:solidFill>
                  <a:schemeClr val="accent6">
                    <a:lumMod val="75000"/>
                  </a:schemeClr>
                </a:solidFill>
                <a:latin typeface="Times New Roman" panose="02020603050405020304" pitchFamily="18" charset="0"/>
                <a:cs typeface="Times New Roman" panose="02020603050405020304" pitchFamily="18" charset="0"/>
              </a:rPr>
              <a:t>•</a:t>
            </a:r>
            <a:r>
              <a:rPr lang="en-US" altLang="zh-CN" dirty="0" smtClean="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sym typeface="+mn-ea"/>
              </a:rPr>
              <a:t>1, 2 or</a:t>
            </a:r>
            <a:r>
              <a:rPr lang="zh-CN" altLang="en-US" dirty="0" smtClean="0">
                <a:latin typeface="Times New Roman" panose="02020603050405020304" pitchFamily="18" charset="0"/>
                <a:cs typeface="Times New Roman" panose="02020603050405020304" pitchFamily="18" charset="0"/>
                <a:sym typeface="+mn-ea"/>
              </a:rPr>
              <a:t> </a:t>
            </a:r>
            <a:r>
              <a:rPr lang="en-US" altLang="zh-CN" dirty="0" smtClean="0">
                <a:latin typeface="Times New Roman" panose="02020603050405020304" pitchFamily="18" charset="0"/>
                <a:cs typeface="Times New Roman" panose="02020603050405020304" pitchFamily="18" charset="0"/>
                <a:sym typeface="+mn-ea"/>
              </a:rPr>
              <a:t>3 slices</a:t>
            </a:r>
            <a:r>
              <a:rPr lang="zh-CN" altLang="en-US" dirty="0" smtClean="0">
                <a:latin typeface="Times New Roman" panose="02020603050405020304" pitchFamily="18" charset="0"/>
                <a:cs typeface="Times New Roman" panose="02020603050405020304" pitchFamily="18" charset="0"/>
                <a:sym typeface="+mn-ea"/>
              </a:rPr>
              <a:t> </a:t>
            </a:r>
            <a:r>
              <a:rPr lang="en-US" altLang="zh-CN" dirty="0" smtClean="0">
                <a:latin typeface="Times New Roman" panose="02020603050405020304" pitchFamily="18" charset="0"/>
                <a:cs typeface="Times New Roman" panose="02020603050405020304" pitchFamily="18" charset="0"/>
                <a:sym typeface="+mn-ea"/>
              </a:rPr>
              <a:t>-</a:t>
            </a:r>
            <a:r>
              <a:rPr lang="zh-CN" altLang="en-US" dirty="0" smtClean="0">
                <a:latin typeface="Times New Roman" panose="02020603050405020304" pitchFamily="18" charset="0"/>
                <a:cs typeface="Times New Roman" panose="02020603050405020304" pitchFamily="18" charset="0"/>
                <a:sym typeface="+mn-ea"/>
              </a:rPr>
              <a:t> </a:t>
            </a:r>
            <a:r>
              <a:rPr lang="en-US" altLang="zh-CN" dirty="0" smtClean="0">
                <a:latin typeface="Times New Roman" panose="02020603050405020304" pitchFamily="18" charset="0"/>
                <a:cs typeface="Times New Roman" panose="02020603050405020304" pitchFamily="18" charset="0"/>
                <a:sym typeface="+mn-ea"/>
              </a:rPr>
              <a:t>1.2mm </a:t>
            </a:r>
            <a:r>
              <a:rPr lang="zh-CN" altLang="en-US" dirty="0" smtClean="0">
                <a:latin typeface="Times New Roman" panose="02020603050405020304" pitchFamily="18" charset="0"/>
                <a:cs typeface="Times New Roman" panose="02020603050405020304" pitchFamily="18" charset="0"/>
                <a:sym typeface="+mn-ea"/>
              </a:rPr>
              <a:t>aperture</a:t>
            </a:r>
            <a:endParaRPr lang="zh-CN" altLang="en-US" dirty="0" smtClean="0">
              <a:latin typeface="Times New Roman" panose="02020603050405020304" pitchFamily="18" charset="0"/>
              <a:cs typeface="Times New Roman" panose="02020603050405020304" pitchFamily="18" charset="0"/>
            </a:endParaRPr>
          </a:p>
          <a:p>
            <a:pPr indent="0">
              <a:buFont typeface="Wingdings" panose="05000000000000000000" pitchFamily="2" charset="2"/>
              <a:buNone/>
            </a:pPr>
            <a:r>
              <a:rPr lang="en-US" altLang="zh-CN" dirty="0" smtClean="0">
                <a:latin typeface="Times New Roman" panose="02020603050405020304" pitchFamily="18" charset="0"/>
                <a:cs typeface="Times New Roman" panose="02020603050405020304" pitchFamily="18" charset="0"/>
              </a:rPr>
              <a:t>          </a:t>
            </a:r>
            <a:r>
              <a:rPr lang="en-US" altLang="zh-CN" dirty="0" smtClean="0">
                <a:solidFill>
                  <a:schemeClr val="accent6">
                    <a:lumMod val="75000"/>
                  </a:schemeClr>
                </a:solidFill>
                <a:latin typeface="Times New Roman" panose="02020603050405020304" pitchFamily="18" charset="0"/>
                <a:cs typeface="Times New Roman" panose="02020603050405020304" pitchFamily="18" charset="0"/>
              </a:rPr>
              <a:t>• </a:t>
            </a:r>
            <a:r>
              <a:rPr dirty="0" smtClean="0">
                <a:latin typeface="Times New Roman" panose="02020603050405020304" pitchFamily="18" charset="0"/>
                <a:cs typeface="Times New Roman" panose="02020603050405020304" pitchFamily="18" charset="0"/>
                <a:sym typeface="+mn-ea"/>
              </a:rPr>
              <a:t>Repeat the experiment 3 times for all samples</a:t>
            </a:r>
            <a:endParaRPr dirty="0" smtClean="0">
              <a:latin typeface="Times New Roman" panose="02020603050405020304" pitchFamily="18" charset="0"/>
              <a:cs typeface="Times New Roman" panose="02020603050405020304" pitchFamily="18" charset="0"/>
            </a:endParaRPr>
          </a:p>
          <a:p>
            <a:pPr indent="0">
              <a:buFont typeface="Wingdings" panose="05000000000000000000" pitchFamily="2" charset="2"/>
              <a:buNone/>
            </a:pPr>
            <a:r>
              <a:rPr lang="en-US" altLang="zh-CN" dirty="0" smtClean="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sym typeface="+mn-ea"/>
              </a:rPr>
              <a:t>FTA Saliva Card</a:t>
            </a:r>
            <a:endParaRPr lang="zh-CN" altLang="en-US" dirty="0" smtClean="0">
              <a:latin typeface="Times New Roman" panose="02020603050405020304" pitchFamily="18" charset="0"/>
              <a:cs typeface="Times New Roman" panose="02020603050405020304" pitchFamily="18" charset="0"/>
            </a:endParaRPr>
          </a:p>
          <a:p>
            <a:pPr indent="0">
              <a:buFont typeface="Wingdings" panose="05000000000000000000" pitchFamily="2" charset="2"/>
              <a:buNone/>
            </a:pPr>
            <a:r>
              <a:rPr lang="en-US" altLang="zh-CN" dirty="0" smtClean="0">
                <a:latin typeface="Times New Roman" panose="02020603050405020304" pitchFamily="18" charset="0"/>
                <a:cs typeface="Times New Roman" panose="02020603050405020304" pitchFamily="18" charset="0"/>
              </a:rPr>
              <a:t>          </a:t>
            </a:r>
            <a:r>
              <a:rPr lang="en-US" altLang="zh-CN" dirty="0" smtClean="0">
                <a:solidFill>
                  <a:schemeClr val="accent6">
                    <a:lumMod val="75000"/>
                  </a:schemeClr>
                </a:solidFill>
                <a:latin typeface="Times New Roman" panose="02020603050405020304" pitchFamily="18" charset="0"/>
                <a:cs typeface="Times New Roman" panose="02020603050405020304" pitchFamily="18" charset="0"/>
              </a:rPr>
              <a:t>•</a:t>
            </a:r>
            <a:r>
              <a:rPr lang="en-US" altLang="zh-CN" dirty="0" smtClean="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sym typeface="+mn-ea"/>
              </a:rPr>
              <a:t>1, 2 or</a:t>
            </a:r>
            <a:r>
              <a:rPr lang="zh-CN" altLang="en-US" dirty="0" smtClean="0">
                <a:latin typeface="Times New Roman" panose="02020603050405020304" pitchFamily="18" charset="0"/>
                <a:cs typeface="Times New Roman" panose="02020603050405020304" pitchFamily="18" charset="0"/>
                <a:sym typeface="+mn-ea"/>
              </a:rPr>
              <a:t> </a:t>
            </a:r>
            <a:r>
              <a:rPr lang="en-US" altLang="zh-CN" dirty="0" smtClean="0">
                <a:latin typeface="Times New Roman" panose="02020603050405020304" pitchFamily="18" charset="0"/>
                <a:cs typeface="Times New Roman" panose="02020603050405020304" pitchFamily="18" charset="0"/>
                <a:sym typeface="+mn-ea"/>
              </a:rPr>
              <a:t>3 slices</a:t>
            </a:r>
            <a:r>
              <a:rPr lang="zh-CN" altLang="en-US" dirty="0" smtClean="0">
                <a:latin typeface="Times New Roman" panose="02020603050405020304" pitchFamily="18" charset="0"/>
                <a:cs typeface="Times New Roman" panose="02020603050405020304" pitchFamily="18" charset="0"/>
                <a:sym typeface="+mn-ea"/>
              </a:rPr>
              <a:t> </a:t>
            </a:r>
            <a:r>
              <a:rPr lang="en-US" altLang="zh-CN" dirty="0" smtClean="0">
                <a:latin typeface="Times New Roman" panose="02020603050405020304" pitchFamily="18" charset="0"/>
                <a:cs typeface="Times New Roman" panose="02020603050405020304" pitchFamily="18" charset="0"/>
                <a:sym typeface="+mn-ea"/>
              </a:rPr>
              <a:t>-</a:t>
            </a:r>
            <a:r>
              <a:rPr lang="zh-CN" altLang="en-US" dirty="0" smtClean="0">
                <a:latin typeface="Times New Roman" panose="02020603050405020304" pitchFamily="18" charset="0"/>
                <a:cs typeface="Times New Roman" panose="02020603050405020304" pitchFamily="18" charset="0"/>
                <a:sym typeface="+mn-ea"/>
              </a:rPr>
              <a:t> </a:t>
            </a:r>
            <a:r>
              <a:rPr lang="en-US" altLang="zh-CN" dirty="0" smtClean="0">
                <a:latin typeface="Times New Roman" panose="02020603050405020304" pitchFamily="18" charset="0"/>
                <a:cs typeface="Times New Roman" panose="02020603050405020304" pitchFamily="18" charset="0"/>
                <a:sym typeface="+mn-ea"/>
              </a:rPr>
              <a:t>1.2mm aperture</a:t>
            </a:r>
            <a:endParaRPr lang="en-US" altLang="zh-CN" dirty="0" smtClean="0">
              <a:latin typeface="Times New Roman" panose="02020603050405020304" pitchFamily="18" charset="0"/>
              <a:cs typeface="Times New Roman" panose="02020603050405020304" pitchFamily="18" charset="0"/>
            </a:endParaRPr>
          </a:p>
          <a:p>
            <a:pPr indent="0">
              <a:buFont typeface="Wingdings" panose="05000000000000000000" pitchFamily="2" charset="2"/>
              <a:buNone/>
            </a:pPr>
            <a:r>
              <a:rPr lang="en-US" altLang="zh-CN" dirty="0" smtClean="0">
                <a:latin typeface="Times New Roman" panose="02020603050405020304" pitchFamily="18" charset="0"/>
                <a:cs typeface="Times New Roman" panose="02020603050405020304" pitchFamily="18" charset="0"/>
              </a:rPr>
              <a:t>          </a:t>
            </a:r>
            <a:r>
              <a:rPr lang="en-US" altLang="zh-CN" dirty="0" smtClean="0">
                <a:solidFill>
                  <a:schemeClr val="accent6">
                    <a:lumMod val="75000"/>
                  </a:schemeClr>
                </a:solidFill>
                <a:latin typeface="Times New Roman" panose="02020603050405020304" pitchFamily="18" charset="0"/>
                <a:cs typeface="Times New Roman" panose="02020603050405020304" pitchFamily="18" charset="0"/>
              </a:rPr>
              <a:t>• </a:t>
            </a:r>
            <a:r>
              <a:rPr lang="zh-CN" altLang="en-US" dirty="0" smtClean="0">
                <a:latin typeface="Times New Roman" panose="02020603050405020304" pitchFamily="18" charset="0"/>
                <a:cs typeface="Times New Roman" panose="02020603050405020304" pitchFamily="18" charset="0"/>
                <a:sym typeface="+mn-ea"/>
              </a:rPr>
              <a:t>Repeat the experiment 3 times for all samples</a:t>
            </a:r>
            <a:endParaRPr lang="en-US" altLang="zh-CN"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9053" y="220287"/>
            <a:ext cx="2892425"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4.1.1 Extracted DNA</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2" name="Picture 2" descr="C:\Users\admin\Desktop\21plex 验证性实验\DNA Amount-改.png"/>
          <p:cNvPicPr>
            <a:picLocks noChangeAspect="1" noChangeArrowheads="1"/>
          </p:cNvPicPr>
          <p:nvPr>
            <p:custDataLst>
              <p:tags r:id="rId2"/>
            </p:custDataLst>
          </p:nvPr>
        </p:nvPicPr>
        <p:blipFill>
          <a:blip r:embed="rId3" cstate="print"/>
          <a:srcRect/>
          <a:stretch>
            <a:fillRect/>
          </a:stretch>
        </p:blipFill>
        <p:spPr bwMode="auto">
          <a:xfrm>
            <a:off x="3573145" y="1114425"/>
            <a:ext cx="6240780" cy="4629785"/>
          </a:xfrm>
          <a:prstGeom prst="rect">
            <a:avLst/>
          </a:prstGeom>
          <a:noFill/>
        </p:spPr>
      </p:pic>
      <p:sp>
        <p:nvSpPr>
          <p:cNvPr id="9" name="TextBox 8"/>
          <p:cNvSpPr txBox="1"/>
          <p:nvPr>
            <p:custDataLst>
              <p:tags r:id="rId4"/>
            </p:custDataLst>
          </p:nvPr>
        </p:nvSpPr>
        <p:spPr>
          <a:xfrm>
            <a:off x="0" y="5257800"/>
            <a:ext cx="5131435" cy="1198880"/>
          </a:xfrm>
          <a:prstGeom prst="rect">
            <a:avLst/>
          </a:prstGeom>
          <a:noFill/>
          <a:effectLst/>
        </p:spPr>
        <p:txBody>
          <a:bodyPr wrap="square" rtlCol="0">
            <a:spAutoFit/>
          </a:bodyPr>
          <a:p>
            <a:pPr>
              <a:buFont typeface="Arial" panose="020B0604020202020204" pitchFamily="34" charset="0"/>
              <a:buChar char="•"/>
            </a:pPr>
            <a:r>
              <a:rPr dirty="0" smtClean="0">
                <a:latin typeface="Times New Roman" panose="02020603050405020304" pitchFamily="18" charset="0"/>
                <a:cs typeface="Times New Roman" panose="02020603050405020304" pitchFamily="18" charset="0"/>
                <a:sym typeface="+mn-ea"/>
              </a:rPr>
              <a:t> 30 cycles</a:t>
            </a:r>
            <a:endParaRPr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dirty="0" smtClean="0">
                <a:latin typeface="Times New Roman" panose="02020603050405020304" pitchFamily="18" charset="0"/>
                <a:cs typeface="Times New Roman" panose="02020603050405020304" pitchFamily="18" charset="0"/>
                <a:sym typeface="+mn-ea"/>
              </a:rPr>
              <a:t> 25μL amplification system</a:t>
            </a:r>
            <a:endParaRPr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dirty="0" smtClean="0">
                <a:latin typeface="Times New Roman" panose="02020603050405020304" pitchFamily="18" charset="0"/>
                <a:cs typeface="Times New Roman" panose="02020603050405020304" pitchFamily="18" charset="0"/>
                <a:sym typeface="+mn-ea"/>
              </a:rPr>
              <a:t> 3130xl (3kV,</a:t>
            </a:r>
            <a:r>
              <a:rPr lang="en-US" dirty="0" smtClean="0">
                <a:latin typeface="Times New Roman" panose="02020603050405020304" pitchFamily="18" charset="0"/>
                <a:cs typeface="Times New Roman" panose="02020603050405020304" pitchFamily="18" charset="0"/>
                <a:sym typeface="+mn-ea"/>
              </a:rPr>
              <a:t> </a:t>
            </a:r>
            <a:r>
              <a:rPr dirty="0" smtClean="0">
                <a:latin typeface="Times New Roman" panose="02020603050405020304" pitchFamily="18" charset="0"/>
                <a:cs typeface="Times New Roman" panose="02020603050405020304" pitchFamily="18" charset="0"/>
                <a:sym typeface="+mn-ea"/>
              </a:rPr>
              <a:t>10s</a:t>
            </a:r>
            <a:r>
              <a:rPr lang="en-US" dirty="0" smtClean="0">
                <a:latin typeface="Times New Roman" panose="02020603050405020304" pitchFamily="18" charset="0"/>
                <a:cs typeface="Times New Roman" panose="02020603050405020304" pitchFamily="18" charset="0"/>
                <a:sym typeface="+mn-ea"/>
              </a:rPr>
              <a:t>ec</a:t>
            </a:r>
            <a:r>
              <a:rPr dirty="0" smtClean="0">
                <a:latin typeface="Times New Roman" panose="02020603050405020304" pitchFamily="18" charset="0"/>
                <a:cs typeface="Times New Roman" panose="02020603050405020304" pitchFamily="18" charset="0"/>
                <a:sym typeface="+mn-ea"/>
              </a:rPr>
              <a:t> sampling time)</a:t>
            </a:r>
            <a:endParaRPr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dirty="0" smtClean="0">
                <a:latin typeface="Times New Roman" panose="02020603050405020304" pitchFamily="18" charset="0"/>
                <a:cs typeface="Times New Roman" panose="02020603050405020304" pitchFamily="18" charset="0"/>
                <a:sym typeface="+mn-ea"/>
              </a:rPr>
              <a:t> Baseline threshold 50RFU</a:t>
            </a:r>
            <a:endParaRPr lang="zh-CN" alt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9053" y="220287"/>
            <a:ext cx="2892425"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4.1.1 Extracted DNA</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1026" name="Picture 2" descr="C:\Users\admin\Desktop\21plex 验证性实验\DNA Amount-改 2.png"/>
          <p:cNvPicPr>
            <a:picLocks noChangeAspect="1" noChangeArrowheads="1"/>
          </p:cNvPicPr>
          <p:nvPr>
            <p:custDataLst>
              <p:tags r:id="rId2"/>
            </p:custDataLst>
          </p:nvPr>
        </p:nvPicPr>
        <p:blipFill>
          <a:blip r:embed="rId3" cstate="print"/>
          <a:srcRect/>
          <a:stretch>
            <a:fillRect/>
          </a:stretch>
        </p:blipFill>
        <p:spPr bwMode="auto">
          <a:xfrm>
            <a:off x="598170" y="1099185"/>
            <a:ext cx="10995660" cy="5297170"/>
          </a:xfrm>
          <a:prstGeom prst="rect">
            <a:avLst/>
          </a:prstGeom>
          <a:noFill/>
          <a:effectLst>
            <a:glow rad="101600">
              <a:schemeClr val="accent1">
                <a:satMod val="175000"/>
                <a:alpha val="40000"/>
              </a:schemeClr>
            </a:glow>
          </a:effectLst>
        </p:spPr>
      </p:pic>
      <p:sp>
        <p:nvSpPr>
          <p:cNvPr id="3" name="TextBox 2"/>
          <p:cNvSpPr txBox="1"/>
          <p:nvPr>
            <p:custDataLst>
              <p:tags r:id="rId4"/>
            </p:custDataLst>
          </p:nvPr>
        </p:nvSpPr>
        <p:spPr>
          <a:xfrm>
            <a:off x="10600055" y="1517356"/>
            <a:ext cx="809625" cy="261610"/>
          </a:xfrm>
          <a:prstGeom prst="rect">
            <a:avLst/>
          </a:prstGeom>
          <a:noFill/>
        </p:spPr>
        <p:txBody>
          <a:bodyPr wrap="square" rtlCol="0">
            <a:spAutoFit/>
          </a:bodyPr>
          <a:p>
            <a:pPr algn="r"/>
            <a:r>
              <a:rPr lang="en-US" altLang="zh-CN" sz="1100" dirty="0" smtClean="0">
                <a:solidFill>
                  <a:srgbClr val="FF0000"/>
                </a:solidFill>
                <a:latin typeface="Times New Roman" panose="02020603050405020304" pitchFamily="18" charset="0"/>
                <a:cs typeface="Times New Roman" panose="02020603050405020304" pitchFamily="18" charset="0"/>
              </a:rPr>
              <a:t>500pg </a:t>
            </a:r>
            <a:endParaRPr lang="en-US" altLang="zh-CN" sz="1100" dirty="0" smtClean="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custDataLst>
              <p:tags r:id="rId5"/>
            </p:custDataLst>
          </p:nvPr>
        </p:nvSpPr>
        <p:spPr>
          <a:xfrm>
            <a:off x="10580711" y="2617176"/>
            <a:ext cx="857250" cy="261610"/>
          </a:xfrm>
          <a:prstGeom prst="rect">
            <a:avLst/>
          </a:prstGeom>
          <a:noFill/>
        </p:spPr>
        <p:txBody>
          <a:bodyPr wrap="square" rtlCol="0">
            <a:spAutoFit/>
          </a:bodyPr>
          <a:p>
            <a:pPr algn="r"/>
            <a:r>
              <a:rPr lang="en-US" altLang="zh-CN" sz="1100" dirty="0" smtClean="0">
                <a:solidFill>
                  <a:srgbClr val="FF0000"/>
                </a:solidFill>
                <a:latin typeface="Times New Roman" panose="02020603050405020304" pitchFamily="18" charset="0"/>
                <a:cs typeface="Times New Roman" panose="02020603050405020304" pitchFamily="18" charset="0"/>
              </a:rPr>
              <a:t>250pg</a:t>
            </a:r>
            <a:endParaRPr lang="en-US" altLang="zh-CN" sz="1100" dirty="0" smtClean="0">
              <a:solidFill>
                <a:srgbClr val="FF0000"/>
              </a:solidFill>
              <a:latin typeface="Times New Roman" panose="02020603050405020304" pitchFamily="18" charset="0"/>
              <a:cs typeface="Times New Roman" panose="02020603050405020304" pitchFamily="18" charset="0"/>
            </a:endParaRPr>
          </a:p>
        </p:txBody>
      </p:sp>
      <p:sp>
        <p:nvSpPr>
          <p:cNvPr id="2" name="TextBox 5"/>
          <p:cNvSpPr txBox="1"/>
          <p:nvPr>
            <p:custDataLst>
              <p:tags r:id="rId6"/>
            </p:custDataLst>
          </p:nvPr>
        </p:nvSpPr>
        <p:spPr>
          <a:xfrm>
            <a:off x="10533380" y="3548380"/>
            <a:ext cx="904875" cy="261610"/>
          </a:xfrm>
          <a:prstGeom prst="rect">
            <a:avLst/>
          </a:prstGeom>
          <a:noFill/>
        </p:spPr>
        <p:txBody>
          <a:bodyPr wrap="square" rtlCol="0">
            <a:spAutoFit/>
          </a:bodyPr>
          <a:p>
            <a:pPr algn="r"/>
            <a:r>
              <a:rPr lang="en-US" altLang="zh-CN" sz="1100" dirty="0" smtClean="0">
                <a:solidFill>
                  <a:srgbClr val="FF0000"/>
                </a:solidFill>
                <a:latin typeface="Times New Roman" panose="02020603050405020304" pitchFamily="18" charset="0"/>
                <a:cs typeface="Times New Roman" panose="02020603050405020304" pitchFamily="18" charset="0"/>
              </a:rPr>
              <a:t>125pg</a:t>
            </a:r>
            <a:endParaRPr lang="en-US" altLang="zh-CN" sz="1100" dirty="0" smtClean="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custDataLst>
              <p:tags r:id="rId7"/>
            </p:custDataLst>
          </p:nvPr>
        </p:nvSpPr>
        <p:spPr>
          <a:xfrm>
            <a:off x="10438130" y="4678045"/>
            <a:ext cx="1000125" cy="261610"/>
          </a:xfrm>
          <a:prstGeom prst="rect">
            <a:avLst/>
          </a:prstGeom>
          <a:noFill/>
        </p:spPr>
        <p:txBody>
          <a:bodyPr wrap="square" rtlCol="0">
            <a:spAutoFit/>
          </a:bodyPr>
          <a:p>
            <a:pPr algn="r"/>
            <a:r>
              <a:rPr lang="en-US" altLang="zh-CN" sz="1100" dirty="0" smtClean="0">
                <a:solidFill>
                  <a:srgbClr val="FF0000"/>
                </a:solidFill>
                <a:latin typeface="Times New Roman" panose="02020603050405020304" pitchFamily="18" charset="0"/>
                <a:cs typeface="Times New Roman" panose="02020603050405020304" pitchFamily="18" charset="0"/>
              </a:rPr>
              <a:t>62</a:t>
            </a:r>
            <a:r>
              <a:rPr lang="en-US" altLang="zh-CN" sz="1100" b="1" dirty="0" smtClean="0">
                <a:solidFill>
                  <a:srgbClr val="FF0000"/>
                </a:solidFill>
                <a:latin typeface="Times New Roman" panose="02020603050405020304" pitchFamily="18" charset="0"/>
                <a:cs typeface="Times New Roman" panose="02020603050405020304" pitchFamily="18" charset="0"/>
              </a:rPr>
              <a:t>.5pg</a:t>
            </a:r>
            <a:endParaRPr lang="en-US" altLang="zh-CN" sz="1100" b="1" dirty="0" smtClean="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custDataLst>
              <p:tags r:id="rId8"/>
            </p:custDataLst>
          </p:nvPr>
        </p:nvSpPr>
        <p:spPr>
          <a:xfrm>
            <a:off x="10438130" y="5605780"/>
            <a:ext cx="1000125" cy="260350"/>
          </a:xfrm>
          <a:prstGeom prst="rect">
            <a:avLst/>
          </a:prstGeom>
          <a:noFill/>
        </p:spPr>
        <p:txBody>
          <a:bodyPr wrap="square" rtlCol="0">
            <a:spAutoFit/>
          </a:bodyPr>
          <a:p>
            <a:pPr algn="r"/>
            <a:r>
              <a:rPr lang="en-US" altLang="zh-CN" sz="1100" b="1" dirty="0" smtClean="0">
                <a:solidFill>
                  <a:srgbClr val="FF0000"/>
                </a:solidFill>
                <a:latin typeface="Times New Roman" panose="02020603050405020304" pitchFamily="18" charset="0"/>
                <a:cs typeface="Times New Roman" panose="02020603050405020304" pitchFamily="18" charset="0"/>
              </a:rPr>
              <a:t>31.25pg</a:t>
            </a:r>
            <a:endParaRPr lang="en-US" altLang="zh-CN" sz="1100" b="1" dirty="0" smtClean="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0" y="1999716"/>
            <a:ext cx="12192000" cy="2016807"/>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35" y="2506980"/>
            <a:ext cx="12192000" cy="922020"/>
          </a:xfrm>
          <a:prstGeom prst="rect">
            <a:avLst/>
          </a:prstGeom>
          <a:noFill/>
        </p:spPr>
        <p:txBody>
          <a:bodyPr wrap="square" rtlCol="0">
            <a:spAutoFit/>
          </a:bodyPr>
          <a:lstStyle/>
          <a:p>
            <a:pPr algn="ctr"/>
            <a:r>
              <a:rPr lang="en-US" altLang="zh-CN" sz="5400" b="1" dirty="0">
                <a:solidFill>
                  <a:schemeClr val="bg1"/>
                </a:solidFill>
                <a:latin typeface="Times New Roman" panose="02020603050405020304" pitchFamily="18" charset="0"/>
                <a:cs typeface="Times New Roman" panose="02020603050405020304" pitchFamily="18" charset="0"/>
              </a:rPr>
              <a:t>Features of 21Plex</a:t>
            </a:r>
            <a:endParaRPr lang="en-US" altLang="zh-CN" sz="5400" b="1" dirty="0">
              <a:solidFill>
                <a:schemeClr val="bg1"/>
              </a:solidFill>
              <a:latin typeface="Times New Roman" panose="02020603050405020304" pitchFamily="18" charset="0"/>
              <a:cs typeface="Times New Roman" panose="02020603050405020304" pitchFamily="18" charset="0"/>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71730"/>
            <a:ext cx="3004462" cy="115886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6" y="220287"/>
            <a:ext cx="9028430" cy="398780"/>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000" b="1" dirty="0">
                <a:solidFill>
                  <a:schemeClr val="bg1"/>
                </a:solidFill>
                <a:latin typeface="Times New Roman" panose="02020603050405020304" pitchFamily="18" charset="0"/>
                <a:cs typeface="Times New Roman" panose="02020603050405020304" pitchFamily="18" charset="0"/>
              </a:rPr>
              <a:t>4.1.2 Number of Direct Amplified Samples -- FTA Blood Card &amp; FTA Saliva Card</a:t>
            </a:r>
            <a:endParaRPr lang="en-US" altLang="zh-CN" sz="2000" b="1" dirty="0">
              <a:solidFill>
                <a:schemeClr val="bg1"/>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custDataLst>
              <p:tags r:id="rId2"/>
            </p:custDataLst>
          </p:nvPr>
        </p:nvPicPr>
        <p:blipFill>
          <a:blip r:embed="rId3" cstate="print"/>
          <a:srcRect/>
          <a:stretch>
            <a:fillRect/>
          </a:stretch>
        </p:blipFill>
        <p:spPr bwMode="auto">
          <a:xfrm>
            <a:off x="3789680" y="911225"/>
            <a:ext cx="6851650" cy="5357495"/>
          </a:xfrm>
          <a:prstGeom prst="rect">
            <a:avLst/>
          </a:prstGeom>
          <a:noFill/>
          <a:ln w="9525">
            <a:noFill/>
            <a:miter lim="800000"/>
            <a:headEnd/>
            <a:tailEnd/>
          </a:ln>
        </p:spPr>
      </p:pic>
      <p:sp>
        <p:nvSpPr>
          <p:cNvPr id="8" name="TextBox 7"/>
          <p:cNvSpPr txBox="1"/>
          <p:nvPr>
            <p:custDataLst>
              <p:tags r:id="rId4"/>
            </p:custDataLst>
          </p:nvPr>
        </p:nvSpPr>
        <p:spPr>
          <a:xfrm>
            <a:off x="0" y="5257800"/>
            <a:ext cx="4745990" cy="1198880"/>
          </a:xfrm>
          <a:prstGeom prst="rect">
            <a:avLst/>
          </a:prstGeom>
          <a:noFill/>
          <a:effectLst/>
        </p:spPr>
        <p:txBody>
          <a:bodyPr wrap="square" rtlCol="0">
            <a:spAutoFit/>
          </a:bodyPr>
          <a:p>
            <a:pPr>
              <a:buFont typeface="Arial" panose="020B0604020202020204" pitchFamily="34" charset="0"/>
              <a:buChar char="•"/>
            </a:pPr>
            <a:r>
              <a:rPr dirty="0" smtClean="0">
                <a:latin typeface="Times New Roman" panose="02020603050405020304" pitchFamily="18" charset="0"/>
                <a:cs typeface="Times New Roman" panose="02020603050405020304" pitchFamily="18" charset="0"/>
                <a:sym typeface="+mn-ea"/>
              </a:rPr>
              <a:t> 30 cycles</a:t>
            </a:r>
            <a:endParaRPr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dirty="0" smtClean="0">
                <a:latin typeface="Times New Roman" panose="02020603050405020304" pitchFamily="18" charset="0"/>
                <a:cs typeface="Times New Roman" panose="02020603050405020304" pitchFamily="18" charset="0"/>
                <a:sym typeface="+mn-ea"/>
              </a:rPr>
              <a:t> 25μL amplification system</a:t>
            </a:r>
            <a:endParaRPr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dirty="0" smtClean="0">
                <a:latin typeface="Times New Roman" panose="02020603050405020304" pitchFamily="18" charset="0"/>
                <a:cs typeface="Times New Roman" panose="02020603050405020304" pitchFamily="18" charset="0"/>
                <a:sym typeface="+mn-ea"/>
              </a:rPr>
              <a:t> 3130xl (3kV,</a:t>
            </a:r>
            <a:r>
              <a:rPr lang="en-US" dirty="0" smtClean="0">
                <a:latin typeface="Times New Roman" panose="02020603050405020304" pitchFamily="18" charset="0"/>
                <a:cs typeface="Times New Roman" panose="02020603050405020304" pitchFamily="18" charset="0"/>
                <a:sym typeface="+mn-ea"/>
              </a:rPr>
              <a:t> </a:t>
            </a:r>
            <a:r>
              <a:rPr dirty="0" smtClean="0">
                <a:latin typeface="Times New Roman" panose="02020603050405020304" pitchFamily="18" charset="0"/>
                <a:cs typeface="Times New Roman" panose="02020603050405020304" pitchFamily="18" charset="0"/>
                <a:sym typeface="+mn-ea"/>
              </a:rPr>
              <a:t>10s</a:t>
            </a:r>
            <a:r>
              <a:rPr lang="en-US" dirty="0" smtClean="0">
                <a:latin typeface="Times New Roman" panose="02020603050405020304" pitchFamily="18" charset="0"/>
                <a:cs typeface="Times New Roman" panose="02020603050405020304" pitchFamily="18" charset="0"/>
                <a:sym typeface="+mn-ea"/>
              </a:rPr>
              <a:t>ec</a:t>
            </a:r>
            <a:r>
              <a:rPr dirty="0" smtClean="0">
                <a:latin typeface="Times New Roman" panose="02020603050405020304" pitchFamily="18" charset="0"/>
                <a:cs typeface="Times New Roman" panose="02020603050405020304" pitchFamily="18" charset="0"/>
                <a:sym typeface="+mn-ea"/>
              </a:rPr>
              <a:t> sampling time)</a:t>
            </a:r>
            <a:endParaRPr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dirty="0" smtClean="0">
                <a:latin typeface="Times New Roman" panose="02020603050405020304" pitchFamily="18" charset="0"/>
                <a:cs typeface="Times New Roman" panose="02020603050405020304" pitchFamily="18" charset="0"/>
                <a:sym typeface="+mn-ea"/>
              </a:rPr>
              <a:t> Baseline threshold 50RFU</a:t>
            </a:r>
            <a:endParaRPr lang="zh-CN" alt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6" y="220287"/>
            <a:ext cx="9028430" cy="398780"/>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000" b="1" dirty="0">
                <a:solidFill>
                  <a:schemeClr val="bg1"/>
                </a:solidFill>
                <a:latin typeface="Times New Roman" panose="02020603050405020304" pitchFamily="18" charset="0"/>
                <a:cs typeface="Times New Roman" panose="02020603050405020304" pitchFamily="18" charset="0"/>
              </a:rPr>
              <a:t>4.1.2 Number of Direct Amplified Samples -- FTA Blood Card &amp; FTA Saliva Card</a:t>
            </a:r>
            <a:endParaRPr lang="en-US" altLang="zh-CN" sz="2000" b="1" dirty="0">
              <a:solidFill>
                <a:schemeClr val="bg1"/>
              </a:solidFill>
              <a:latin typeface="Times New Roman" panose="02020603050405020304" pitchFamily="18" charset="0"/>
              <a:cs typeface="Times New Roman" panose="02020603050405020304" pitchFamily="18" charset="0"/>
            </a:endParaRPr>
          </a:p>
        </p:txBody>
      </p:sp>
      <p:pic>
        <p:nvPicPr>
          <p:cNvPr id="2" name="Picture 4" descr="C:\Users\admin\Desktop\21plex 验证性实验\Number of blood and buccal on FTA.png"/>
          <p:cNvPicPr>
            <a:picLocks noChangeAspect="1" noChangeArrowheads="1"/>
          </p:cNvPicPr>
          <p:nvPr>
            <p:custDataLst>
              <p:tags r:id="rId2"/>
            </p:custDataLst>
          </p:nvPr>
        </p:nvPicPr>
        <p:blipFill>
          <a:blip r:embed="rId3" cstate="print"/>
          <a:srcRect/>
          <a:stretch>
            <a:fillRect/>
          </a:stretch>
        </p:blipFill>
        <p:spPr bwMode="auto">
          <a:xfrm>
            <a:off x="1583055" y="1115695"/>
            <a:ext cx="9026525" cy="5410200"/>
          </a:xfrm>
          <a:prstGeom prst="rect">
            <a:avLst/>
          </a:prstGeom>
          <a:noFill/>
          <a:ln>
            <a:solidFill>
              <a:schemeClr val="tx2">
                <a:lumMod val="60000"/>
                <a:lumOff val="40000"/>
              </a:schemeClr>
            </a:solidFill>
          </a:ln>
          <a:effectLst>
            <a:glow rad="101600">
              <a:schemeClr val="accent1">
                <a:satMod val="175000"/>
                <a:alpha val="40000"/>
              </a:schemeClr>
            </a:glow>
          </a:effectLst>
        </p:spPr>
      </p:pic>
      <p:sp>
        <p:nvSpPr>
          <p:cNvPr id="9" name="TextBox 8"/>
          <p:cNvSpPr txBox="1"/>
          <p:nvPr>
            <p:custDataLst>
              <p:tags r:id="rId4"/>
            </p:custDataLst>
          </p:nvPr>
        </p:nvSpPr>
        <p:spPr>
          <a:xfrm>
            <a:off x="8610600" y="1524000"/>
            <a:ext cx="1790700" cy="260350"/>
          </a:xfrm>
          <a:prstGeom prst="rect">
            <a:avLst/>
          </a:prstGeom>
          <a:noFill/>
        </p:spPr>
        <p:txBody>
          <a:bodyPr wrap="square" rtlCol="0">
            <a:spAutoFit/>
          </a:bodyPr>
          <a:p>
            <a:r>
              <a:rPr lang="en-US" altLang="zh-CN" sz="1100" dirty="0" smtClean="0">
                <a:solidFill>
                  <a:srgbClr val="FF0000"/>
                </a:solidFill>
                <a:latin typeface="Times New Roman" panose="02020603050405020304" pitchFamily="18" charset="0"/>
                <a:cs typeface="Times New Roman" panose="02020603050405020304" pitchFamily="18" charset="0"/>
              </a:rPr>
              <a:t>1 – 1.2mm punch, Blood</a:t>
            </a:r>
            <a:endParaRPr lang="en-US" altLang="zh-CN" sz="1100" dirty="0" smtClean="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custDataLst>
              <p:tags r:id="rId5"/>
            </p:custDataLst>
          </p:nvPr>
        </p:nvSpPr>
        <p:spPr>
          <a:xfrm>
            <a:off x="8572500" y="4207520"/>
            <a:ext cx="1790700" cy="260350"/>
          </a:xfrm>
          <a:prstGeom prst="rect">
            <a:avLst/>
          </a:prstGeom>
          <a:noFill/>
        </p:spPr>
        <p:txBody>
          <a:bodyPr wrap="square" rtlCol="0">
            <a:spAutoFit/>
          </a:bodyPr>
          <a:p>
            <a:r>
              <a:rPr lang="en-US" altLang="zh-CN" sz="1100" dirty="0" smtClean="0">
                <a:solidFill>
                  <a:srgbClr val="FF0000"/>
                </a:solidFill>
                <a:latin typeface="Times New Roman" panose="02020603050405020304" pitchFamily="18" charset="0"/>
                <a:cs typeface="Times New Roman" panose="02020603050405020304" pitchFamily="18" charset="0"/>
              </a:rPr>
              <a:t>1 – 1.2mm punch, </a:t>
            </a:r>
            <a:r>
              <a:rPr lang="en-US" altLang="zh-CN" sz="1100" dirty="0" err="1" smtClean="0">
                <a:solidFill>
                  <a:srgbClr val="FF0000"/>
                </a:solidFill>
                <a:latin typeface="Times New Roman" panose="02020603050405020304" pitchFamily="18" charset="0"/>
                <a:cs typeface="Times New Roman" panose="02020603050405020304" pitchFamily="18" charset="0"/>
              </a:rPr>
              <a:t>Buccal</a:t>
            </a:r>
            <a:endParaRPr lang="zh-CN" altLang="en-US" sz="1100"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custDataLst>
              <p:tags r:id="rId6"/>
            </p:custDataLst>
          </p:nvPr>
        </p:nvSpPr>
        <p:spPr>
          <a:xfrm>
            <a:off x="8496300" y="2209800"/>
            <a:ext cx="1943100" cy="260350"/>
          </a:xfrm>
          <a:prstGeom prst="rect">
            <a:avLst/>
          </a:prstGeom>
          <a:noFill/>
        </p:spPr>
        <p:txBody>
          <a:bodyPr wrap="square" rtlCol="0">
            <a:spAutoFit/>
          </a:bodyPr>
          <a:p>
            <a:r>
              <a:rPr lang="en-US" altLang="zh-CN" sz="1100" dirty="0" smtClean="0">
                <a:solidFill>
                  <a:srgbClr val="FF0000"/>
                </a:solidFill>
                <a:latin typeface="Times New Roman" panose="02020603050405020304" pitchFamily="18" charset="0"/>
                <a:cs typeface="Times New Roman" panose="02020603050405020304" pitchFamily="18" charset="0"/>
              </a:rPr>
              <a:t>2 – 1.2mm punches, Blood</a:t>
            </a:r>
            <a:endParaRPr lang="en-US" altLang="zh-CN" sz="1100" dirty="0" smtClean="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custDataLst>
              <p:tags r:id="rId7"/>
            </p:custDataLst>
          </p:nvPr>
        </p:nvSpPr>
        <p:spPr>
          <a:xfrm>
            <a:off x="8496300" y="4949101"/>
            <a:ext cx="1943100" cy="260350"/>
          </a:xfrm>
          <a:prstGeom prst="rect">
            <a:avLst/>
          </a:prstGeom>
          <a:noFill/>
        </p:spPr>
        <p:txBody>
          <a:bodyPr wrap="square" rtlCol="0">
            <a:spAutoFit/>
          </a:bodyPr>
          <a:p>
            <a:r>
              <a:rPr lang="en-US" altLang="zh-CN" sz="1100" dirty="0" smtClean="0">
                <a:solidFill>
                  <a:srgbClr val="FF0000"/>
                </a:solidFill>
                <a:latin typeface="Times New Roman" panose="02020603050405020304" pitchFamily="18" charset="0"/>
                <a:cs typeface="Times New Roman" panose="02020603050405020304" pitchFamily="18" charset="0"/>
              </a:rPr>
              <a:t>2 – 1.2mm punches, </a:t>
            </a:r>
            <a:r>
              <a:rPr lang="en-US" altLang="zh-CN" sz="1100" dirty="0" err="1" smtClean="0">
                <a:solidFill>
                  <a:srgbClr val="FF0000"/>
                </a:solidFill>
                <a:latin typeface="Times New Roman" panose="02020603050405020304" pitchFamily="18" charset="0"/>
                <a:cs typeface="Times New Roman" panose="02020603050405020304" pitchFamily="18" charset="0"/>
              </a:rPr>
              <a:t>Buccal</a:t>
            </a:r>
            <a:endParaRPr lang="zh-CN" altLang="en-US" sz="1100"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custDataLst>
              <p:tags r:id="rId8"/>
            </p:custDataLst>
          </p:nvPr>
        </p:nvSpPr>
        <p:spPr>
          <a:xfrm>
            <a:off x="8496300" y="2938790"/>
            <a:ext cx="1943100" cy="260350"/>
          </a:xfrm>
          <a:prstGeom prst="rect">
            <a:avLst/>
          </a:prstGeom>
          <a:noFill/>
        </p:spPr>
        <p:txBody>
          <a:bodyPr wrap="square" rtlCol="0">
            <a:spAutoFit/>
          </a:bodyPr>
          <a:p>
            <a:r>
              <a:rPr lang="en-US" altLang="zh-CN" sz="1100" dirty="0" smtClean="0">
                <a:solidFill>
                  <a:srgbClr val="FF0000"/>
                </a:solidFill>
                <a:latin typeface="Times New Roman" panose="02020603050405020304" pitchFamily="18" charset="0"/>
                <a:cs typeface="Times New Roman" panose="02020603050405020304" pitchFamily="18" charset="0"/>
              </a:rPr>
              <a:t>3 – 1.2mm punches, Blood</a:t>
            </a:r>
            <a:endParaRPr lang="en-US" altLang="zh-CN" sz="1100" dirty="0" smtClean="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custDataLst>
              <p:tags r:id="rId9"/>
            </p:custDataLst>
          </p:nvPr>
        </p:nvSpPr>
        <p:spPr>
          <a:xfrm>
            <a:off x="8458200" y="5850890"/>
            <a:ext cx="1943100" cy="260350"/>
          </a:xfrm>
          <a:prstGeom prst="rect">
            <a:avLst/>
          </a:prstGeom>
          <a:noFill/>
        </p:spPr>
        <p:txBody>
          <a:bodyPr wrap="square" rtlCol="0">
            <a:spAutoFit/>
          </a:bodyPr>
          <a:p>
            <a:r>
              <a:rPr lang="en-US" altLang="zh-CN" sz="1100" dirty="0" smtClean="0">
                <a:solidFill>
                  <a:srgbClr val="FF0000"/>
                </a:solidFill>
                <a:latin typeface="Times New Roman" panose="02020603050405020304" pitchFamily="18" charset="0"/>
                <a:cs typeface="Times New Roman" panose="02020603050405020304" pitchFamily="18" charset="0"/>
              </a:rPr>
              <a:t>3 – 1.2mm punches, </a:t>
            </a:r>
            <a:r>
              <a:rPr lang="en-US" altLang="zh-CN" sz="1100" dirty="0" err="1" smtClean="0">
                <a:solidFill>
                  <a:srgbClr val="FF0000"/>
                </a:solidFill>
                <a:latin typeface="Times New Roman" panose="02020603050405020304" pitchFamily="18" charset="0"/>
                <a:cs typeface="Times New Roman" panose="02020603050405020304" pitchFamily="18" charset="0"/>
              </a:rPr>
              <a:t>Buccal</a:t>
            </a:r>
            <a:endParaRPr lang="zh-CN" altLang="en-US" sz="1100" dirty="0" smtClean="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6" y="220287"/>
            <a:ext cx="2509520"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4.2 Tolerance Test</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sp>
        <p:nvSpPr>
          <p:cNvPr id="4" name="矩形 3"/>
          <p:cNvSpPr/>
          <p:nvPr>
            <p:custDataLst>
              <p:tags r:id="rId2"/>
            </p:custDataLst>
          </p:nvPr>
        </p:nvSpPr>
        <p:spPr>
          <a:xfrm>
            <a:off x="914400" y="1474887"/>
            <a:ext cx="6934200" cy="3969385"/>
          </a:xfrm>
          <a:prstGeom prst="rect">
            <a:avLst/>
          </a:prstGeom>
          <a:effectLst/>
        </p:spPr>
        <p:txBody>
          <a:bodyPr wrap="square">
            <a:spAutoFit/>
          </a:bodyPr>
          <a:p>
            <a:pPr>
              <a:buFont typeface="Wingdings" panose="05000000000000000000" pitchFamily="2" charset="2"/>
              <a:buChar char="Ø"/>
            </a:pPr>
            <a:r>
              <a:rPr lang="en-US" altLang="zh-CN"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altLang="zh-CN" i="1" dirty="0" smtClean="0">
                <a:latin typeface="Times New Roman" panose="02020603050405020304" pitchFamily="18" charset="0"/>
                <a:cs typeface="Times New Roman" panose="02020603050405020304" pitchFamily="18" charset="0"/>
                <a:sym typeface="+mn-ea"/>
              </a:rPr>
              <a:t>4.2.1</a:t>
            </a:r>
            <a:r>
              <a:rPr lang="en-US" altLang="zh-CN" dirty="0" smtClean="0">
                <a:latin typeface="Times New Roman" panose="02020603050405020304" pitchFamily="18" charset="0"/>
                <a:cs typeface="Times New Roman" panose="02020603050405020304" pitchFamily="18" charset="0"/>
                <a:sym typeface="+mn-ea"/>
              </a:rPr>
              <a:t> Mix Concentration</a:t>
            </a:r>
            <a:endParaRPr lang="en-US" altLang="zh-CN" dirty="0" smtClean="0">
              <a:latin typeface="Times New Roman" panose="02020603050405020304" pitchFamily="18" charset="0"/>
              <a:cs typeface="Times New Roman" panose="02020603050405020304" pitchFamily="18" charset="0"/>
            </a:endParaRPr>
          </a:p>
          <a:p>
            <a:pPr indent="0">
              <a:buFont typeface="Wingdings" panose="05000000000000000000" pitchFamily="2" charset="2"/>
              <a:buNone/>
            </a:pPr>
            <a:r>
              <a:rPr lang="en-US" altLang="zh-CN" dirty="0" smtClean="0">
                <a:solidFill>
                  <a:schemeClr val="accent6">
                    <a:lumMod val="75000"/>
                  </a:schemeClr>
                </a:solidFill>
                <a:latin typeface="Times New Roman" panose="02020603050405020304" pitchFamily="18" charset="0"/>
                <a:cs typeface="Times New Roman" panose="02020603050405020304" pitchFamily="18" charset="0"/>
              </a:rPr>
              <a:t>          • </a:t>
            </a:r>
            <a:r>
              <a:rPr lang="en-US" altLang="zh-CN" dirty="0" smtClean="0">
                <a:latin typeface="Times New Roman" panose="02020603050405020304" pitchFamily="18" charset="0"/>
                <a:cs typeface="Times New Roman" panose="02020603050405020304" pitchFamily="18" charset="0"/>
              </a:rPr>
              <a:t>0.75 x, 1 x, 1.25 x</a:t>
            </a:r>
            <a:endParaRPr lang="en-US" altLang="zh-CN" dirty="0" smtClean="0">
              <a:latin typeface="Times New Roman" panose="02020603050405020304" pitchFamily="18" charset="0"/>
              <a:cs typeface="Times New Roman" panose="02020603050405020304" pitchFamily="18" charset="0"/>
            </a:endParaRPr>
          </a:p>
          <a:p>
            <a:endParaRPr lang="en-US" altLang="zh-CN"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altLang="zh-CN"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altLang="zh-CN" i="1" dirty="0" smtClean="0">
                <a:latin typeface="Times New Roman" panose="02020603050405020304" pitchFamily="18" charset="0"/>
                <a:cs typeface="Times New Roman" panose="02020603050405020304" pitchFamily="18" charset="0"/>
                <a:sym typeface="+mn-ea"/>
              </a:rPr>
              <a:t>4.2.2</a:t>
            </a:r>
            <a:r>
              <a:rPr lang="en-US" altLang="zh-CN" dirty="0" smtClean="0">
                <a:latin typeface="Times New Roman" panose="02020603050405020304" pitchFamily="18" charset="0"/>
                <a:cs typeface="Times New Roman" panose="02020603050405020304" pitchFamily="18" charset="0"/>
                <a:sym typeface="+mn-ea"/>
              </a:rPr>
              <a:t> Primer Concentration</a:t>
            </a:r>
            <a:endParaRPr lang="en-US" altLang="zh-CN" dirty="0" smtClean="0">
              <a:latin typeface="Times New Roman" panose="02020603050405020304" pitchFamily="18" charset="0"/>
              <a:cs typeface="Times New Roman" panose="02020603050405020304" pitchFamily="18" charset="0"/>
            </a:endParaRPr>
          </a:p>
          <a:p>
            <a:pPr indent="0">
              <a:buFont typeface="Wingdings" panose="05000000000000000000" pitchFamily="2" charset="2"/>
              <a:buNone/>
            </a:pPr>
            <a:r>
              <a:rPr lang="en-US" altLang="zh-CN" dirty="0" smtClean="0">
                <a:latin typeface="Times New Roman" panose="02020603050405020304" pitchFamily="18" charset="0"/>
                <a:cs typeface="Times New Roman" panose="02020603050405020304" pitchFamily="18" charset="0"/>
              </a:rPr>
              <a:t>         </a:t>
            </a:r>
            <a:r>
              <a:rPr lang="en-US" altLang="zh-CN" dirty="0" smtClean="0">
                <a:solidFill>
                  <a:schemeClr val="accent6">
                    <a:lumMod val="75000"/>
                  </a:schemeClr>
                </a:solidFill>
                <a:latin typeface="Times New Roman" panose="02020603050405020304" pitchFamily="18" charset="0"/>
                <a:cs typeface="Times New Roman" panose="02020603050405020304" pitchFamily="18" charset="0"/>
              </a:rPr>
              <a:t> • </a:t>
            </a:r>
            <a:r>
              <a:rPr lang="en-US" altLang="zh-CN" dirty="0" smtClean="0">
                <a:latin typeface="Times New Roman" panose="02020603050405020304" pitchFamily="18" charset="0"/>
                <a:cs typeface="Times New Roman" panose="02020603050405020304" pitchFamily="18" charset="0"/>
              </a:rPr>
              <a:t>0.75 x, 1 x, 1.25 x</a:t>
            </a:r>
            <a:endParaRPr lang="en-US" altLang="zh-CN" dirty="0" smtClean="0">
              <a:latin typeface="Times New Roman" panose="02020603050405020304" pitchFamily="18" charset="0"/>
              <a:cs typeface="Times New Roman" panose="02020603050405020304" pitchFamily="18" charset="0"/>
            </a:endParaRPr>
          </a:p>
          <a:p>
            <a:endParaRPr lang="en-US" altLang="zh-CN"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altLang="zh-CN"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altLang="zh-CN" i="1" dirty="0" smtClean="0">
                <a:latin typeface="Times New Roman" panose="02020603050405020304" pitchFamily="18" charset="0"/>
                <a:cs typeface="Times New Roman" panose="02020603050405020304" pitchFamily="18" charset="0"/>
                <a:sym typeface="+mn-ea"/>
              </a:rPr>
              <a:t>4.2.3 </a:t>
            </a:r>
            <a:r>
              <a:rPr lang="en-US" altLang="zh-CN" dirty="0" smtClean="0">
                <a:latin typeface="Times New Roman" panose="02020603050405020304" pitchFamily="18" charset="0"/>
                <a:cs typeface="Times New Roman" panose="02020603050405020304" pitchFamily="18" charset="0"/>
                <a:sym typeface="+mn-ea"/>
              </a:rPr>
              <a:t>Annealing Temperature</a:t>
            </a:r>
            <a:r>
              <a:rPr lang="zh-CN" altLang="en-US" dirty="0" smtClean="0">
                <a:latin typeface="Times New Roman" panose="02020603050405020304" pitchFamily="18" charset="0"/>
                <a:cs typeface="Times New Roman" panose="02020603050405020304" pitchFamily="18" charset="0"/>
                <a:sym typeface="+mn-ea"/>
              </a:rPr>
              <a:t> </a:t>
            </a:r>
            <a:r>
              <a:rPr lang="en-US" altLang="zh-CN" dirty="0" smtClean="0">
                <a:latin typeface="Times New Roman" panose="02020603050405020304" pitchFamily="18" charset="0"/>
                <a:cs typeface="Times New Roman" panose="02020603050405020304" pitchFamily="18" charset="0"/>
                <a:sym typeface="+mn-ea"/>
              </a:rPr>
              <a:t> </a:t>
            </a:r>
            <a:endParaRPr lang="en-US" altLang="zh-CN" dirty="0" smtClean="0">
              <a:latin typeface="Times New Roman" panose="02020603050405020304" pitchFamily="18" charset="0"/>
              <a:cs typeface="Times New Roman" panose="02020603050405020304" pitchFamily="18" charset="0"/>
            </a:endParaRPr>
          </a:p>
          <a:p>
            <a:r>
              <a:rPr lang="en-US" altLang="zh-CN" dirty="0" smtClean="0">
                <a:latin typeface="Times New Roman" panose="02020603050405020304" pitchFamily="18" charset="0"/>
                <a:cs typeface="Times New Roman" panose="02020603050405020304" pitchFamily="18" charset="0"/>
              </a:rPr>
              <a:t>         </a:t>
            </a:r>
            <a:r>
              <a:rPr lang="en-US" altLang="zh-CN" dirty="0" smtClean="0">
                <a:solidFill>
                  <a:schemeClr val="accent6">
                    <a:lumMod val="75000"/>
                  </a:schemeClr>
                </a:solidFill>
                <a:latin typeface="Times New Roman" panose="02020603050405020304" pitchFamily="18" charset="0"/>
                <a:cs typeface="Times New Roman" panose="02020603050405020304" pitchFamily="18" charset="0"/>
              </a:rPr>
              <a:t> • </a:t>
            </a:r>
            <a:r>
              <a:rPr lang="en-US" altLang="zh-CN" dirty="0" smtClean="0">
                <a:latin typeface="Times New Roman" panose="02020603050405020304" pitchFamily="18" charset="0"/>
                <a:cs typeface="Times New Roman" panose="02020603050405020304" pitchFamily="18" charset="0"/>
              </a:rPr>
              <a:t>55℃, 57 ℃, 59 ℃, 61 ℃, 63 ℃</a:t>
            </a:r>
            <a:endParaRPr lang="en-US" altLang="zh-CN" dirty="0" smtClean="0">
              <a:latin typeface="Times New Roman" panose="02020603050405020304" pitchFamily="18" charset="0"/>
              <a:cs typeface="Times New Roman" panose="02020603050405020304" pitchFamily="18" charset="0"/>
            </a:endParaRPr>
          </a:p>
          <a:p>
            <a:endParaRPr lang="en-US" altLang="zh-CN"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altLang="zh-CN"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altLang="zh-CN" i="1" dirty="0" smtClean="0">
                <a:latin typeface="Times New Roman" panose="02020603050405020304" pitchFamily="18" charset="0"/>
                <a:cs typeface="Times New Roman" panose="02020603050405020304" pitchFamily="18" charset="0"/>
                <a:sym typeface="+mn-ea"/>
              </a:rPr>
              <a:t>4.2.4 </a:t>
            </a:r>
            <a:r>
              <a:rPr lang="en-US" altLang="zh-CN" dirty="0" smtClean="0">
                <a:latin typeface="Times New Roman" panose="02020603050405020304" pitchFamily="18" charset="0"/>
                <a:cs typeface="Times New Roman" panose="02020603050405020304" pitchFamily="18" charset="0"/>
                <a:sym typeface="+mn-ea"/>
              </a:rPr>
              <a:t>Cycles Number</a:t>
            </a:r>
            <a:r>
              <a:rPr lang="zh-CN" altLang="en-US" dirty="0" smtClean="0">
                <a:latin typeface="Times New Roman" panose="02020603050405020304" pitchFamily="18" charset="0"/>
                <a:cs typeface="Times New Roman" panose="02020603050405020304" pitchFamily="18" charset="0"/>
                <a:sym typeface="+mn-ea"/>
              </a:rPr>
              <a:t> </a:t>
            </a:r>
            <a:endParaRPr lang="zh-CN" altLang="en-US" dirty="0" smtClean="0">
              <a:latin typeface="Times New Roman" panose="02020603050405020304" pitchFamily="18" charset="0"/>
              <a:cs typeface="Times New Roman" panose="02020603050405020304" pitchFamily="18" charset="0"/>
              <a:sym typeface="+mn-ea"/>
            </a:endParaRPr>
          </a:p>
          <a:p>
            <a:pPr indent="0">
              <a:buFont typeface="Wingdings" panose="05000000000000000000" pitchFamily="2" charset="2"/>
              <a:buNone/>
            </a:pPr>
            <a:r>
              <a:rPr lang="en-US" altLang="zh-CN" dirty="0" smtClean="0">
                <a:latin typeface="Times New Roman" panose="02020603050405020304" pitchFamily="18" charset="0"/>
                <a:cs typeface="Times New Roman" panose="02020603050405020304" pitchFamily="18" charset="0"/>
              </a:rPr>
              <a:t>          </a:t>
            </a:r>
            <a:r>
              <a:rPr lang="en-US" altLang="zh-CN"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rPr>
              <a:t>28, 29, 30, 31</a:t>
            </a:r>
            <a:endParaRPr lang="en-US" altLang="zh-CN" dirty="0" smtClean="0">
              <a:latin typeface="Times New Roman" panose="02020603050405020304" pitchFamily="18" charset="0"/>
              <a:cs typeface="Times New Roman" panose="02020603050405020304" pitchFamily="18" charset="0"/>
            </a:endParaRPr>
          </a:p>
          <a:p>
            <a:endParaRPr lang="en-US" altLang="zh-CN"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altLang="zh-CN"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altLang="zh-CN" i="1" dirty="0" smtClean="0">
                <a:latin typeface="Times New Roman" panose="02020603050405020304" pitchFamily="18" charset="0"/>
                <a:cs typeface="Times New Roman" panose="02020603050405020304" pitchFamily="18" charset="0"/>
                <a:sym typeface="+mn-ea"/>
              </a:rPr>
              <a:t>4.2.5 </a:t>
            </a:r>
            <a:r>
              <a:rPr lang="zh-CN" altLang="en-US" dirty="0" smtClean="0">
                <a:latin typeface="Times New Roman" panose="02020603050405020304" pitchFamily="18" charset="0"/>
                <a:cs typeface="Times New Roman" panose="02020603050405020304" pitchFamily="18" charset="0"/>
                <a:sym typeface="+mn-ea"/>
              </a:rPr>
              <a:t>Reaction Volume</a:t>
            </a:r>
            <a:endParaRPr lang="en-US" altLang="zh-CN" dirty="0" smtClean="0">
              <a:latin typeface="Times New Roman" panose="02020603050405020304" pitchFamily="18" charset="0"/>
              <a:cs typeface="Times New Roman" panose="02020603050405020304" pitchFamily="18" charset="0"/>
            </a:endParaRPr>
          </a:p>
          <a:p>
            <a:pPr indent="0">
              <a:buFont typeface="Wingdings" panose="05000000000000000000" pitchFamily="2" charset="2"/>
              <a:buNone/>
            </a:pPr>
            <a:r>
              <a:rPr lang="en-US" altLang="zh-CN" dirty="0" smtClean="0">
                <a:latin typeface="Times New Roman" panose="02020603050405020304" pitchFamily="18" charset="0"/>
                <a:cs typeface="Times New Roman" panose="02020603050405020304" pitchFamily="18" charset="0"/>
              </a:rPr>
              <a:t>          </a:t>
            </a:r>
            <a:r>
              <a:rPr lang="en-US" altLang="zh-CN" dirty="0" smtClean="0">
                <a:solidFill>
                  <a:schemeClr val="accent6">
                    <a:lumMod val="75000"/>
                  </a:schemeClr>
                </a:solidFill>
                <a:latin typeface="Times New Roman" panose="02020603050405020304" pitchFamily="18" charset="0"/>
                <a:cs typeface="Times New Roman" panose="02020603050405020304" pitchFamily="18" charset="0"/>
              </a:rPr>
              <a:t>•</a:t>
            </a:r>
            <a:r>
              <a:rPr lang="en-US" altLang="zh-CN" dirty="0" smtClean="0">
                <a:latin typeface="Times New Roman" panose="02020603050405020304" pitchFamily="18" charset="0"/>
                <a:cs typeface="Times New Roman" panose="02020603050405020304" pitchFamily="18" charset="0"/>
              </a:rPr>
              <a:t> 25µl and 10µl</a:t>
            </a:r>
            <a:endParaRPr lang="en-US" altLang="zh-CN"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97473" y="220287"/>
            <a:ext cx="5442585"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4.2.1 Concentrations of Mix and Primer </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2050" name="Picture 2" descr="C:\Users\admin\Desktop\21plex 验证性实验\Mix and Primer Concentration.png"/>
          <p:cNvPicPr>
            <a:picLocks noChangeAspect="1" noChangeArrowheads="1"/>
          </p:cNvPicPr>
          <p:nvPr>
            <p:custDataLst>
              <p:tags r:id="rId2"/>
            </p:custDataLst>
          </p:nvPr>
        </p:nvPicPr>
        <p:blipFill>
          <a:blip r:embed="rId3" cstate="print"/>
          <a:srcRect/>
          <a:stretch>
            <a:fillRect/>
          </a:stretch>
        </p:blipFill>
        <p:spPr bwMode="auto">
          <a:xfrm>
            <a:off x="3614420" y="1026795"/>
            <a:ext cx="7450455" cy="4804410"/>
          </a:xfrm>
          <a:prstGeom prst="rect">
            <a:avLst/>
          </a:prstGeom>
          <a:noFill/>
        </p:spPr>
      </p:pic>
      <p:sp>
        <p:nvSpPr>
          <p:cNvPr id="3" name="TextBox 5"/>
          <p:cNvSpPr txBox="1"/>
          <p:nvPr>
            <p:custDataLst>
              <p:tags r:id="rId4"/>
            </p:custDataLst>
          </p:nvPr>
        </p:nvSpPr>
        <p:spPr>
          <a:xfrm>
            <a:off x="0" y="5257800"/>
            <a:ext cx="5065395" cy="1198880"/>
          </a:xfrm>
          <a:prstGeom prst="rect">
            <a:avLst/>
          </a:prstGeom>
          <a:noFill/>
          <a:effectLst/>
        </p:spPr>
        <p:txBody>
          <a:bodyPr wrap="square" rtlCol="0">
            <a:spAutoFit/>
          </a:bodyPr>
          <a:p>
            <a:pPr>
              <a:buFont typeface="Arial" panose="020B0604020202020204" pitchFamily="34" charset="0"/>
              <a:buChar char="•"/>
            </a:pPr>
            <a:r>
              <a:rPr dirty="0" smtClean="0">
                <a:latin typeface="Times New Roman" panose="02020603050405020304" pitchFamily="18" charset="0"/>
                <a:cs typeface="Times New Roman" panose="02020603050405020304" pitchFamily="18" charset="0"/>
                <a:sym typeface="+mn-ea"/>
              </a:rPr>
              <a:t> 30 </a:t>
            </a:r>
            <a:r>
              <a:rPr lang="en-US" dirty="0" smtClean="0">
                <a:latin typeface="Times New Roman" panose="02020603050405020304" pitchFamily="18" charset="0"/>
                <a:cs typeface="Times New Roman" panose="02020603050405020304" pitchFamily="18" charset="0"/>
                <a:sym typeface="+mn-ea"/>
              </a:rPr>
              <a:t>c</a:t>
            </a:r>
            <a:r>
              <a:rPr dirty="0" smtClean="0">
                <a:latin typeface="Times New Roman" panose="02020603050405020304" pitchFamily="18" charset="0"/>
                <a:cs typeface="Times New Roman" panose="02020603050405020304" pitchFamily="18" charset="0"/>
                <a:sym typeface="+mn-ea"/>
              </a:rPr>
              <a:t>ycles</a:t>
            </a:r>
            <a:endParaRPr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dirty="0" smtClean="0">
                <a:latin typeface="Times New Roman" panose="02020603050405020304" pitchFamily="18" charset="0"/>
                <a:cs typeface="Times New Roman" panose="02020603050405020304" pitchFamily="18" charset="0"/>
                <a:sym typeface="+mn-ea"/>
              </a:rPr>
              <a:t> 25μL amplification system</a:t>
            </a:r>
            <a:endParaRPr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dirty="0" smtClean="0">
                <a:latin typeface="Times New Roman" panose="02020603050405020304" pitchFamily="18" charset="0"/>
                <a:cs typeface="Times New Roman" panose="02020603050405020304" pitchFamily="18" charset="0"/>
                <a:sym typeface="+mn-ea"/>
              </a:rPr>
              <a:t> 3130xl (3kV,</a:t>
            </a:r>
            <a:r>
              <a:rPr lang="en-US" dirty="0" smtClean="0">
                <a:latin typeface="Times New Roman" panose="02020603050405020304" pitchFamily="18" charset="0"/>
                <a:cs typeface="Times New Roman" panose="02020603050405020304" pitchFamily="18" charset="0"/>
                <a:sym typeface="+mn-ea"/>
              </a:rPr>
              <a:t> </a:t>
            </a:r>
            <a:r>
              <a:rPr dirty="0" smtClean="0">
                <a:latin typeface="Times New Roman" panose="02020603050405020304" pitchFamily="18" charset="0"/>
                <a:cs typeface="Times New Roman" panose="02020603050405020304" pitchFamily="18" charset="0"/>
                <a:sym typeface="+mn-ea"/>
              </a:rPr>
              <a:t>10s</a:t>
            </a:r>
            <a:r>
              <a:rPr lang="en-US" dirty="0" smtClean="0">
                <a:latin typeface="Times New Roman" panose="02020603050405020304" pitchFamily="18" charset="0"/>
                <a:cs typeface="Times New Roman" panose="02020603050405020304" pitchFamily="18" charset="0"/>
                <a:sym typeface="+mn-ea"/>
              </a:rPr>
              <a:t>ec</a:t>
            </a:r>
            <a:r>
              <a:rPr dirty="0" smtClean="0">
                <a:latin typeface="Times New Roman" panose="02020603050405020304" pitchFamily="18" charset="0"/>
                <a:cs typeface="Times New Roman" panose="02020603050405020304" pitchFamily="18" charset="0"/>
                <a:sym typeface="+mn-ea"/>
              </a:rPr>
              <a:t> sampling time)</a:t>
            </a:r>
            <a:endParaRPr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dirty="0" smtClean="0">
                <a:latin typeface="Times New Roman" panose="02020603050405020304" pitchFamily="18" charset="0"/>
                <a:cs typeface="Times New Roman" panose="02020603050405020304" pitchFamily="18" charset="0"/>
                <a:sym typeface="+mn-ea"/>
              </a:rPr>
              <a:t> Baseline threshold 50RFU</a:t>
            </a:r>
            <a:endParaRPr lang="zh-CN" alt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6" y="220287"/>
            <a:ext cx="3425190"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4.2.1 Mix Concentration </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3074" name="Picture 2" descr="C:\Users\admin\Desktop\21plex 验证性实验\Mix Concentration.png"/>
          <p:cNvPicPr>
            <a:picLocks noChangeAspect="1" noChangeArrowheads="1"/>
          </p:cNvPicPr>
          <p:nvPr>
            <p:custDataLst>
              <p:tags r:id="rId2"/>
            </p:custDataLst>
          </p:nvPr>
        </p:nvPicPr>
        <p:blipFill>
          <a:blip r:embed="rId3" cstate="print"/>
          <a:srcRect/>
          <a:stretch>
            <a:fillRect/>
          </a:stretch>
        </p:blipFill>
        <p:spPr bwMode="auto">
          <a:xfrm>
            <a:off x="1506855" y="1088390"/>
            <a:ext cx="9178290" cy="5410835"/>
          </a:xfrm>
          <a:prstGeom prst="rect">
            <a:avLst/>
          </a:prstGeom>
          <a:noFill/>
          <a:ln>
            <a:solidFill>
              <a:schemeClr val="tx2">
                <a:lumMod val="60000"/>
                <a:lumOff val="40000"/>
              </a:schemeClr>
            </a:solidFill>
          </a:ln>
          <a:effectLst>
            <a:glow rad="101600">
              <a:schemeClr val="accent1">
                <a:satMod val="175000"/>
                <a:alpha val="40000"/>
              </a:schemeClr>
            </a:glow>
          </a:effectLst>
        </p:spPr>
      </p:pic>
      <p:sp>
        <p:nvSpPr>
          <p:cNvPr id="19" name="TextBox 18"/>
          <p:cNvSpPr txBox="1"/>
          <p:nvPr>
            <p:custDataLst>
              <p:tags r:id="rId4"/>
            </p:custDataLst>
          </p:nvPr>
        </p:nvSpPr>
        <p:spPr>
          <a:xfrm>
            <a:off x="8743950" y="1524000"/>
            <a:ext cx="1790700" cy="260350"/>
          </a:xfrm>
          <a:prstGeom prst="rect">
            <a:avLst/>
          </a:prstGeom>
          <a:noFill/>
        </p:spPr>
        <p:txBody>
          <a:bodyPr wrap="square" rtlCol="0">
            <a:spAutoFit/>
          </a:bodyPr>
          <a:p>
            <a:pPr algn="ctr"/>
            <a:r>
              <a:rPr lang="en-US" altLang="zh-CN" sz="1100" dirty="0" smtClean="0">
                <a:solidFill>
                  <a:srgbClr val="FF0000"/>
                </a:solidFill>
                <a:latin typeface="Times New Roman" panose="02020603050405020304" pitchFamily="18" charset="0"/>
                <a:cs typeface="Times New Roman" panose="02020603050405020304" pitchFamily="18" charset="0"/>
              </a:rPr>
              <a:t>0.75 X, Blood</a:t>
            </a:r>
            <a:endParaRPr lang="en-US" altLang="zh-CN" sz="1100" dirty="0" smtClean="0">
              <a:solidFill>
                <a:srgbClr val="FF0000"/>
              </a:solidFill>
              <a:latin typeface="Times New Roman" panose="02020603050405020304" pitchFamily="18" charset="0"/>
              <a:cs typeface="Times New Roman" panose="02020603050405020304" pitchFamily="18" charset="0"/>
            </a:endParaRPr>
          </a:p>
        </p:txBody>
      </p:sp>
      <p:sp>
        <p:nvSpPr>
          <p:cNvPr id="20" name="TextBox 19"/>
          <p:cNvSpPr txBox="1"/>
          <p:nvPr>
            <p:custDataLst>
              <p:tags r:id="rId5"/>
            </p:custDataLst>
          </p:nvPr>
        </p:nvSpPr>
        <p:spPr>
          <a:xfrm>
            <a:off x="8717574" y="4068515"/>
            <a:ext cx="1790700" cy="260350"/>
          </a:xfrm>
          <a:prstGeom prst="rect">
            <a:avLst/>
          </a:prstGeom>
          <a:noFill/>
        </p:spPr>
        <p:txBody>
          <a:bodyPr wrap="square" rtlCol="0">
            <a:spAutoFit/>
          </a:bodyPr>
          <a:p>
            <a:pPr algn="ctr"/>
            <a:r>
              <a:rPr lang="en-US" altLang="zh-CN" sz="1100" dirty="0" smtClean="0">
                <a:solidFill>
                  <a:srgbClr val="FF0000"/>
                </a:solidFill>
                <a:latin typeface="Times New Roman" panose="02020603050405020304" pitchFamily="18" charset="0"/>
                <a:cs typeface="Times New Roman" panose="02020603050405020304" pitchFamily="18" charset="0"/>
              </a:rPr>
              <a:t>0.75 X, </a:t>
            </a:r>
            <a:r>
              <a:rPr lang="en-US" altLang="zh-CN" sz="1100" dirty="0" err="1" smtClean="0">
                <a:solidFill>
                  <a:srgbClr val="FF0000"/>
                </a:solidFill>
                <a:latin typeface="Times New Roman" panose="02020603050405020304" pitchFamily="18" charset="0"/>
                <a:cs typeface="Times New Roman" panose="02020603050405020304" pitchFamily="18" charset="0"/>
              </a:rPr>
              <a:t>Buccal</a:t>
            </a:r>
            <a:endParaRPr lang="zh-CN" altLang="en-US" sz="1100" dirty="0">
              <a:solidFill>
                <a:srgbClr val="FF0000"/>
              </a:solidFill>
              <a:latin typeface="Times New Roman" panose="02020603050405020304" pitchFamily="18" charset="0"/>
              <a:cs typeface="Times New Roman" panose="02020603050405020304" pitchFamily="18" charset="0"/>
            </a:endParaRPr>
          </a:p>
        </p:txBody>
      </p:sp>
      <p:sp>
        <p:nvSpPr>
          <p:cNvPr id="21" name="TextBox 20"/>
          <p:cNvSpPr txBox="1"/>
          <p:nvPr>
            <p:custDataLst>
              <p:tags r:id="rId6"/>
            </p:custDataLst>
          </p:nvPr>
        </p:nvSpPr>
        <p:spPr>
          <a:xfrm>
            <a:off x="8667750" y="2286000"/>
            <a:ext cx="1943100" cy="260350"/>
          </a:xfrm>
          <a:prstGeom prst="rect">
            <a:avLst/>
          </a:prstGeom>
          <a:noFill/>
        </p:spPr>
        <p:txBody>
          <a:bodyPr wrap="square" rtlCol="0">
            <a:spAutoFit/>
          </a:bodyPr>
          <a:p>
            <a:pPr algn="ctr"/>
            <a:r>
              <a:rPr lang="en-US" altLang="zh-CN" sz="1100" dirty="0" smtClean="0">
                <a:solidFill>
                  <a:srgbClr val="FF0000"/>
                </a:solidFill>
                <a:latin typeface="Times New Roman" panose="02020603050405020304" pitchFamily="18" charset="0"/>
                <a:cs typeface="Times New Roman" panose="02020603050405020304" pitchFamily="18" charset="0"/>
              </a:rPr>
              <a:t>1.00 X, Blood</a:t>
            </a:r>
            <a:endParaRPr lang="en-US" altLang="zh-CN" sz="1100" dirty="0" smtClean="0">
              <a:solidFill>
                <a:srgbClr val="FF0000"/>
              </a:solidFill>
              <a:latin typeface="Times New Roman" panose="02020603050405020304" pitchFamily="18" charset="0"/>
              <a:cs typeface="Times New Roman" panose="02020603050405020304" pitchFamily="18" charset="0"/>
            </a:endParaRPr>
          </a:p>
        </p:txBody>
      </p:sp>
      <p:sp>
        <p:nvSpPr>
          <p:cNvPr id="22" name="TextBox 21"/>
          <p:cNvSpPr txBox="1"/>
          <p:nvPr>
            <p:custDataLst>
              <p:tags r:id="rId7"/>
            </p:custDataLst>
          </p:nvPr>
        </p:nvSpPr>
        <p:spPr>
          <a:xfrm>
            <a:off x="8641374" y="4953000"/>
            <a:ext cx="1943100" cy="260350"/>
          </a:xfrm>
          <a:prstGeom prst="rect">
            <a:avLst/>
          </a:prstGeom>
          <a:noFill/>
        </p:spPr>
        <p:txBody>
          <a:bodyPr wrap="square" rtlCol="0">
            <a:spAutoFit/>
          </a:bodyPr>
          <a:p>
            <a:pPr algn="ctr"/>
            <a:r>
              <a:rPr lang="en-US" altLang="zh-CN" sz="1100" dirty="0" smtClean="0">
                <a:solidFill>
                  <a:srgbClr val="FF0000"/>
                </a:solidFill>
                <a:latin typeface="Times New Roman" panose="02020603050405020304" pitchFamily="18" charset="0"/>
                <a:cs typeface="Times New Roman" panose="02020603050405020304" pitchFamily="18" charset="0"/>
              </a:rPr>
              <a:t>1.00 X, </a:t>
            </a:r>
            <a:r>
              <a:rPr lang="en-US" altLang="zh-CN" sz="1100" dirty="0" err="1" smtClean="0">
                <a:solidFill>
                  <a:srgbClr val="FF0000"/>
                </a:solidFill>
                <a:latin typeface="Times New Roman" panose="02020603050405020304" pitchFamily="18" charset="0"/>
                <a:cs typeface="Times New Roman" panose="02020603050405020304" pitchFamily="18" charset="0"/>
              </a:rPr>
              <a:t>Buccal</a:t>
            </a:r>
            <a:endParaRPr lang="zh-CN" altLang="en-US" sz="1100" dirty="0" smtClean="0">
              <a:solidFill>
                <a:srgbClr val="FF0000"/>
              </a:solidFill>
              <a:latin typeface="Times New Roman" panose="02020603050405020304" pitchFamily="18" charset="0"/>
              <a:cs typeface="Times New Roman" panose="02020603050405020304" pitchFamily="18" charset="0"/>
            </a:endParaRPr>
          </a:p>
        </p:txBody>
      </p:sp>
      <p:sp>
        <p:nvSpPr>
          <p:cNvPr id="23" name="TextBox 22"/>
          <p:cNvSpPr txBox="1"/>
          <p:nvPr>
            <p:custDataLst>
              <p:tags r:id="rId8"/>
            </p:custDataLst>
          </p:nvPr>
        </p:nvSpPr>
        <p:spPr>
          <a:xfrm>
            <a:off x="8667750" y="2971800"/>
            <a:ext cx="1943100" cy="260350"/>
          </a:xfrm>
          <a:prstGeom prst="rect">
            <a:avLst/>
          </a:prstGeom>
          <a:noFill/>
        </p:spPr>
        <p:txBody>
          <a:bodyPr wrap="square" rtlCol="0">
            <a:spAutoFit/>
          </a:bodyPr>
          <a:p>
            <a:pPr algn="ctr"/>
            <a:r>
              <a:rPr lang="en-US" altLang="zh-CN" sz="1100" dirty="0" smtClean="0">
                <a:solidFill>
                  <a:srgbClr val="FF0000"/>
                </a:solidFill>
                <a:latin typeface="Times New Roman" panose="02020603050405020304" pitchFamily="18" charset="0"/>
                <a:cs typeface="Times New Roman" panose="02020603050405020304" pitchFamily="18" charset="0"/>
              </a:rPr>
              <a:t>1.25 X, Blood</a:t>
            </a:r>
            <a:endParaRPr lang="en-US" altLang="zh-CN" sz="1100" dirty="0" smtClean="0">
              <a:solidFill>
                <a:srgbClr val="FF0000"/>
              </a:solidFill>
              <a:latin typeface="Times New Roman" panose="02020603050405020304" pitchFamily="18" charset="0"/>
              <a:cs typeface="Times New Roman" panose="02020603050405020304" pitchFamily="18" charset="0"/>
            </a:endParaRPr>
          </a:p>
        </p:txBody>
      </p:sp>
      <p:sp>
        <p:nvSpPr>
          <p:cNvPr id="24" name="TextBox 23"/>
          <p:cNvSpPr txBox="1"/>
          <p:nvPr>
            <p:custDataLst>
              <p:tags r:id="rId9"/>
            </p:custDataLst>
          </p:nvPr>
        </p:nvSpPr>
        <p:spPr>
          <a:xfrm>
            <a:off x="8668044" y="5837555"/>
            <a:ext cx="1943100" cy="260350"/>
          </a:xfrm>
          <a:prstGeom prst="rect">
            <a:avLst/>
          </a:prstGeom>
          <a:noFill/>
        </p:spPr>
        <p:txBody>
          <a:bodyPr wrap="square" rtlCol="0">
            <a:spAutoFit/>
          </a:bodyPr>
          <a:p>
            <a:pPr algn="ctr"/>
            <a:r>
              <a:rPr lang="en-US" altLang="zh-CN" sz="1100" dirty="0" smtClean="0">
                <a:solidFill>
                  <a:srgbClr val="FF0000"/>
                </a:solidFill>
                <a:latin typeface="Times New Roman" panose="02020603050405020304" pitchFamily="18" charset="0"/>
                <a:cs typeface="Times New Roman" panose="02020603050405020304" pitchFamily="18" charset="0"/>
              </a:rPr>
              <a:t>1.25 X, </a:t>
            </a:r>
            <a:r>
              <a:rPr lang="en-US" altLang="zh-CN" sz="1100" dirty="0" err="1" smtClean="0">
                <a:solidFill>
                  <a:srgbClr val="FF0000"/>
                </a:solidFill>
                <a:latin typeface="Times New Roman" panose="02020603050405020304" pitchFamily="18" charset="0"/>
                <a:cs typeface="Times New Roman" panose="02020603050405020304" pitchFamily="18" charset="0"/>
              </a:rPr>
              <a:t>Buccal</a:t>
            </a:r>
            <a:endParaRPr lang="zh-CN" altLang="en-US" sz="1100" dirty="0" smtClean="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6" y="220287"/>
            <a:ext cx="3749040"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4.2.2 Primer Concentration</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2" name="Picture 2" descr="C:\Users\admin\Desktop\21plex 验证性实验\Primer  Concentration.png"/>
          <p:cNvPicPr>
            <a:picLocks noChangeAspect="1" noChangeArrowheads="1"/>
          </p:cNvPicPr>
          <p:nvPr>
            <p:custDataLst>
              <p:tags r:id="rId2"/>
            </p:custDataLst>
          </p:nvPr>
        </p:nvPicPr>
        <p:blipFill>
          <a:blip r:embed="rId3" cstate="print"/>
          <a:srcRect/>
          <a:stretch>
            <a:fillRect/>
          </a:stretch>
        </p:blipFill>
        <p:spPr bwMode="auto">
          <a:xfrm>
            <a:off x="1609090" y="1040130"/>
            <a:ext cx="8973820" cy="5410835"/>
          </a:xfrm>
          <a:prstGeom prst="rect">
            <a:avLst/>
          </a:prstGeom>
          <a:noFill/>
          <a:ln>
            <a:solidFill>
              <a:schemeClr val="tx2">
                <a:lumMod val="60000"/>
                <a:lumOff val="40000"/>
              </a:schemeClr>
            </a:solidFill>
          </a:ln>
          <a:effectLst>
            <a:glow rad="101600">
              <a:schemeClr val="accent1">
                <a:satMod val="175000"/>
                <a:alpha val="40000"/>
              </a:schemeClr>
            </a:glow>
          </a:effectLst>
        </p:spPr>
      </p:pic>
      <p:sp>
        <p:nvSpPr>
          <p:cNvPr id="14" name="TextBox 13"/>
          <p:cNvSpPr txBox="1"/>
          <p:nvPr>
            <p:custDataLst>
              <p:tags r:id="rId4"/>
            </p:custDataLst>
          </p:nvPr>
        </p:nvSpPr>
        <p:spPr>
          <a:xfrm>
            <a:off x="8702675" y="1360805"/>
            <a:ext cx="1790700" cy="260350"/>
          </a:xfrm>
          <a:prstGeom prst="rect">
            <a:avLst/>
          </a:prstGeom>
          <a:noFill/>
        </p:spPr>
        <p:txBody>
          <a:bodyPr wrap="square" rtlCol="0">
            <a:spAutoFit/>
          </a:bodyPr>
          <a:p>
            <a:pPr algn="ctr"/>
            <a:r>
              <a:rPr lang="en-US" altLang="zh-CN" sz="1100" dirty="0" smtClean="0">
                <a:solidFill>
                  <a:srgbClr val="FF0000"/>
                </a:solidFill>
                <a:latin typeface="Times New Roman" panose="02020603050405020304" pitchFamily="18" charset="0"/>
                <a:cs typeface="Times New Roman" panose="02020603050405020304" pitchFamily="18" charset="0"/>
              </a:rPr>
              <a:t>0.75 X, Blood</a:t>
            </a:r>
            <a:endParaRPr lang="en-US" altLang="zh-CN" sz="1100" dirty="0" smtClean="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custDataLst>
              <p:tags r:id="rId5"/>
            </p:custDataLst>
          </p:nvPr>
        </p:nvSpPr>
        <p:spPr>
          <a:xfrm>
            <a:off x="8702675" y="4114870"/>
            <a:ext cx="1790700" cy="260350"/>
          </a:xfrm>
          <a:prstGeom prst="rect">
            <a:avLst/>
          </a:prstGeom>
          <a:noFill/>
        </p:spPr>
        <p:txBody>
          <a:bodyPr wrap="square" rtlCol="0">
            <a:spAutoFit/>
          </a:bodyPr>
          <a:p>
            <a:pPr algn="ctr"/>
            <a:r>
              <a:rPr lang="en-US" altLang="zh-CN" sz="1100" dirty="0" smtClean="0">
                <a:solidFill>
                  <a:srgbClr val="FF0000"/>
                </a:solidFill>
                <a:latin typeface="Times New Roman" panose="02020603050405020304" pitchFamily="18" charset="0"/>
                <a:cs typeface="Times New Roman" panose="02020603050405020304" pitchFamily="18" charset="0"/>
              </a:rPr>
              <a:t>0.75 X, </a:t>
            </a:r>
            <a:r>
              <a:rPr lang="en-US" altLang="zh-CN" sz="1100" dirty="0" err="1" smtClean="0">
                <a:solidFill>
                  <a:srgbClr val="FF0000"/>
                </a:solidFill>
                <a:latin typeface="Times New Roman" panose="02020603050405020304" pitchFamily="18" charset="0"/>
                <a:cs typeface="Times New Roman" panose="02020603050405020304" pitchFamily="18" charset="0"/>
              </a:rPr>
              <a:t>Buccal</a:t>
            </a:r>
            <a:endParaRPr lang="zh-CN" altLang="en-US" sz="1100"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custDataLst>
              <p:tags r:id="rId6"/>
            </p:custDataLst>
          </p:nvPr>
        </p:nvSpPr>
        <p:spPr>
          <a:xfrm>
            <a:off x="8626475" y="2122805"/>
            <a:ext cx="1943100" cy="260350"/>
          </a:xfrm>
          <a:prstGeom prst="rect">
            <a:avLst/>
          </a:prstGeom>
          <a:noFill/>
        </p:spPr>
        <p:txBody>
          <a:bodyPr wrap="square" rtlCol="0">
            <a:spAutoFit/>
          </a:bodyPr>
          <a:p>
            <a:pPr algn="ctr"/>
            <a:r>
              <a:rPr lang="en-US" altLang="zh-CN" sz="1100" dirty="0" smtClean="0">
                <a:solidFill>
                  <a:srgbClr val="FF0000"/>
                </a:solidFill>
                <a:latin typeface="Times New Roman" panose="02020603050405020304" pitchFamily="18" charset="0"/>
                <a:cs typeface="Times New Roman" panose="02020603050405020304" pitchFamily="18" charset="0"/>
              </a:rPr>
              <a:t>1.00 X, Blood</a:t>
            </a:r>
            <a:endParaRPr lang="en-US" altLang="zh-CN" sz="1100" dirty="0" smtClean="0">
              <a:solidFill>
                <a:srgbClr val="FF0000"/>
              </a:solidFill>
              <a:latin typeface="Times New Roman" panose="02020603050405020304" pitchFamily="18" charset="0"/>
              <a:cs typeface="Times New Roman" panose="02020603050405020304" pitchFamily="18" charset="0"/>
            </a:endParaRPr>
          </a:p>
        </p:txBody>
      </p:sp>
      <p:sp>
        <p:nvSpPr>
          <p:cNvPr id="17" name="TextBox 16"/>
          <p:cNvSpPr txBox="1"/>
          <p:nvPr>
            <p:custDataLst>
              <p:tags r:id="rId7"/>
            </p:custDataLst>
          </p:nvPr>
        </p:nvSpPr>
        <p:spPr>
          <a:xfrm>
            <a:off x="8550275" y="4866005"/>
            <a:ext cx="1943100" cy="260350"/>
          </a:xfrm>
          <a:prstGeom prst="rect">
            <a:avLst/>
          </a:prstGeom>
          <a:noFill/>
        </p:spPr>
        <p:txBody>
          <a:bodyPr wrap="square" rtlCol="0">
            <a:spAutoFit/>
          </a:bodyPr>
          <a:p>
            <a:pPr algn="ctr"/>
            <a:r>
              <a:rPr lang="en-US" altLang="zh-CN" sz="1100" dirty="0" smtClean="0">
                <a:solidFill>
                  <a:srgbClr val="FF0000"/>
                </a:solidFill>
                <a:latin typeface="Times New Roman" panose="02020603050405020304" pitchFamily="18" charset="0"/>
                <a:cs typeface="Times New Roman" panose="02020603050405020304" pitchFamily="18" charset="0"/>
              </a:rPr>
              <a:t>1.00 X, </a:t>
            </a:r>
            <a:r>
              <a:rPr lang="en-US" altLang="zh-CN" sz="1100" dirty="0" err="1" smtClean="0">
                <a:solidFill>
                  <a:srgbClr val="FF0000"/>
                </a:solidFill>
                <a:latin typeface="Times New Roman" panose="02020603050405020304" pitchFamily="18" charset="0"/>
                <a:cs typeface="Times New Roman" panose="02020603050405020304" pitchFamily="18" charset="0"/>
              </a:rPr>
              <a:t>Buccal</a:t>
            </a:r>
            <a:endParaRPr lang="zh-CN" altLang="en-US" sz="1100" dirty="0" smtClean="0">
              <a:solidFill>
                <a:srgbClr val="FF0000"/>
              </a:solidFill>
              <a:latin typeface="Times New Roman" panose="02020603050405020304" pitchFamily="18" charset="0"/>
              <a:cs typeface="Times New Roman" panose="02020603050405020304" pitchFamily="18" charset="0"/>
            </a:endParaRPr>
          </a:p>
        </p:txBody>
      </p:sp>
      <p:sp>
        <p:nvSpPr>
          <p:cNvPr id="18" name="TextBox 17"/>
          <p:cNvSpPr txBox="1"/>
          <p:nvPr>
            <p:custDataLst>
              <p:tags r:id="rId8"/>
            </p:custDataLst>
          </p:nvPr>
        </p:nvSpPr>
        <p:spPr>
          <a:xfrm>
            <a:off x="8626475" y="2884805"/>
            <a:ext cx="1943100" cy="260350"/>
          </a:xfrm>
          <a:prstGeom prst="rect">
            <a:avLst/>
          </a:prstGeom>
          <a:noFill/>
        </p:spPr>
        <p:txBody>
          <a:bodyPr wrap="square" rtlCol="0">
            <a:spAutoFit/>
          </a:bodyPr>
          <a:p>
            <a:pPr algn="ctr"/>
            <a:r>
              <a:rPr lang="en-US" altLang="zh-CN" sz="1100" dirty="0" smtClean="0">
                <a:solidFill>
                  <a:srgbClr val="FF0000"/>
                </a:solidFill>
                <a:latin typeface="Times New Roman" panose="02020603050405020304" pitchFamily="18" charset="0"/>
                <a:cs typeface="Times New Roman" panose="02020603050405020304" pitchFamily="18" charset="0"/>
              </a:rPr>
              <a:t>1.25 X, Blood</a:t>
            </a:r>
            <a:endParaRPr lang="en-US" altLang="zh-CN" sz="1100" dirty="0" smtClean="0">
              <a:solidFill>
                <a:srgbClr val="FF0000"/>
              </a:solidFill>
              <a:latin typeface="Times New Roman" panose="02020603050405020304" pitchFamily="18" charset="0"/>
              <a:cs typeface="Times New Roman" panose="02020603050405020304" pitchFamily="18" charset="0"/>
            </a:endParaRPr>
          </a:p>
        </p:txBody>
      </p:sp>
      <p:sp>
        <p:nvSpPr>
          <p:cNvPr id="19" name="TextBox 18"/>
          <p:cNvSpPr txBox="1"/>
          <p:nvPr>
            <p:custDataLst>
              <p:tags r:id="rId9"/>
            </p:custDataLst>
          </p:nvPr>
        </p:nvSpPr>
        <p:spPr>
          <a:xfrm>
            <a:off x="8550275" y="5617309"/>
            <a:ext cx="1943100" cy="260350"/>
          </a:xfrm>
          <a:prstGeom prst="rect">
            <a:avLst/>
          </a:prstGeom>
          <a:noFill/>
        </p:spPr>
        <p:txBody>
          <a:bodyPr wrap="square" rtlCol="0">
            <a:spAutoFit/>
          </a:bodyPr>
          <a:p>
            <a:pPr algn="ctr"/>
            <a:r>
              <a:rPr lang="en-US" altLang="zh-CN" sz="1100" dirty="0" smtClean="0">
                <a:solidFill>
                  <a:srgbClr val="FF0000"/>
                </a:solidFill>
                <a:latin typeface="Times New Roman" panose="02020603050405020304" pitchFamily="18" charset="0"/>
                <a:cs typeface="Times New Roman" panose="02020603050405020304" pitchFamily="18" charset="0"/>
              </a:rPr>
              <a:t>1.25 X, </a:t>
            </a:r>
            <a:r>
              <a:rPr lang="en-US" altLang="zh-CN" sz="1100" dirty="0" err="1" smtClean="0">
                <a:solidFill>
                  <a:srgbClr val="FF0000"/>
                </a:solidFill>
                <a:latin typeface="Times New Roman" panose="02020603050405020304" pitchFamily="18" charset="0"/>
                <a:cs typeface="Times New Roman" panose="02020603050405020304" pitchFamily="18" charset="0"/>
              </a:rPr>
              <a:t>Buccal</a:t>
            </a:r>
            <a:endParaRPr lang="zh-CN" altLang="en-US" sz="1100" dirty="0" smtClean="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6" y="220287"/>
            <a:ext cx="3952240"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4.2.3 Annealing Temperature</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custDataLst>
              <p:tags r:id="rId2"/>
            </p:custDataLst>
          </p:nvPr>
        </p:nvPicPr>
        <p:blipFill>
          <a:blip r:embed="rId3" cstate="print"/>
          <a:srcRect/>
          <a:stretch>
            <a:fillRect/>
          </a:stretch>
        </p:blipFill>
        <p:spPr bwMode="auto">
          <a:xfrm>
            <a:off x="3932555" y="1057275"/>
            <a:ext cx="6565265" cy="4744085"/>
          </a:xfrm>
          <a:prstGeom prst="rect">
            <a:avLst/>
          </a:prstGeom>
          <a:noFill/>
          <a:ln w="9525">
            <a:noFill/>
            <a:miter lim="800000"/>
            <a:headEnd/>
            <a:tailEnd/>
          </a:ln>
        </p:spPr>
      </p:pic>
      <p:sp>
        <p:nvSpPr>
          <p:cNvPr id="8" name="TextBox 8"/>
          <p:cNvSpPr txBox="1"/>
          <p:nvPr>
            <p:custDataLst>
              <p:tags r:id="rId4"/>
            </p:custDataLst>
          </p:nvPr>
        </p:nvSpPr>
        <p:spPr>
          <a:xfrm>
            <a:off x="0" y="5217795"/>
            <a:ext cx="3769995" cy="1198880"/>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 typeface="Arial" panose="020B0604020202020204" pitchFamily="34" charset="0"/>
              <a:buChar char="•"/>
            </a:pPr>
            <a:r>
              <a:rPr dirty="0" smtClean="0">
                <a:latin typeface="Times New Roman" panose="02020603050405020304" pitchFamily="18" charset="0"/>
                <a:cs typeface="Times New Roman" panose="02020603050405020304" pitchFamily="18" charset="0"/>
                <a:sym typeface="+mn-ea"/>
              </a:rPr>
              <a:t> 30 </a:t>
            </a:r>
            <a:r>
              <a:rPr lang="en-US" dirty="0" smtClean="0">
                <a:latin typeface="Times New Roman" panose="02020603050405020304" pitchFamily="18" charset="0"/>
                <a:cs typeface="Times New Roman" panose="02020603050405020304" pitchFamily="18" charset="0"/>
                <a:sym typeface="+mn-ea"/>
              </a:rPr>
              <a:t>c</a:t>
            </a:r>
            <a:r>
              <a:rPr dirty="0" smtClean="0">
                <a:latin typeface="Times New Roman" panose="02020603050405020304" pitchFamily="18" charset="0"/>
                <a:cs typeface="Times New Roman" panose="02020603050405020304" pitchFamily="18" charset="0"/>
                <a:sym typeface="+mn-ea"/>
              </a:rPr>
              <a:t>ycles</a:t>
            </a:r>
            <a:endParaRPr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dirty="0" smtClean="0">
                <a:latin typeface="Times New Roman" panose="02020603050405020304" pitchFamily="18" charset="0"/>
                <a:cs typeface="Times New Roman" panose="02020603050405020304" pitchFamily="18" charset="0"/>
                <a:sym typeface="+mn-ea"/>
              </a:rPr>
              <a:t> 25μL amplification system</a:t>
            </a:r>
            <a:endParaRPr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dirty="0" smtClean="0">
                <a:latin typeface="Times New Roman" panose="02020603050405020304" pitchFamily="18" charset="0"/>
                <a:cs typeface="Times New Roman" panose="02020603050405020304" pitchFamily="18" charset="0"/>
                <a:sym typeface="+mn-ea"/>
              </a:rPr>
              <a:t> 3130xl (3kV,</a:t>
            </a:r>
            <a:r>
              <a:rPr lang="en-US" dirty="0" smtClean="0">
                <a:latin typeface="Times New Roman" panose="02020603050405020304" pitchFamily="18" charset="0"/>
                <a:cs typeface="Times New Roman" panose="02020603050405020304" pitchFamily="18" charset="0"/>
                <a:sym typeface="+mn-ea"/>
              </a:rPr>
              <a:t> </a:t>
            </a:r>
            <a:r>
              <a:rPr dirty="0" smtClean="0">
                <a:latin typeface="Times New Roman" panose="02020603050405020304" pitchFamily="18" charset="0"/>
                <a:cs typeface="Times New Roman" panose="02020603050405020304" pitchFamily="18" charset="0"/>
                <a:sym typeface="+mn-ea"/>
              </a:rPr>
              <a:t>10s</a:t>
            </a:r>
            <a:r>
              <a:rPr lang="en-US" dirty="0" smtClean="0">
                <a:latin typeface="Times New Roman" panose="02020603050405020304" pitchFamily="18" charset="0"/>
                <a:cs typeface="Times New Roman" panose="02020603050405020304" pitchFamily="18" charset="0"/>
                <a:sym typeface="+mn-ea"/>
              </a:rPr>
              <a:t>ec</a:t>
            </a:r>
            <a:r>
              <a:rPr dirty="0" smtClean="0">
                <a:latin typeface="Times New Roman" panose="02020603050405020304" pitchFamily="18" charset="0"/>
                <a:cs typeface="Times New Roman" panose="02020603050405020304" pitchFamily="18" charset="0"/>
                <a:sym typeface="+mn-ea"/>
              </a:rPr>
              <a:t> sampling time)</a:t>
            </a:r>
            <a:endParaRPr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dirty="0" smtClean="0">
                <a:latin typeface="Times New Roman" panose="02020603050405020304" pitchFamily="18" charset="0"/>
                <a:cs typeface="Times New Roman" panose="02020603050405020304" pitchFamily="18" charset="0"/>
                <a:sym typeface="+mn-ea"/>
              </a:rPr>
              <a:t> Baseline threshold 50RFU</a:t>
            </a:r>
            <a:endParaRPr lang="zh-CN" alt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6" y="220287"/>
            <a:ext cx="6570980"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4.2.3 Annealing Temperature — FTA Blood Card</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3074" name="Picture 2" descr="C:\Users\admin\Desktop\21plex 验证性实验\退火温度-blood FTA - 副本.png"/>
          <p:cNvPicPr>
            <a:picLocks noChangeAspect="1" noChangeArrowheads="1"/>
          </p:cNvPicPr>
          <p:nvPr>
            <p:custDataLst>
              <p:tags r:id="rId2"/>
            </p:custDataLst>
          </p:nvPr>
        </p:nvPicPr>
        <p:blipFill>
          <a:blip r:embed="rId3" cstate="print"/>
          <a:srcRect/>
          <a:stretch>
            <a:fillRect/>
          </a:stretch>
        </p:blipFill>
        <p:spPr bwMode="auto">
          <a:xfrm>
            <a:off x="434975" y="1600200"/>
            <a:ext cx="11322685" cy="4578985"/>
          </a:xfrm>
          <a:prstGeom prst="rect">
            <a:avLst/>
          </a:prstGeom>
          <a:noFill/>
          <a:ln>
            <a:solidFill>
              <a:schemeClr val="accent1"/>
            </a:solidFill>
          </a:ln>
          <a:effectLst>
            <a:glow rad="101600">
              <a:schemeClr val="accent1">
                <a:satMod val="175000"/>
                <a:alpha val="40000"/>
              </a:schemeClr>
            </a:glow>
          </a:effectLst>
        </p:spPr>
      </p:pic>
      <p:sp>
        <p:nvSpPr>
          <p:cNvPr id="5" name="TextBox 4"/>
          <p:cNvSpPr txBox="1"/>
          <p:nvPr>
            <p:custDataLst>
              <p:tags r:id="rId4"/>
            </p:custDataLst>
          </p:nvPr>
        </p:nvSpPr>
        <p:spPr>
          <a:xfrm>
            <a:off x="9808210" y="2245995"/>
            <a:ext cx="1790700" cy="260350"/>
          </a:xfrm>
          <a:prstGeom prst="rect">
            <a:avLst/>
          </a:prstGeom>
          <a:noFill/>
        </p:spPr>
        <p:txBody>
          <a:bodyPr wrap="square" rtlCol="0">
            <a:spAutoFit/>
          </a:bodyPr>
          <a:p>
            <a:pPr algn="ctr"/>
            <a:r>
              <a:rPr lang="en-US" altLang="zh-CN" sz="1100" dirty="0" smtClean="0">
                <a:solidFill>
                  <a:srgbClr val="FF0000"/>
                </a:solidFill>
                <a:latin typeface="Times New Roman" panose="02020603050405020304" pitchFamily="18" charset="0"/>
                <a:cs typeface="Times New Roman" panose="02020603050405020304" pitchFamily="18" charset="0"/>
              </a:rPr>
              <a:t>55℃, Blood</a:t>
            </a:r>
            <a:endParaRPr lang="en-US" altLang="zh-CN" sz="1100" dirty="0" smtClean="0">
              <a:solidFill>
                <a:srgbClr val="FF0000"/>
              </a:solidFill>
              <a:latin typeface="Times New Roman" panose="02020603050405020304" pitchFamily="18" charset="0"/>
              <a:cs typeface="Times New Roman" panose="02020603050405020304" pitchFamily="18" charset="0"/>
            </a:endParaRPr>
          </a:p>
        </p:txBody>
      </p:sp>
      <p:sp>
        <p:nvSpPr>
          <p:cNvPr id="2" name="TextBox 5"/>
          <p:cNvSpPr txBox="1"/>
          <p:nvPr>
            <p:custDataLst>
              <p:tags r:id="rId5"/>
            </p:custDataLst>
          </p:nvPr>
        </p:nvSpPr>
        <p:spPr>
          <a:xfrm>
            <a:off x="9732010" y="3076010"/>
            <a:ext cx="1943100" cy="260350"/>
          </a:xfrm>
          <a:prstGeom prst="rect">
            <a:avLst/>
          </a:prstGeom>
          <a:noFill/>
        </p:spPr>
        <p:txBody>
          <a:bodyPr wrap="square" rtlCol="0">
            <a:spAutoFit/>
          </a:bodyPr>
          <a:p>
            <a:pPr algn="ctr"/>
            <a:r>
              <a:rPr lang="en-US" altLang="zh-CN" sz="1100" dirty="0" smtClean="0">
                <a:solidFill>
                  <a:srgbClr val="FF0000"/>
                </a:solidFill>
                <a:latin typeface="Times New Roman" panose="02020603050405020304" pitchFamily="18" charset="0"/>
                <a:cs typeface="Times New Roman" panose="02020603050405020304" pitchFamily="18" charset="0"/>
              </a:rPr>
              <a:t>57 ℃, Blood</a:t>
            </a:r>
            <a:endParaRPr lang="en-US" altLang="zh-CN" sz="1100" dirty="0" smtClean="0">
              <a:solidFill>
                <a:srgbClr val="FF0000"/>
              </a:solidFill>
              <a:latin typeface="Times New Roman" panose="02020603050405020304" pitchFamily="18" charset="0"/>
              <a:cs typeface="Times New Roman" panose="02020603050405020304" pitchFamily="18" charset="0"/>
            </a:endParaRPr>
          </a:p>
        </p:txBody>
      </p:sp>
      <p:sp>
        <p:nvSpPr>
          <p:cNvPr id="3" name="TextBox 6"/>
          <p:cNvSpPr txBox="1"/>
          <p:nvPr>
            <p:custDataLst>
              <p:tags r:id="rId6"/>
            </p:custDataLst>
          </p:nvPr>
        </p:nvSpPr>
        <p:spPr>
          <a:xfrm>
            <a:off x="9732010" y="4225935"/>
            <a:ext cx="1943100" cy="260350"/>
          </a:xfrm>
          <a:prstGeom prst="rect">
            <a:avLst/>
          </a:prstGeom>
          <a:noFill/>
        </p:spPr>
        <p:txBody>
          <a:bodyPr wrap="square" rtlCol="0">
            <a:spAutoFit/>
          </a:bodyPr>
          <a:p>
            <a:pPr algn="ctr"/>
            <a:r>
              <a:rPr lang="en-US" altLang="zh-CN" sz="1100" dirty="0" smtClean="0">
                <a:solidFill>
                  <a:srgbClr val="FF0000"/>
                </a:solidFill>
                <a:latin typeface="Times New Roman" panose="02020603050405020304" pitchFamily="18" charset="0"/>
                <a:cs typeface="Times New Roman" panose="02020603050405020304" pitchFamily="18" charset="0"/>
              </a:rPr>
              <a:t>59℃, Blood</a:t>
            </a:r>
            <a:endParaRPr lang="en-US" altLang="zh-CN" sz="1100" dirty="0" smtClean="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custDataLst>
              <p:tags r:id="rId7"/>
            </p:custDataLst>
          </p:nvPr>
        </p:nvSpPr>
        <p:spPr>
          <a:xfrm>
            <a:off x="9732010" y="5375980"/>
            <a:ext cx="1943100" cy="260350"/>
          </a:xfrm>
          <a:prstGeom prst="rect">
            <a:avLst/>
          </a:prstGeom>
          <a:noFill/>
        </p:spPr>
        <p:txBody>
          <a:bodyPr wrap="square" rtlCol="0">
            <a:spAutoFit/>
          </a:bodyPr>
          <a:p>
            <a:pPr algn="ctr"/>
            <a:r>
              <a:rPr lang="en-US" altLang="zh-CN" sz="1100" dirty="0" smtClean="0">
                <a:solidFill>
                  <a:srgbClr val="FF0000"/>
                </a:solidFill>
                <a:latin typeface="Times New Roman" panose="02020603050405020304" pitchFamily="18" charset="0"/>
                <a:cs typeface="Times New Roman" panose="02020603050405020304" pitchFamily="18" charset="0"/>
              </a:rPr>
              <a:t>61 ℃, Blood</a:t>
            </a:r>
            <a:endParaRPr lang="en-US" altLang="zh-CN" sz="1100" dirty="0" smtClean="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9053" y="220287"/>
            <a:ext cx="6604635"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4.2.3 Annealing Temperature — FTA Saliva Card</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4098" name="Picture 2" descr="C:\Users\admin\Desktop\21plex 验证性实验\退火温度-buccal FTA - 副本.png"/>
          <p:cNvPicPr>
            <a:picLocks noChangeAspect="1" noChangeArrowheads="1"/>
          </p:cNvPicPr>
          <p:nvPr>
            <p:custDataLst>
              <p:tags r:id="rId2"/>
            </p:custDataLst>
          </p:nvPr>
        </p:nvPicPr>
        <p:blipFill>
          <a:blip r:embed="rId3" cstate="print"/>
          <a:srcRect/>
          <a:stretch>
            <a:fillRect/>
          </a:stretch>
        </p:blipFill>
        <p:spPr bwMode="auto">
          <a:xfrm>
            <a:off x="297180" y="1600200"/>
            <a:ext cx="11597640" cy="4734560"/>
          </a:xfrm>
          <a:prstGeom prst="rect">
            <a:avLst/>
          </a:prstGeom>
          <a:noFill/>
          <a:ln>
            <a:solidFill>
              <a:schemeClr val="accent1"/>
            </a:solidFill>
          </a:ln>
          <a:effectLst>
            <a:glow rad="101600">
              <a:schemeClr val="accent1">
                <a:satMod val="175000"/>
                <a:alpha val="40000"/>
              </a:schemeClr>
            </a:glow>
          </a:effectLst>
        </p:spPr>
      </p:pic>
      <p:sp>
        <p:nvSpPr>
          <p:cNvPr id="5" name="TextBox 4"/>
          <p:cNvSpPr txBox="1"/>
          <p:nvPr>
            <p:custDataLst>
              <p:tags r:id="rId4"/>
            </p:custDataLst>
          </p:nvPr>
        </p:nvSpPr>
        <p:spPr>
          <a:xfrm>
            <a:off x="9951426" y="2098675"/>
            <a:ext cx="1790700" cy="260350"/>
          </a:xfrm>
          <a:prstGeom prst="rect">
            <a:avLst/>
          </a:prstGeom>
          <a:noFill/>
        </p:spPr>
        <p:txBody>
          <a:bodyPr wrap="square" rtlCol="0">
            <a:spAutoFit/>
          </a:bodyPr>
          <a:p>
            <a:pPr algn="ctr"/>
            <a:r>
              <a:rPr lang="en-US" altLang="zh-CN" sz="1100" dirty="0" smtClean="0">
                <a:solidFill>
                  <a:srgbClr val="FF0000"/>
                </a:solidFill>
                <a:latin typeface="Times New Roman" panose="02020603050405020304" pitchFamily="18" charset="0"/>
                <a:cs typeface="Times New Roman" panose="02020603050405020304" pitchFamily="18" charset="0"/>
              </a:rPr>
              <a:t>55℃, </a:t>
            </a:r>
            <a:r>
              <a:rPr lang="en-US" altLang="zh-CN" sz="1100" dirty="0" err="1" smtClean="0">
                <a:solidFill>
                  <a:srgbClr val="FF0000"/>
                </a:solidFill>
                <a:latin typeface="Times New Roman" panose="02020603050405020304" pitchFamily="18" charset="0"/>
                <a:cs typeface="Times New Roman" panose="02020603050405020304" pitchFamily="18" charset="0"/>
              </a:rPr>
              <a:t>Buccal</a:t>
            </a:r>
            <a:endParaRPr lang="zh-CN" altLang="en-US" sz="1100" dirty="0">
              <a:solidFill>
                <a:srgbClr val="FF0000"/>
              </a:solidFill>
              <a:latin typeface="Times New Roman" panose="02020603050405020304" pitchFamily="18" charset="0"/>
              <a:cs typeface="Times New Roman" panose="02020603050405020304" pitchFamily="18" charset="0"/>
            </a:endParaRPr>
          </a:p>
        </p:txBody>
      </p:sp>
      <p:sp>
        <p:nvSpPr>
          <p:cNvPr id="2" name="TextBox 5"/>
          <p:cNvSpPr txBox="1"/>
          <p:nvPr>
            <p:custDataLst>
              <p:tags r:id="rId5"/>
            </p:custDataLst>
          </p:nvPr>
        </p:nvSpPr>
        <p:spPr>
          <a:xfrm>
            <a:off x="9951426" y="2928690"/>
            <a:ext cx="1943100" cy="260350"/>
          </a:xfrm>
          <a:prstGeom prst="rect">
            <a:avLst/>
          </a:prstGeom>
          <a:noFill/>
        </p:spPr>
        <p:txBody>
          <a:bodyPr wrap="square" rtlCol="0">
            <a:spAutoFit/>
          </a:bodyPr>
          <a:p>
            <a:pPr algn="ctr"/>
            <a:r>
              <a:rPr lang="en-US" altLang="zh-CN" sz="1100" dirty="0" smtClean="0">
                <a:solidFill>
                  <a:srgbClr val="FF0000"/>
                </a:solidFill>
                <a:latin typeface="Times New Roman" panose="02020603050405020304" pitchFamily="18" charset="0"/>
                <a:cs typeface="Times New Roman" panose="02020603050405020304" pitchFamily="18" charset="0"/>
              </a:rPr>
              <a:t>57 ℃, </a:t>
            </a:r>
            <a:r>
              <a:rPr lang="en-US" altLang="zh-CN" sz="1100" dirty="0" err="1" smtClean="0">
                <a:solidFill>
                  <a:srgbClr val="FF0000"/>
                </a:solidFill>
                <a:latin typeface="Times New Roman" panose="02020603050405020304" pitchFamily="18" charset="0"/>
                <a:cs typeface="Times New Roman" panose="02020603050405020304" pitchFamily="18" charset="0"/>
              </a:rPr>
              <a:t>Buccal</a:t>
            </a:r>
            <a:endParaRPr lang="zh-CN" altLang="en-US" sz="1100" dirty="0" smtClean="0">
              <a:solidFill>
                <a:srgbClr val="FF0000"/>
              </a:solidFill>
              <a:latin typeface="Times New Roman" panose="02020603050405020304" pitchFamily="18" charset="0"/>
              <a:cs typeface="Times New Roman" panose="02020603050405020304" pitchFamily="18" charset="0"/>
            </a:endParaRPr>
          </a:p>
        </p:txBody>
      </p:sp>
      <p:sp>
        <p:nvSpPr>
          <p:cNvPr id="3" name="TextBox 6"/>
          <p:cNvSpPr txBox="1"/>
          <p:nvPr>
            <p:custDataLst>
              <p:tags r:id="rId6"/>
            </p:custDataLst>
          </p:nvPr>
        </p:nvSpPr>
        <p:spPr>
          <a:xfrm>
            <a:off x="9951426" y="4233605"/>
            <a:ext cx="1943100" cy="260350"/>
          </a:xfrm>
          <a:prstGeom prst="rect">
            <a:avLst/>
          </a:prstGeom>
          <a:noFill/>
        </p:spPr>
        <p:txBody>
          <a:bodyPr wrap="square" rtlCol="0">
            <a:spAutoFit/>
          </a:bodyPr>
          <a:p>
            <a:pPr algn="ctr"/>
            <a:r>
              <a:rPr lang="en-US" altLang="zh-CN" sz="1100" dirty="0" smtClean="0">
                <a:solidFill>
                  <a:srgbClr val="FF0000"/>
                </a:solidFill>
                <a:latin typeface="Times New Roman" panose="02020603050405020304" pitchFamily="18" charset="0"/>
                <a:cs typeface="Times New Roman" panose="02020603050405020304" pitchFamily="18" charset="0"/>
              </a:rPr>
              <a:t>59℃, </a:t>
            </a:r>
            <a:r>
              <a:rPr lang="en-US" altLang="zh-CN" sz="1100" dirty="0" err="1" smtClean="0">
                <a:solidFill>
                  <a:srgbClr val="FF0000"/>
                </a:solidFill>
                <a:latin typeface="Times New Roman" panose="02020603050405020304" pitchFamily="18" charset="0"/>
                <a:cs typeface="Times New Roman" panose="02020603050405020304" pitchFamily="18" charset="0"/>
              </a:rPr>
              <a:t>Buccal</a:t>
            </a:r>
            <a:endParaRPr lang="zh-CN" altLang="en-US" sz="1100" dirty="0" smtClean="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custDataLst>
              <p:tags r:id="rId7"/>
            </p:custDataLst>
          </p:nvPr>
        </p:nvSpPr>
        <p:spPr>
          <a:xfrm>
            <a:off x="9951426" y="5537895"/>
            <a:ext cx="1943100" cy="260350"/>
          </a:xfrm>
          <a:prstGeom prst="rect">
            <a:avLst/>
          </a:prstGeom>
          <a:noFill/>
        </p:spPr>
        <p:txBody>
          <a:bodyPr wrap="square" rtlCol="0">
            <a:spAutoFit/>
          </a:bodyPr>
          <a:p>
            <a:pPr algn="ctr"/>
            <a:r>
              <a:rPr lang="en-US" altLang="zh-CN" sz="1100" dirty="0" smtClean="0">
                <a:solidFill>
                  <a:srgbClr val="FF0000"/>
                </a:solidFill>
                <a:latin typeface="Times New Roman" panose="02020603050405020304" pitchFamily="18" charset="0"/>
                <a:cs typeface="Times New Roman" panose="02020603050405020304" pitchFamily="18" charset="0"/>
              </a:rPr>
              <a:t>61 ℃, </a:t>
            </a:r>
            <a:r>
              <a:rPr lang="en-US" altLang="zh-CN" sz="1100" dirty="0" err="1" smtClean="0">
                <a:solidFill>
                  <a:srgbClr val="FF0000"/>
                </a:solidFill>
                <a:latin typeface="Times New Roman" panose="02020603050405020304" pitchFamily="18" charset="0"/>
                <a:cs typeface="Times New Roman" panose="02020603050405020304" pitchFamily="18" charset="0"/>
              </a:rPr>
              <a:t>Buccal</a:t>
            </a:r>
            <a:endParaRPr lang="zh-CN" altLang="en-US" sz="1100" dirty="0" smtClean="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9053" y="220287"/>
            <a:ext cx="5074285"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4.2.4 Cycles Number — 28-31 (25 μL)</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custDataLst>
              <p:tags r:id="rId2"/>
            </p:custDataLst>
          </p:nvPr>
        </p:nvPicPr>
        <p:blipFill>
          <a:blip r:embed="rId3"/>
          <a:srcRect/>
          <a:stretch>
            <a:fillRect/>
          </a:stretch>
        </p:blipFill>
        <p:spPr bwMode="auto">
          <a:xfrm>
            <a:off x="3124200" y="1184910"/>
            <a:ext cx="6483350" cy="4487545"/>
          </a:xfrm>
          <a:prstGeom prst="rect">
            <a:avLst/>
          </a:prstGeom>
          <a:noFill/>
          <a:ln w="9525">
            <a:noFill/>
            <a:miter lim="800000"/>
            <a:headEnd/>
            <a:tailEnd/>
          </a:ln>
        </p:spPr>
      </p:pic>
      <p:sp>
        <p:nvSpPr>
          <p:cNvPr id="12" name="矩形 11"/>
          <p:cNvSpPr/>
          <p:nvPr>
            <p:custDataLst>
              <p:tags r:id="rId4"/>
            </p:custDataLst>
          </p:nvPr>
        </p:nvSpPr>
        <p:spPr>
          <a:xfrm>
            <a:off x="4967605" y="5850890"/>
            <a:ext cx="2294255" cy="368300"/>
          </a:xfrm>
          <a:prstGeom prst="rect">
            <a:avLst/>
          </a:prstGeom>
        </p:spPr>
        <p:txBody>
          <a:bodyPr wrap="none">
            <a:spAutoFit/>
          </a:bodyPr>
          <a:p>
            <a:r>
              <a:rPr lang="en-US" altLang="zh-CN" dirty="0" smtClean="0">
                <a:latin typeface="Times New Roman" panose="02020603050405020304" pitchFamily="18" charset="0"/>
                <a:cs typeface="Times New Roman" panose="02020603050405020304" pitchFamily="18" charset="0"/>
              </a:rPr>
              <a:t>25</a:t>
            </a:r>
            <a:r>
              <a:rPr lang="el-GR" altLang="zh-CN" dirty="0" smtClean="0">
                <a:latin typeface="Times New Roman" panose="02020603050405020304" pitchFamily="18" charset="0"/>
                <a:cs typeface="Times New Roman" panose="02020603050405020304" pitchFamily="18" charset="0"/>
              </a:rPr>
              <a:t>μ</a:t>
            </a:r>
            <a:r>
              <a:rPr lang="en-US" altLang="zh-CN" dirty="0" smtClean="0">
                <a:latin typeface="Times New Roman" panose="02020603050405020304" pitchFamily="18" charset="0"/>
                <a:cs typeface="Times New Roman" panose="02020603050405020304" pitchFamily="18" charset="0"/>
              </a:rPr>
              <a:t>L Reaction Volume</a:t>
            </a:r>
            <a:endParaRPr lang="zh-CN" alt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998" y="220287"/>
            <a:ext cx="5559535" cy="46166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ea typeface="微软雅黑" panose="020B0503020204020204" charset="-122"/>
                <a:cs typeface="Times New Roman" panose="02020603050405020304" pitchFamily="18" charset="0"/>
              </a:rPr>
              <a:t>1.1 </a:t>
            </a:r>
            <a:r>
              <a:rPr lang="en-US" altLang="zh-CN" sz="2400" b="1" dirty="0">
                <a:solidFill>
                  <a:schemeClr val="bg1"/>
                </a:solidFill>
                <a:latin typeface="Times New Roman" panose="02020603050405020304" pitchFamily="18" charset="0"/>
                <a:ea typeface="微软雅黑" panose="020B0503020204020204" charset="-122"/>
                <a:cs typeface="Times New Roman" panose="02020603050405020304" pitchFamily="18" charset="0"/>
                <a:sym typeface="+mn-ea"/>
              </a:rPr>
              <a:t>Features of </a:t>
            </a:r>
            <a:r>
              <a:rPr lang="en-US" altLang="zh-CN" sz="2400" b="1" dirty="0">
                <a:solidFill>
                  <a:schemeClr val="bg1"/>
                </a:solidFill>
                <a:latin typeface="Times New Roman" panose="02020603050405020304" pitchFamily="18" charset="0"/>
                <a:cs typeface="Times New Roman" panose="02020603050405020304" pitchFamily="18" charset="0"/>
                <a:sym typeface="+mn-ea"/>
              </a:rPr>
              <a:t>21Plex STR Detection Kit</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sp>
        <p:nvSpPr>
          <p:cNvPr id="2" name="矩形 1"/>
          <p:cNvSpPr/>
          <p:nvPr>
            <p:custDataLst>
              <p:tags r:id="rId2"/>
            </p:custDataLst>
          </p:nvPr>
        </p:nvSpPr>
        <p:spPr>
          <a:xfrm>
            <a:off x="1038860" y="1333500"/>
            <a:ext cx="10114915" cy="4523105"/>
          </a:xfrm>
          <a:prstGeom prst="rect">
            <a:avLst/>
          </a:prstGeom>
          <a:effectLst/>
        </p:spPr>
        <p:txBody>
          <a:bodyPr wrap="square">
            <a:spAutoFit/>
          </a:bodyPr>
          <a:p>
            <a:r>
              <a:rPr lang="en-US" altLang="zh-CN" dirty="0" smtClean="0">
                <a:effectLst/>
                <a:latin typeface="Times New Roman" panose="02020603050405020304" pitchFamily="18" charset="0"/>
                <a:ea typeface="微软雅黑" panose="020B0503020204020204" charset="-122"/>
                <a:cs typeface="Times New Roman" panose="02020603050405020304" pitchFamily="18" charset="0"/>
              </a:rPr>
              <a:t>1.</a:t>
            </a:r>
            <a:r>
              <a:rPr dirty="0" smtClean="0">
                <a:solidFill>
                  <a:srgbClr val="FF0000"/>
                </a:solidFill>
                <a:effectLst/>
                <a:latin typeface="Times New Roman" panose="02020603050405020304" pitchFamily="18" charset="0"/>
                <a:ea typeface="微软雅黑" panose="020B0503020204020204" charset="-122"/>
                <a:cs typeface="Times New Roman" panose="02020603050405020304" pitchFamily="18" charset="0"/>
              </a:rPr>
              <a:t> </a:t>
            </a:r>
            <a:r>
              <a:rPr lang="en-US" dirty="0" smtClean="0">
                <a:solidFill>
                  <a:schemeClr val="tx1"/>
                </a:solidFill>
                <a:effectLst/>
                <a:latin typeface="Times New Roman" panose="02020603050405020304" pitchFamily="18" charset="0"/>
                <a:ea typeface="微软雅黑" panose="020B0503020204020204" charset="-122"/>
                <a:cs typeface="Times New Roman" panose="02020603050405020304" pitchFamily="18" charset="0"/>
              </a:rPr>
              <a:t>21Plex is a</a:t>
            </a:r>
            <a:r>
              <a:rPr lang="en-US" dirty="0" smtClean="0">
                <a:solidFill>
                  <a:srgbClr val="FF0000"/>
                </a:solidFill>
                <a:effectLst/>
                <a:latin typeface="Times New Roman" panose="02020603050405020304" pitchFamily="18" charset="0"/>
                <a:ea typeface="微软雅黑" panose="020B0503020204020204" charset="-122"/>
                <a:cs typeface="Times New Roman" panose="02020603050405020304" pitchFamily="18" charset="0"/>
              </a:rPr>
              <a:t> 5</a:t>
            </a:r>
            <a:r>
              <a:rPr dirty="0" smtClean="0">
                <a:solidFill>
                  <a:srgbClr val="FF0000"/>
                </a:solidFill>
                <a:effectLst/>
                <a:latin typeface="Times New Roman" panose="02020603050405020304" pitchFamily="18" charset="0"/>
                <a:ea typeface="微软雅黑" panose="020B0503020204020204" charset="-122"/>
                <a:cs typeface="Times New Roman" panose="02020603050405020304" pitchFamily="18" charset="0"/>
                <a:sym typeface="+mn-ea"/>
              </a:rPr>
              <a:t>-color </a:t>
            </a:r>
            <a:r>
              <a:rPr dirty="0" smtClean="0">
                <a:effectLst/>
                <a:latin typeface="Times New Roman" panose="02020603050405020304" pitchFamily="18" charset="0"/>
                <a:ea typeface="微软雅黑" panose="020B0503020204020204" charset="-122"/>
                <a:cs typeface="Times New Roman" panose="02020603050405020304" pitchFamily="18" charset="0"/>
                <a:sym typeface="+mn-ea"/>
              </a:rPr>
              <a:t>fluorescence detection </a:t>
            </a:r>
            <a:r>
              <a:rPr lang="en-US" altLang="zh-CN" dirty="0" smtClean="0">
                <a:effectLst/>
                <a:latin typeface="Times New Roman" panose="02020603050405020304" pitchFamily="18" charset="0"/>
                <a:ea typeface="微软雅黑" panose="020B0503020204020204" charset="-122"/>
                <a:cs typeface="Times New Roman" panose="02020603050405020304" pitchFamily="18" charset="0"/>
                <a:sym typeface="+mn-ea"/>
              </a:rPr>
              <a:t>product which is capable of amplifying</a:t>
            </a:r>
            <a:r>
              <a:rPr lang="en-US" dirty="0" smtClean="0">
                <a:effectLst/>
                <a:latin typeface="Times New Roman" panose="02020603050405020304" pitchFamily="18" charset="0"/>
                <a:ea typeface="微软雅黑" panose="020B0503020204020204" charset="-122"/>
                <a:cs typeface="Times New Roman" panose="02020603050405020304" pitchFamily="18" charset="0"/>
                <a:sym typeface="+mn-ea"/>
              </a:rPr>
              <a:t> </a:t>
            </a:r>
            <a:r>
              <a:rPr lang="en-US" dirty="0" smtClean="0">
                <a:solidFill>
                  <a:srgbClr val="FF0000"/>
                </a:solidFill>
                <a:effectLst/>
                <a:latin typeface="Times New Roman" panose="02020603050405020304" pitchFamily="18" charset="0"/>
                <a:ea typeface="微软雅黑" panose="020B0503020204020204" charset="-122"/>
                <a:cs typeface="Times New Roman" panose="02020603050405020304" pitchFamily="18" charset="0"/>
                <a:sym typeface="+mn-ea"/>
              </a:rPr>
              <a:t>21 autosomal STR loci simultaneously.</a:t>
            </a:r>
            <a:endParaRPr lang="en-US" dirty="0" smtClean="0">
              <a:solidFill>
                <a:srgbClr val="FF0000"/>
              </a:solidFill>
              <a:effectLst/>
              <a:latin typeface="Times New Roman" panose="02020603050405020304" pitchFamily="18" charset="0"/>
              <a:ea typeface="微软雅黑" panose="020B0503020204020204" charset="-122"/>
              <a:cs typeface="Times New Roman" panose="02020603050405020304" pitchFamily="18" charset="0"/>
              <a:sym typeface="+mn-ea"/>
            </a:endParaRPr>
          </a:p>
          <a:p>
            <a:endParaRPr lang="en-US" altLang="zh-CN" dirty="0" smtClean="0">
              <a:solidFill>
                <a:srgbClr val="FF0000"/>
              </a:solidFill>
              <a:effectLst/>
              <a:latin typeface="Times New Roman" panose="02020603050405020304" pitchFamily="18" charset="0"/>
              <a:ea typeface="微软雅黑" panose="020B0503020204020204" charset="-122"/>
              <a:cs typeface="Times New Roman" panose="02020603050405020304" pitchFamily="18" charset="0"/>
              <a:sym typeface="+mn-ea"/>
            </a:endParaRPr>
          </a:p>
          <a:p>
            <a:r>
              <a:rPr lang="en-US" altLang="zh-CN" dirty="0" smtClean="0">
                <a:effectLst/>
                <a:latin typeface="Times New Roman" panose="02020603050405020304" pitchFamily="18" charset="0"/>
                <a:ea typeface="微软雅黑" panose="020B0503020204020204" charset="-122"/>
                <a:cs typeface="Times New Roman" panose="02020603050405020304" pitchFamily="18" charset="0"/>
              </a:rPr>
              <a:t>2. 21Plex features better compatibility and higher accuracy. The detected loci include </a:t>
            </a:r>
            <a:r>
              <a:rPr lang="en-US" altLang="zh-CN" dirty="0" smtClean="0">
                <a:solidFill>
                  <a:srgbClr val="FF0000"/>
                </a:solidFill>
                <a:effectLst/>
                <a:latin typeface="Times New Roman" panose="02020603050405020304" pitchFamily="18" charset="0"/>
                <a:ea typeface="微软雅黑" panose="020B0503020204020204" charset="-122"/>
                <a:cs typeface="Times New Roman" panose="02020603050405020304" pitchFamily="18" charset="0"/>
              </a:rPr>
              <a:t>13 CODIS loci</a:t>
            </a:r>
            <a:r>
              <a:rPr lang="en-US" altLang="zh-CN" dirty="0" smtClean="0">
                <a:effectLst/>
                <a:latin typeface="Times New Roman" panose="02020603050405020304" pitchFamily="18" charset="0"/>
                <a:ea typeface="微软雅黑" panose="020B0503020204020204" charset="-122"/>
                <a:cs typeface="Times New Roman" panose="02020603050405020304" pitchFamily="18" charset="0"/>
              </a:rPr>
              <a:t>, 7 non-consensus loci, and 1 gender marker locus Amelogenin.</a:t>
            </a:r>
            <a:endParaRPr lang="en-US" altLang="zh-CN" dirty="0" smtClean="0">
              <a:effectLst/>
              <a:latin typeface="Times New Roman" panose="02020603050405020304" pitchFamily="18" charset="0"/>
              <a:ea typeface="微软雅黑" panose="020B0503020204020204" charset="-122"/>
              <a:cs typeface="Times New Roman" panose="02020603050405020304" pitchFamily="18" charset="0"/>
            </a:endParaRPr>
          </a:p>
          <a:p>
            <a:endParaRPr lang="en-US" altLang="zh-CN" dirty="0" smtClean="0">
              <a:effectLst/>
              <a:latin typeface="Times New Roman" panose="02020603050405020304" pitchFamily="18" charset="0"/>
              <a:ea typeface="微软雅黑" panose="020B0503020204020204" charset="-122"/>
              <a:cs typeface="Times New Roman" panose="02020603050405020304" pitchFamily="18" charset="0"/>
            </a:endParaRPr>
          </a:p>
          <a:p>
            <a:r>
              <a:rPr lang="en-US" altLang="zh-CN" dirty="0" smtClean="0">
                <a:effectLst/>
                <a:latin typeface="Times New Roman" panose="02020603050405020304" pitchFamily="18" charset="0"/>
                <a:ea typeface="微软雅黑" panose="020B0503020204020204" charset="-122"/>
                <a:cs typeface="Times New Roman" panose="02020603050405020304" pitchFamily="18" charset="0"/>
              </a:rPr>
              <a:t>3. 21Plex has high discrimination power (DP) and paternity probability exclusion (PE).</a:t>
            </a:r>
            <a:endParaRPr lang="en-US" altLang="zh-CN" dirty="0" smtClean="0">
              <a:effectLst/>
              <a:latin typeface="Times New Roman" panose="02020603050405020304" pitchFamily="18" charset="0"/>
              <a:ea typeface="微软雅黑" panose="020B0503020204020204" charset="-122"/>
              <a:cs typeface="Times New Roman" panose="02020603050405020304" pitchFamily="18" charset="0"/>
            </a:endParaRPr>
          </a:p>
          <a:p>
            <a:endParaRPr lang="en-US" altLang="zh-CN" dirty="0" smtClean="0">
              <a:effectLst/>
              <a:latin typeface="Times New Roman" panose="02020603050405020304" pitchFamily="18" charset="0"/>
              <a:ea typeface="微软雅黑" panose="020B0503020204020204" charset="-122"/>
              <a:cs typeface="Times New Roman" panose="02020603050405020304" pitchFamily="18" charset="0"/>
            </a:endParaRPr>
          </a:p>
          <a:p>
            <a:r>
              <a:rPr lang="en-US" altLang="zh-CN" dirty="0" smtClean="0">
                <a:effectLst/>
                <a:latin typeface="Times New Roman" panose="02020603050405020304" pitchFamily="18" charset="0"/>
                <a:ea typeface="微软雅黑" panose="020B0503020204020204" charset="-122"/>
                <a:cs typeface="Times New Roman" panose="02020603050405020304" pitchFamily="18" charset="0"/>
              </a:rPr>
              <a:t>4. 21Plex has h</a:t>
            </a:r>
            <a:r>
              <a:rPr lang="zh-CN" altLang="en-US" dirty="0" smtClean="0">
                <a:effectLst/>
                <a:latin typeface="Times New Roman" panose="02020603050405020304" pitchFamily="18" charset="0"/>
                <a:ea typeface="微软雅黑" panose="020B0503020204020204" charset="-122"/>
                <a:cs typeface="Times New Roman" panose="02020603050405020304" pitchFamily="18" charset="0"/>
              </a:rPr>
              <a:t>igh sensitivity </a:t>
            </a:r>
            <a:r>
              <a:rPr lang="en-US" altLang="zh-CN" dirty="0" smtClean="0">
                <a:effectLst/>
                <a:latin typeface="Times New Roman" panose="02020603050405020304" pitchFamily="18" charset="0"/>
                <a:ea typeface="微软雅黑" panose="020B0503020204020204" charset="-122"/>
                <a:cs typeface="Times New Roman" panose="02020603050405020304" pitchFamily="18" charset="0"/>
              </a:rPr>
              <a:t>and </a:t>
            </a:r>
            <a:r>
              <a:rPr lang="zh-CN" altLang="en-US" dirty="0" smtClean="0">
                <a:effectLst/>
                <a:latin typeface="Times New Roman" panose="02020603050405020304" pitchFamily="18" charset="0"/>
                <a:ea typeface="微软雅黑" panose="020B0503020204020204" charset="-122"/>
                <a:cs typeface="Times New Roman" panose="02020603050405020304" pitchFamily="18" charset="0"/>
              </a:rPr>
              <a:t>strong anti-inhibitor ability</a:t>
            </a:r>
            <a:r>
              <a:rPr lang="en-US" altLang="zh-CN" dirty="0" smtClean="0">
                <a:effectLst/>
                <a:latin typeface="Times New Roman" panose="02020603050405020304" pitchFamily="18" charset="0"/>
                <a:ea typeface="微软雅黑" panose="020B0503020204020204" charset="-122"/>
                <a:cs typeface="Times New Roman" panose="02020603050405020304" pitchFamily="18" charset="0"/>
              </a:rPr>
              <a:t>.</a:t>
            </a:r>
            <a:endParaRPr lang="en-US" altLang="zh-CN" dirty="0" smtClean="0">
              <a:effectLst/>
              <a:latin typeface="Times New Roman" panose="02020603050405020304" pitchFamily="18" charset="0"/>
              <a:ea typeface="微软雅黑" panose="020B0503020204020204" charset="-122"/>
              <a:cs typeface="Times New Roman" panose="02020603050405020304" pitchFamily="18" charset="0"/>
            </a:endParaRPr>
          </a:p>
          <a:p>
            <a:endParaRPr lang="en-US" altLang="zh-CN" dirty="0" smtClean="0">
              <a:effectLst/>
              <a:latin typeface="Times New Roman" panose="02020603050405020304" pitchFamily="18" charset="0"/>
              <a:ea typeface="微软雅黑" panose="020B0503020204020204" charset="-122"/>
              <a:cs typeface="Times New Roman" panose="02020603050405020304" pitchFamily="18" charset="0"/>
            </a:endParaRPr>
          </a:p>
          <a:p>
            <a:r>
              <a:rPr lang="en-US" altLang="zh-CN" dirty="0" smtClean="0">
                <a:effectLst/>
                <a:latin typeface="Times New Roman" panose="02020603050405020304" pitchFamily="18" charset="0"/>
                <a:ea typeface="微软雅黑" panose="020B0503020204020204" charset="-122"/>
                <a:cs typeface="Times New Roman" panose="02020603050405020304" pitchFamily="18" charset="0"/>
              </a:rPr>
              <a:t>5. 21Plex supports </a:t>
            </a:r>
            <a:r>
              <a:rPr lang="en-US" altLang="zh-CN" dirty="0" smtClean="0">
                <a:solidFill>
                  <a:srgbClr val="FF0000"/>
                </a:solidFill>
                <a:effectLst/>
                <a:latin typeface="Times New Roman" panose="02020603050405020304" pitchFamily="18" charset="0"/>
                <a:ea typeface="微软雅黑" panose="020B0503020204020204" charset="-122"/>
                <a:cs typeface="Times New Roman" panose="02020603050405020304" pitchFamily="18" charset="0"/>
              </a:rPr>
              <a:t>extraction-free amplification</a:t>
            </a:r>
            <a:r>
              <a:rPr lang="en-US" altLang="zh-CN" dirty="0" smtClean="0">
                <a:effectLst/>
                <a:latin typeface="Times New Roman" panose="02020603050405020304" pitchFamily="18" charset="0"/>
                <a:ea typeface="微软雅黑" panose="020B0503020204020204" charset="-122"/>
                <a:cs typeface="Times New Roman" panose="02020603050405020304" pitchFamily="18" charset="0"/>
              </a:rPr>
              <a:t>, suitable for FTA® card, filter paper, cotton swabs, etc.</a:t>
            </a:r>
            <a:endParaRPr lang="en-US" altLang="zh-CN" dirty="0" smtClean="0">
              <a:effectLst/>
              <a:latin typeface="Times New Roman" panose="02020603050405020304" pitchFamily="18" charset="0"/>
              <a:ea typeface="微软雅黑" panose="020B0503020204020204" charset="-122"/>
              <a:cs typeface="Times New Roman" panose="02020603050405020304" pitchFamily="18" charset="0"/>
            </a:endParaRPr>
          </a:p>
          <a:p>
            <a:endParaRPr lang="en-US" altLang="zh-CN" dirty="0" smtClean="0">
              <a:effectLst/>
              <a:latin typeface="Times New Roman" panose="02020603050405020304" pitchFamily="18" charset="0"/>
              <a:ea typeface="微软雅黑" panose="020B0503020204020204" charset="-122"/>
              <a:cs typeface="Times New Roman" panose="02020603050405020304" pitchFamily="18" charset="0"/>
            </a:endParaRPr>
          </a:p>
          <a:p>
            <a:r>
              <a:rPr lang="en-US" altLang="zh-CN" dirty="0" smtClean="0">
                <a:effectLst/>
                <a:latin typeface="Times New Roman" panose="02020603050405020304" pitchFamily="18" charset="0"/>
                <a:ea typeface="微软雅黑" panose="020B0503020204020204" charset="-122"/>
                <a:cs typeface="Times New Roman" panose="02020603050405020304" pitchFamily="18" charset="0"/>
              </a:rPr>
              <a:t>6. R</a:t>
            </a:r>
            <a:r>
              <a:rPr lang="zh-CN" altLang="en-US" dirty="0" smtClean="0">
                <a:effectLst/>
                <a:latin typeface="Times New Roman" panose="02020603050405020304" pitchFamily="18" charset="0"/>
                <a:ea typeface="微软雅黑" panose="020B0503020204020204" charset="-122"/>
                <a:cs typeface="Times New Roman" panose="02020603050405020304" pitchFamily="18" charset="0"/>
              </a:rPr>
              <a:t>apid amplification</a:t>
            </a:r>
            <a:r>
              <a:rPr lang="en-US" altLang="zh-CN" dirty="0" smtClean="0">
                <a:effectLst/>
                <a:latin typeface="Times New Roman" panose="02020603050405020304" pitchFamily="18" charset="0"/>
                <a:ea typeface="微软雅黑" panose="020B0503020204020204" charset="-122"/>
                <a:cs typeface="Times New Roman" panose="02020603050405020304" pitchFamily="18" charset="0"/>
              </a:rPr>
              <a:t>. </a:t>
            </a:r>
            <a:r>
              <a:rPr lang="en-US" altLang="zh-CN" dirty="0" smtClean="0">
                <a:solidFill>
                  <a:srgbClr val="FF0000"/>
                </a:solidFill>
                <a:effectLst/>
                <a:latin typeface="Times New Roman" panose="02020603050405020304" pitchFamily="18" charset="0"/>
                <a:ea typeface="微软雅黑" panose="020B0503020204020204" charset="-122"/>
                <a:cs typeface="Times New Roman" panose="02020603050405020304" pitchFamily="18" charset="0"/>
              </a:rPr>
              <a:t>T</a:t>
            </a:r>
            <a:r>
              <a:rPr lang="zh-CN" altLang="en-US" dirty="0" smtClean="0">
                <a:solidFill>
                  <a:srgbClr val="FF0000"/>
                </a:solidFill>
                <a:effectLst/>
                <a:latin typeface="Times New Roman" panose="02020603050405020304" pitchFamily="18" charset="0"/>
                <a:ea typeface="微软雅黑" panose="020B0503020204020204" charset="-122"/>
                <a:cs typeface="Times New Roman" panose="02020603050405020304" pitchFamily="18" charset="0"/>
              </a:rPr>
              <a:t>he whole process </a:t>
            </a:r>
            <a:r>
              <a:rPr lang="en-US" altLang="zh-CN" dirty="0" smtClean="0">
                <a:solidFill>
                  <a:srgbClr val="FF0000"/>
                </a:solidFill>
                <a:effectLst/>
                <a:latin typeface="Times New Roman" panose="02020603050405020304" pitchFamily="18" charset="0"/>
                <a:ea typeface="微软雅黑" panose="020B0503020204020204" charset="-122"/>
                <a:cs typeface="Times New Roman" panose="02020603050405020304" pitchFamily="18" charset="0"/>
              </a:rPr>
              <a:t>takes</a:t>
            </a:r>
            <a:r>
              <a:rPr lang="zh-CN" altLang="en-US" dirty="0" smtClean="0">
                <a:solidFill>
                  <a:srgbClr val="FF0000"/>
                </a:solidFill>
                <a:effectLst/>
                <a:latin typeface="Times New Roman" panose="02020603050405020304" pitchFamily="18" charset="0"/>
                <a:ea typeface="微软雅黑" panose="020B0503020204020204" charset="-122"/>
                <a:cs typeface="Times New Roman" panose="02020603050405020304" pitchFamily="18" charset="0"/>
              </a:rPr>
              <a:t> </a:t>
            </a:r>
            <a:r>
              <a:rPr lang="en-US" altLang="zh-CN" dirty="0" smtClean="0">
                <a:solidFill>
                  <a:srgbClr val="FF0000"/>
                </a:solidFill>
                <a:effectLst/>
                <a:latin typeface="Times New Roman" panose="02020603050405020304" pitchFamily="18" charset="0"/>
                <a:ea typeface="微软雅黑" panose="020B0503020204020204" charset="-122"/>
                <a:cs typeface="Times New Roman" panose="02020603050405020304" pitchFamily="18" charset="0"/>
              </a:rPr>
              <a:t>less than 1 hour.</a:t>
            </a:r>
            <a:endParaRPr lang="en-US" altLang="zh-CN" dirty="0" smtClean="0">
              <a:solidFill>
                <a:srgbClr val="FF0000"/>
              </a:solidFill>
              <a:effectLst/>
              <a:latin typeface="Times New Roman" panose="02020603050405020304" pitchFamily="18" charset="0"/>
              <a:ea typeface="微软雅黑" panose="020B0503020204020204" charset="-122"/>
              <a:cs typeface="Times New Roman" panose="02020603050405020304" pitchFamily="18" charset="0"/>
            </a:endParaRPr>
          </a:p>
          <a:p>
            <a:endParaRPr lang="en-US" altLang="zh-CN" dirty="0" smtClean="0">
              <a:effectLst/>
              <a:latin typeface="Times New Roman" panose="02020603050405020304" pitchFamily="18" charset="0"/>
              <a:ea typeface="微软雅黑" panose="020B0503020204020204" charset="-122"/>
              <a:cs typeface="Times New Roman" panose="02020603050405020304" pitchFamily="18" charset="0"/>
            </a:endParaRPr>
          </a:p>
          <a:p>
            <a:r>
              <a:rPr lang="en-US" altLang="zh-CN" dirty="0" smtClean="0">
                <a:effectLst/>
                <a:latin typeface="Times New Roman" panose="02020603050405020304" pitchFamily="18" charset="0"/>
                <a:ea typeface="微软雅黑" panose="020B0503020204020204" charset="-122"/>
                <a:cs typeface="Times New Roman" panose="02020603050405020304" pitchFamily="18" charset="0"/>
              </a:rPr>
              <a:t>7. 21Plex is applicable</a:t>
            </a:r>
            <a:r>
              <a:rPr lang="zh-CN" altLang="en-US" dirty="0" smtClean="0">
                <a:effectLst/>
                <a:latin typeface="Times New Roman" panose="02020603050405020304" pitchFamily="18" charset="0"/>
                <a:ea typeface="微软雅黑" panose="020B0503020204020204" charset="-122"/>
                <a:cs typeface="Times New Roman" panose="02020603050405020304" pitchFamily="18" charset="0"/>
              </a:rPr>
              <a:t> for forensic analysis, genetic relationship testing, scientific research and other human genetic identification applications</a:t>
            </a:r>
            <a:r>
              <a:rPr lang="en-US" altLang="zh-CN" dirty="0" smtClean="0">
                <a:effectLst/>
                <a:latin typeface="Times New Roman" panose="02020603050405020304" pitchFamily="18" charset="0"/>
                <a:ea typeface="微软雅黑" panose="020B0503020204020204" charset="-122"/>
                <a:cs typeface="Times New Roman" panose="02020603050405020304" pitchFamily="18" charset="0"/>
              </a:rPr>
              <a:t>.</a:t>
            </a:r>
            <a:endParaRPr lang="en-US" altLang="zh-CN" dirty="0" smtClean="0">
              <a:effectLst/>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9053" y="220287"/>
            <a:ext cx="5074285"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4.2.4 Cycles Number — 28-31 (10 μL)</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custDataLst>
              <p:tags r:id="rId2"/>
            </p:custDataLst>
          </p:nvPr>
        </p:nvPicPr>
        <p:blipFill>
          <a:blip r:embed="rId3"/>
          <a:srcRect/>
          <a:stretch>
            <a:fillRect/>
          </a:stretch>
        </p:blipFill>
        <p:spPr bwMode="auto">
          <a:xfrm>
            <a:off x="3257550" y="1186815"/>
            <a:ext cx="6505575" cy="4484370"/>
          </a:xfrm>
          <a:prstGeom prst="rect">
            <a:avLst/>
          </a:prstGeom>
          <a:noFill/>
          <a:ln w="9525">
            <a:noFill/>
            <a:miter lim="800000"/>
            <a:headEnd/>
            <a:tailEnd/>
          </a:ln>
        </p:spPr>
      </p:pic>
      <p:sp>
        <p:nvSpPr>
          <p:cNvPr id="3" name="矩形 2"/>
          <p:cNvSpPr/>
          <p:nvPr>
            <p:custDataLst>
              <p:tags r:id="rId4"/>
            </p:custDataLst>
          </p:nvPr>
        </p:nvSpPr>
        <p:spPr>
          <a:xfrm>
            <a:off x="4967605" y="5810885"/>
            <a:ext cx="2256790" cy="368300"/>
          </a:xfrm>
          <a:prstGeom prst="rect">
            <a:avLst/>
          </a:prstGeom>
        </p:spPr>
        <p:txBody>
          <a:bodyPr wrap="none">
            <a:spAutoFit/>
          </a:bodyPr>
          <a:p>
            <a:r>
              <a:rPr lang="en-US" altLang="zh-CN" dirty="0" smtClean="0">
                <a:latin typeface="Times New Roman" panose="02020603050405020304" pitchFamily="18" charset="0"/>
                <a:cs typeface="Times New Roman" panose="02020603050405020304" pitchFamily="18" charset="0"/>
              </a:rPr>
              <a:t>10</a:t>
            </a:r>
            <a:r>
              <a:rPr lang="el-GR" altLang="zh-CN" dirty="0" smtClean="0">
                <a:latin typeface="Times New Roman" panose="02020603050405020304" pitchFamily="18" charset="0"/>
                <a:cs typeface="Times New Roman" panose="02020603050405020304" pitchFamily="18" charset="0"/>
              </a:rPr>
              <a:t>μ</a:t>
            </a:r>
            <a:r>
              <a:rPr lang="en-US" altLang="zh-CN" dirty="0" smtClean="0">
                <a:latin typeface="Times New Roman" panose="02020603050405020304" pitchFamily="18" charset="0"/>
                <a:cs typeface="Times New Roman" panose="02020603050405020304" pitchFamily="18" charset="0"/>
              </a:rPr>
              <a:t>L Reaction Volume</a:t>
            </a:r>
            <a:endParaRPr lang="zh-CN" alt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9053" y="220287"/>
            <a:ext cx="3077845"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4.2.5 Reaction Volume</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4098" name="Picture 2" descr="C:\Users\admin\Desktop\21plex 验证性实验\reation volume（25,10uL on M4615，Blood，Buccal）.png"/>
          <p:cNvPicPr>
            <a:picLocks noChangeAspect="1" noChangeArrowheads="1"/>
          </p:cNvPicPr>
          <p:nvPr>
            <p:custDataLst>
              <p:tags r:id="rId2"/>
            </p:custDataLst>
          </p:nvPr>
        </p:nvPicPr>
        <p:blipFill>
          <a:blip r:embed="rId3" cstate="print"/>
          <a:srcRect/>
          <a:stretch>
            <a:fillRect/>
          </a:stretch>
        </p:blipFill>
        <p:spPr bwMode="auto">
          <a:xfrm>
            <a:off x="1367790" y="1170305"/>
            <a:ext cx="9455785" cy="5334000"/>
          </a:xfrm>
          <a:prstGeom prst="rect">
            <a:avLst/>
          </a:prstGeom>
          <a:noFill/>
          <a:ln>
            <a:solidFill>
              <a:schemeClr val="tx2">
                <a:lumMod val="60000"/>
                <a:lumOff val="40000"/>
              </a:schemeClr>
            </a:solidFill>
          </a:ln>
          <a:effectLst>
            <a:glow rad="101600">
              <a:schemeClr val="accent1">
                <a:satMod val="175000"/>
                <a:alpha val="40000"/>
              </a:schemeClr>
            </a:glow>
          </a:effectLst>
        </p:spPr>
      </p:pic>
      <p:sp>
        <p:nvSpPr>
          <p:cNvPr id="3" name="TextBox 2"/>
          <p:cNvSpPr txBox="1"/>
          <p:nvPr>
            <p:custDataLst>
              <p:tags r:id="rId4"/>
            </p:custDataLst>
          </p:nvPr>
        </p:nvSpPr>
        <p:spPr>
          <a:xfrm>
            <a:off x="8991600" y="1468130"/>
            <a:ext cx="1790700" cy="260350"/>
          </a:xfrm>
          <a:prstGeom prst="rect">
            <a:avLst/>
          </a:prstGeom>
          <a:noFill/>
        </p:spPr>
        <p:txBody>
          <a:bodyPr wrap="square" rtlCol="0">
            <a:spAutoFit/>
          </a:bodyPr>
          <a:p>
            <a:pPr algn="ctr"/>
            <a:r>
              <a:rPr lang="en-US" altLang="zh-CN" sz="1100" dirty="0" smtClean="0">
                <a:solidFill>
                  <a:srgbClr val="FF0000"/>
                </a:solidFill>
                <a:latin typeface="Times New Roman" panose="02020603050405020304" pitchFamily="18" charset="0"/>
                <a:cs typeface="Times New Roman" panose="02020603050405020304" pitchFamily="18" charset="0"/>
              </a:rPr>
              <a:t>25</a:t>
            </a:r>
            <a:r>
              <a:rPr lang="el-GR" altLang="zh-CN" sz="1100" dirty="0" smtClean="0">
                <a:solidFill>
                  <a:srgbClr val="FF0000"/>
                </a:solidFill>
                <a:latin typeface="Times New Roman" panose="02020603050405020304" pitchFamily="18" charset="0"/>
                <a:cs typeface="Times New Roman" panose="02020603050405020304" pitchFamily="18" charset="0"/>
              </a:rPr>
              <a:t>μ</a:t>
            </a:r>
            <a:r>
              <a:rPr lang="en-US" altLang="zh-CN" sz="1100" dirty="0" smtClean="0">
                <a:solidFill>
                  <a:srgbClr val="FF0000"/>
                </a:solidFill>
                <a:latin typeface="Times New Roman" panose="02020603050405020304" pitchFamily="18" charset="0"/>
                <a:cs typeface="Times New Roman" panose="02020603050405020304" pitchFamily="18" charset="0"/>
              </a:rPr>
              <a:t>L, extracted DNA</a:t>
            </a:r>
            <a:endParaRPr lang="zh-CN" altLang="en-US" sz="1100"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custDataLst>
              <p:tags r:id="rId5"/>
            </p:custDataLst>
          </p:nvPr>
        </p:nvSpPr>
        <p:spPr>
          <a:xfrm>
            <a:off x="8880475" y="2296180"/>
            <a:ext cx="1943100" cy="260350"/>
          </a:xfrm>
          <a:prstGeom prst="rect">
            <a:avLst/>
          </a:prstGeom>
          <a:noFill/>
        </p:spPr>
        <p:txBody>
          <a:bodyPr wrap="square" rtlCol="0">
            <a:spAutoFit/>
          </a:bodyPr>
          <a:p>
            <a:pPr algn="ctr"/>
            <a:r>
              <a:rPr lang="en-US" altLang="zh-CN" sz="1100" dirty="0" smtClean="0">
                <a:solidFill>
                  <a:srgbClr val="FF0000"/>
                </a:solidFill>
                <a:latin typeface="Times New Roman" panose="02020603050405020304" pitchFamily="18" charset="0"/>
                <a:cs typeface="Times New Roman" panose="02020603050405020304" pitchFamily="18" charset="0"/>
              </a:rPr>
              <a:t>10μL, </a:t>
            </a:r>
            <a:r>
              <a:rPr lang="en-US" altLang="zh-CN" sz="1100" dirty="0" smtClean="0">
                <a:solidFill>
                  <a:srgbClr val="FF0000"/>
                </a:solidFill>
                <a:latin typeface="Times New Roman" panose="02020603050405020304" pitchFamily="18" charset="0"/>
                <a:cs typeface="Times New Roman" panose="02020603050405020304" pitchFamily="18" charset="0"/>
                <a:sym typeface="+mn-ea"/>
              </a:rPr>
              <a:t>extracted DNA</a:t>
            </a:r>
            <a:endParaRPr lang="en-US" altLang="zh-CN" sz="1100" dirty="0" smtClean="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custDataLst>
              <p:tags r:id="rId6"/>
            </p:custDataLst>
          </p:nvPr>
        </p:nvSpPr>
        <p:spPr>
          <a:xfrm>
            <a:off x="8839200" y="3124200"/>
            <a:ext cx="1943100" cy="260350"/>
          </a:xfrm>
          <a:prstGeom prst="rect">
            <a:avLst/>
          </a:prstGeom>
          <a:noFill/>
        </p:spPr>
        <p:txBody>
          <a:bodyPr wrap="square" rtlCol="0">
            <a:spAutoFit/>
          </a:bodyPr>
          <a:p>
            <a:pPr algn="ctr"/>
            <a:r>
              <a:rPr lang="en-US" altLang="zh-CN" sz="1100" dirty="0" smtClean="0">
                <a:solidFill>
                  <a:srgbClr val="FF0000"/>
                </a:solidFill>
                <a:latin typeface="Times New Roman" panose="02020603050405020304" pitchFamily="18" charset="0"/>
                <a:cs typeface="Times New Roman" panose="02020603050405020304" pitchFamily="18" charset="0"/>
              </a:rPr>
              <a:t>25</a:t>
            </a:r>
            <a:r>
              <a:rPr lang="el-GR" altLang="zh-CN" sz="1100" dirty="0" smtClean="0">
                <a:solidFill>
                  <a:srgbClr val="FF0000"/>
                </a:solidFill>
                <a:latin typeface="Times New Roman" panose="02020603050405020304" pitchFamily="18" charset="0"/>
                <a:cs typeface="Times New Roman" panose="02020603050405020304" pitchFamily="18" charset="0"/>
              </a:rPr>
              <a:t>μ</a:t>
            </a:r>
            <a:r>
              <a:rPr lang="en-US" altLang="zh-CN" sz="1100" dirty="0" smtClean="0">
                <a:solidFill>
                  <a:srgbClr val="FF0000"/>
                </a:solidFill>
                <a:latin typeface="Times New Roman" panose="02020603050405020304" pitchFamily="18" charset="0"/>
                <a:cs typeface="Times New Roman" panose="02020603050405020304" pitchFamily="18" charset="0"/>
              </a:rPr>
              <a:t>L, Blood</a:t>
            </a:r>
            <a:endParaRPr lang="zh-CN" altLang="en-US" sz="1100" dirty="0">
              <a:solidFill>
                <a:srgbClr val="FF0000"/>
              </a:solidFill>
              <a:latin typeface="Times New Roman" panose="02020603050405020304" pitchFamily="18" charset="0"/>
              <a:cs typeface="Times New Roman" panose="02020603050405020304" pitchFamily="18" charset="0"/>
            </a:endParaRPr>
          </a:p>
        </p:txBody>
      </p:sp>
      <p:sp>
        <p:nvSpPr>
          <p:cNvPr id="2" name="TextBox 5"/>
          <p:cNvSpPr txBox="1"/>
          <p:nvPr>
            <p:custDataLst>
              <p:tags r:id="rId7"/>
            </p:custDataLst>
          </p:nvPr>
        </p:nvSpPr>
        <p:spPr>
          <a:xfrm>
            <a:off x="8839200" y="4034155"/>
            <a:ext cx="1943100" cy="260350"/>
          </a:xfrm>
          <a:prstGeom prst="rect">
            <a:avLst/>
          </a:prstGeom>
          <a:noFill/>
        </p:spPr>
        <p:txBody>
          <a:bodyPr wrap="square" rtlCol="0">
            <a:spAutoFit/>
          </a:bodyPr>
          <a:p>
            <a:pPr algn="ctr"/>
            <a:r>
              <a:rPr lang="en-US" altLang="zh-CN" sz="1100" dirty="0" smtClean="0">
                <a:solidFill>
                  <a:srgbClr val="FF0000"/>
                </a:solidFill>
                <a:latin typeface="Times New Roman" panose="02020603050405020304" pitchFamily="18" charset="0"/>
                <a:cs typeface="Times New Roman" panose="02020603050405020304" pitchFamily="18" charset="0"/>
              </a:rPr>
              <a:t>10</a:t>
            </a:r>
            <a:r>
              <a:rPr lang="el-GR" altLang="zh-CN" sz="1100" dirty="0" smtClean="0">
                <a:solidFill>
                  <a:srgbClr val="FF0000"/>
                </a:solidFill>
                <a:latin typeface="Times New Roman" panose="02020603050405020304" pitchFamily="18" charset="0"/>
                <a:cs typeface="Times New Roman" panose="02020603050405020304" pitchFamily="18" charset="0"/>
              </a:rPr>
              <a:t>μ</a:t>
            </a:r>
            <a:r>
              <a:rPr lang="en-US" altLang="zh-CN" sz="1100" dirty="0" smtClean="0">
                <a:solidFill>
                  <a:srgbClr val="FF0000"/>
                </a:solidFill>
                <a:latin typeface="Times New Roman" panose="02020603050405020304" pitchFamily="18" charset="0"/>
                <a:cs typeface="Times New Roman" panose="02020603050405020304" pitchFamily="18" charset="0"/>
              </a:rPr>
              <a:t>L, Blood</a:t>
            </a:r>
            <a:endParaRPr lang="en-US" altLang="zh-CN" sz="1100" dirty="0" smtClean="0">
              <a:solidFill>
                <a:srgbClr val="FF0000"/>
              </a:solidFill>
              <a:latin typeface="Times New Roman" panose="02020603050405020304" pitchFamily="18" charset="0"/>
              <a:cs typeface="Times New Roman" panose="02020603050405020304" pitchFamily="18" charset="0"/>
            </a:endParaRPr>
          </a:p>
        </p:txBody>
      </p:sp>
      <p:sp>
        <p:nvSpPr>
          <p:cNvPr id="8" name="TextBox 6"/>
          <p:cNvSpPr txBox="1"/>
          <p:nvPr>
            <p:custDataLst>
              <p:tags r:id="rId8"/>
            </p:custDataLst>
          </p:nvPr>
        </p:nvSpPr>
        <p:spPr>
          <a:xfrm>
            <a:off x="8839200" y="5124450"/>
            <a:ext cx="1943100" cy="260350"/>
          </a:xfrm>
          <a:prstGeom prst="rect">
            <a:avLst/>
          </a:prstGeom>
          <a:noFill/>
        </p:spPr>
        <p:txBody>
          <a:bodyPr wrap="square" rtlCol="0">
            <a:spAutoFit/>
          </a:bodyPr>
          <a:p>
            <a:pPr algn="ctr"/>
            <a:r>
              <a:rPr lang="en-US" altLang="zh-CN" sz="1100" dirty="0" smtClean="0">
                <a:solidFill>
                  <a:srgbClr val="FF0000"/>
                </a:solidFill>
                <a:latin typeface="Times New Roman" panose="02020603050405020304" pitchFamily="18" charset="0"/>
                <a:cs typeface="Times New Roman" panose="02020603050405020304" pitchFamily="18" charset="0"/>
              </a:rPr>
              <a:t>25</a:t>
            </a:r>
            <a:r>
              <a:rPr lang="el-GR" altLang="zh-CN" sz="1100" dirty="0" smtClean="0">
                <a:solidFill>
                  <a:srgbClr val="FF0000"/>
                </a:solidFill>
                <a:latin typeface="Times New Roman" panose="02020603050405020304" pitchFamily="18" charset="0"/>
                <a:cs typeface="Times New Roman" panose="02020603050405020304" pitchFamily="18" charset="0"/>
              </a:rPr>
              <a:t>μ</a:t>
            </a:r>
            <a:r>
              <a:rPr lang="en-US" altLang="zh-CN" sz="1100" dirty="0" smtClean="0">
                <a:solidFill>
                  <a:srgbClr val="FF0000"/>
                </a:solidFill>
                <a:latin typeface="Times New Roman" panose="02020603050405020304" pitchFamily="18" charset="0"/>
                <a:cs typeface="Times New Roman" panose="02020603050405020304" pitchFamily="18" charset="0"/>
              </a:rPr>
              <a:t>L, </a:t>
            </a:r>
            <a:r>
              <a:rPr lang="en-US" altLang="zh-CN" sz="1100" dirty="0" err="1" smtClean="0">
                <a:solidFill>
                  <a:srgbClr val="FF0000"/>
                </a:solidFill>
                <a:latin typeface="Times New Roman" panose="02020603050405020304" pitchFamily="18" charset="0"/>
                <a:cs typeface="Times New Roman" panose="02020603050405020304" pitchFamily="18" charset="0"/>
              </a:rPr>
              <a:t>Buccal</a:t>
            </a:r>
            <a:endParaRPr lang="zh-CN" altLang="en-US" sz="1100" dirty="0">
              <a:solidFill>
                <a:srgbClr val="FF0000"/>
              </a:solidFill>
              <a:latin typeface="Times New Roman" panose="02020603050405020304" pitchFamily="18" charset="0"/>
              <a:cs typeface="Times New Roman" panose="02020603050405020304" pitchFamily="18" charset="0"/>
            </a:endParaRPr>
          </a:p>
        </p:txBody>
      </p:sp>
      <p:sp>
        <p:nvSpPr>
          <p:cNvPr id="9" name="TextBox 7"/>
          <p:cNvSpPr txBox="1"/>
          <p:nvPr>
            <p:custDataLst>
              <p:tags r:id="rId9"/>
            </p:custDataLst>
          </p:nvPr>
        </p:nvSpPr>
        <p:spPr>
          <a:xfrm>
            <a:off x="8880475" y="5941060"/>
            <a:ext cx="1943100" cy="260350"/>
          </a:xfrm>
          <a:prstGeom prst="rect">
            <a:avLst/>
          </a:prstGeom>
          <a:noFill/>
        </p:spPr>
        <p:txBody>
          <a:bodyPr wrap="square" rtlCol="0">
            <a:spAutoFit/>
          </a:bodyPr>
          <a:p>
            <a:pPr algn="ctr"/>
            <a:r>
              <a:rPr lang="en-US" altLang="zh-CN" sz="1100" dirty="0" smtClean="0">
                <a:solidFill>
                  <a:srgbClr val="FF0000"/>
                </a:solidFill>
                <a:latin typeface="Times New Roman" panose="02020603050405020304" pitchFamily="18" charset="0"/>
                <a:cs typeface="Times New Roman" panose="02020603050405020304" pitchFamily="18" charset="0"/>
              </a:rPr>
              <a:t>10</a:t>
            </a:r>
            <a:r>
              <a:rPr lang="el-GR" altLang="zh-CN" sz="1100" dirty="0" smtClean="0">
                <a:solidFill>
                  <a:srgbClr val="FF0000"/>
                </a:solidFill>
                <a:latin typeface="Times New Roman" panose="02020603050405020304" pitchFamily="18" charset="0"/>
                <a:cs typeface="Times New Roman" panose="02020603050405020304" pitchFamily="18" charset="0"/>
              </a:rPr>
              <a:t>μ</a:t>
            </a:r>
            <a:r>
              <a:rPr lang="en-US" altLang="zh-CN" sz="1100" dirty="0" smtClean="0">
                <a:solidFill>
                  <a:srgbClr val="FF0000"/>
                </a:solidFill>
                <a:latin typeface="Times New Roman" panose="02020603050405020304" pitchFamily="18" charset="0"/>
                <a:cs typeface="Times New Roman" panose="02020603050405020304" pitchFamily="18" charset="0"/>
              </a:rPr>
              <a:t>L, </a:t>
            </a:r>
            <a:r>
              <a:rPr lang="en-US" altLang="zh-CN" sz="1100" dirty="0" err="1" smtClean="0">
                <a:solidFill>
                  <a:srgbClr val="FF0000"/>
                </a:solidFill>
                <a:latin typeface="Times New Roman" panose="02020603050405020304" pitchFamily="18" charset="0"/>
                <a:cs typeface="Times New Roman" panose="02020603050405020304" pitchFamily="18" charset="0"/>
              </a:rPr>
              <a:t>Buccal</a:t>
            </a:r>
            <a:endParaRPr lang="zh-CN" altLang="en-US" sz="11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6" y="220287"/>
            <a:ext cx="2545080"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4.3 Inhibition Test</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sp>
        <p:nvSpPr>
          <p:cNvPr id="4" name="矩形 3"/>
          <p:cNvSpPr/>
          <p:nvPr>
            <p:custDataLst>
              <p:tags r:id="rId2"/>
            </p:custDataLst>
          </p:nvPr>
        </p:nvSpPr>
        <p:spPr>
          <a:xfrm>
            <a:off x="1581150" y="1998345"/>
            <a:ext cx="6934200" cy="2861310"/>
          </a:xfrm>
          <a:prstGeom prst="rect">
            <a:avLst/>
          </a:prstGeom>
          <a:effectLst/>
        </p:spPr>
        <p:txBody>
          <a:bodyPr wrap="square">
            <a:spAutoFit/>
          </a:bodyPr>
          <a:p>
            <a:r>
              <a:rPr lang="zh-CN" altLang="en-US" dirty="0" smtClean="0">
                <a:latin typeface="Times New Roman" panose="02020603050405020304" pitchFamily="18" charset="0"/>
                <a:cs typeface="Times New Roman" panose="02020603050405020304" pitchFamily="18" charset="0"/>
                <a:sym typeface="+mn-ea"/>
              </a:rPr>
              <a:t>Three kinds of inhibitors</a:t>
            </a:r>
            <a:r>
              <a:rPr lang="en-US" altLang="zh-CN" dirty="0" smtClean="0">
                <a:latin typeface="Times New Roman" panose="02020603050405020304" pitchFamily="18" charset="0"/>
                <a:cs typeface="Times New Roman" panose="02020603050405020304" pitchFamily="18" charset="0"/>
                <a:sym typeface="+mn-ea"/>
              </a:rPr>
              <a:t>:</a:t>
            </a:r>
            <a:endParaRPr lang="en-US" altLang="zh-CN" dirty="0" smtClean="0">
              <a:latin typeface="Times New Roman" panose="02020603050405020304" pitchFamily="18" charset="0"/>
              <a:cs typeface="Times New Roman" panose="02020603050405020304" pitchFamily="18" charset="0"/>
            </a:endParaRPr>
          </a:p>
          <a:p>
            <a:endParaRPr lang="en-US" altLang="zh-CN"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altLang="zh-CN"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sym typeface="+mn-ea"/>
              </a:rPr>
              <a:t>4.3.1 Hematin</a:t>
            </a:r>
            <a:endParaRPr lang="en-US" altLang="zh-CN" dirty="0" smtClean="0">
              <a:latin typeface="Times New Roman" panose="02020603050405020304" pitchFamily="18" charset="0"/>
              <a:cs typeface="Times New Roman" panose="02020603050405020304" pitchFamily="18" charset="0"/>
              <a:sym typeface="+mn-ea"/>
            </a:endParaRPr>
          </a:p>
          <a:p>
            <a:pPr indent="0">
              <a:buFont typeface="Wingdings" panose="05000000000000000000" pitchFamily="2" charset="2"/>
              <a:buNone/>
            </a:pPr>
            <a:r>
              <a:rPr lang="en-US" altLang="zh-CN" dirty="0" smtClean="0">
                <a:solidFill>
                  <a:schemeClr val="accent6">
                    <a:lumMod val="75000"/>
                  </a:schemeClr>
                </a:solidFill>
                <a:latin typeface="Times New Roman" panose="02020603050405020304" pitchFamily="18" charset="0"/>
                <a:cs typeface="Times New Roman" panose="02020603050405020304" pitchFamily="18" charset="0"/>
              </a:rPr>
              <a:t>           • </a:t>
            </a:r>
            <a:r>
              <a:rPr lang="en-US" altLang="zh-CN" dirty="0" smtClean="0">
                <a:latin typeface="Times New Roman" panose="02020603050405020304" pitchFamily="18" charset="0"/>
                <a:cs typeface="Times New Roman" panose="02020603050405020304" pitchFamily="18" charset="0"/>
              </a:rPr>
              <a:t>0.1, 0.2, 0.3 and 0.4mM</a:t>
            </a:r>
            <a:endParaRPr lang="en-US" altLang="zh-CN" dirty="0" smtClean="0">
              <a:latin typeface="Times New Roman" panose="02020603050405020304" pitchFamily="18" charset="0"/>
              <a:cs typeface="Times New Roman" panose="02020603050405020304" pitchFamily="18" charset="0"/>
            </a:endParaRPr>
          </a:p>
          <a:p>
            <a:endParaRPr lang="en-US" altLang="zh-CN"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altLang="zh-CN"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sym typeface="+mn-ea"/>
              </a:rPr>
              <a:t>4.3.2 Hemoglobin</a:t>
            </a:r>
            <a:endParaRPr lang="en-US" altLang="zh-CN" dirty="0" smtClean="0">
              <a:latin typeface="Times New Roman" panose="02020603050405020304" pitchFamily="18" charset="0"/>
              <a:cs typeface="Times New Roman" panose="02020603050405020304" pitchFamily="18" charset="0"/>
            </a:endParaRPr>
          </a:p>
          <a:p>
            <a:pPr indent="0">
              <a:buFont typeface="Wingdings" panose="05000000000000000000" pitchFamily="2" charset="2"/>
              <a:buNone/>
            </a:pPr>
            <a:r>
              <a:rPr lang="en-US" altLang="zh-CN" dirty="0" smtClean="0">
                <a:solidFill>
                  <a:schemeClr val="accent6">
                    <a:lumMod val="75000"/>
                  </a:schemeClr>
                </a:solidFill>
                <a:latin typeface="Times New Roman" panose="02020603050405020304" pitchFamily="18" charset="0"/>
                <a:cs typeface="Times New Roman" panose="02020603050405020304" pitchFamily="18" charset="0"/>
              </a:rPr>
              <a:t>           • </a:t>
            </a:r>
            <a:r>
              <a:rPr lang="en-US" altLang="zh-CN" dirty="0" smtClean="0">
                <a:latin typeface="Times New Roman" panose="02020603050405020304" pitchFamily="18" charset="0"/>
                <a:cs typeface="Times New Roman" panose="02020603050405020304" pitchFamily="18" charset="0"/>
              </a:rPr>
              <a:t>60, 100, 200 and 300µM</a:t>
            </a:r>
            <a:endParaRPr lang="en-US" altLang="zh-CN" dirty="0" smtClean="0">
              <a:latin typeface="Times New Roman" panose="02020603050405020304" pitchFamily="18" charset="0"/>
              <a:cs typeface="Times New Roman" panose="02020603050405020304" pitchFamily="18" charset="0"/>
            </a:endParaRPr>
          </a:p>
          <a:p>
            <a:endParaRPr lang="en-US" altLang="zh-CN"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altLang="zh-CN"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sym typeface="+mn-ea"/>
              </a:rPr>
              <a:t>4.3.3 Humic Acid</a:t>
            </a:r>
            <a:endParaRPr lang="en-US" altLang="zh-CN" dirty="0" smtClean="0">
              <a:latin typeface="Times New Roman" panose="02020603050405020304" pitchFamily="18" charset="0"/>
              <a:cs typeface="Times New Roman" panose="02020603050405020304" pitchFamily="18" charset="0"/>
            </a:endParaRPr>
          </a:p>
          <a:p>
            <a:pPr indent="0">
              <a:buFont typeface="Wingdings" panose="05000000000000000000" pitchFamily="2" charset="2"/>
              <a:buNone/>
            </a:pPr>
            <a:r>
              <a:rPr lang="en-US" altLang="zh-CN" dirty="0" smtClean="0">
                <a:solidFill>
                  <a:schemeClr val="accent6">
                    <a:lumMod val="75000"/>
                  </a:schemeClr>
                </a:solidFill>
                <a:latin typeface="Times New Roman" panose="02020603050405020304" pitchFamily="18" charset="0"/>
                <a:cs typeface="Times New Roman" panose="02020603050405020304" pitchFamily="18" charset="0"/>
              </a:rPr>
              <a:t>          • </a:t>
            </a:r>
            <a:r>
              <a:rPr lang="en-US" altLang="zh-CN" dirty="0" smtClean="0">
                <a:latin typeface="Times New Roman" panose="02020603050405020304" pitchFamily="18" charset="0"/>
                <a:cs typeface="Times New Roman" panose="02020603050405020304" pitchFamily="18" charset="0"/>
              </a:rPr>
              <a:t>10, 30, 50 and 100ng/µL</a:t>
            </a:r>
            <a:endParaRPr lang="en-US" altLang="zh-CN"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6" y="220287"/>
            <a:ext cx="2545080"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4.3 Inhibition Test</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5122" name="Picture 2" descr="C:\Users\admin\Desktop\21plex 验证性实验\抑制性.png"/>
          <p:cNvPicPr>
            <a:picLocks noChangeAspect="1" noChangeArrowheads="1"/>
          </p:cNvPicPr>
          <p:nvPr>
            <p:custDataLst>
              <p:tags r:id="rId2"/>
            </p:custDataLst>
          </p:nvPr>
        </p:nvPicPr>
        <p:blipFill>
          <a:blip r:embed="rId3"/>
          <a:srcRect/>
          <a:stretch>
            <a:fillRect/>
          </a:stretch>
        </p:blipFill>
        <p:spPr bwMode="auto">
          <a:xfrm>
            <a:off x="2448560" y="1224280"/>
            <a:ext cx="7543800" cy="3933825"/>
          </a:xfrm>
          <a:prstGeom prst="rect">
            <a:avLst/>
          </a:prstGeom>
          <a:noFill/>
        </p:spPr>
      </p:pic>
      <p:sp>
        <p:nvSpPr>
          <p:cNvPr id="8" name="TextBox 8"/>
          <p:cNvSpPr txBox="1"/>
          <p:nvPr>
            <p:custDataLst>
              <p:tags r:id="rId4"/>
            </p:custDataLst>
          </p:nvPr>
        </p:nvSpPr>
        <p:spPr>
          <a:xfrm>
            <a:off x="0" y="5217795"/>
            <a:ext cx="3747135" cy="1198880"/>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 typeface="Arial" panose="020B0604020202020204" pitchFamily="34" charset="0"/>
              <a:buChar char="•"/>
            </a:pPr>
            <a:r>
              <a:rPr lang="en-US" altLang="zh-CN" dirty="0" smtClean="0">
                <a:latin typeface="Times New Roman" panose="02020603050405020304" pitchFamily="18" charset="0"/>
                <a:cs typeface="Times New Roman" panose="02020603050405020304" pitchFamily="18" charset="0"/>
                <a:sym typeface="+mn-ea"/>
              </a:rPr>
              <a:t> 30 cycles </a:t>
            </a:r>
            <a:endParaRPr lang="en-US" altLang="zh-CN"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zh-CN" dirty="0" smtClean="0">
                <a:latin typeface="Times New Roman" panose="02020603050405020304" pitchFamily="18" charset="0"/>
                <a:cs typeface="Times New Roman" panose="02020603050405020304" pitchFamily="18" charset="0"/>
                <a:sym typeface="+mn-ea"/>
              </a:rPr>
              <a:t> 25</a:t>
            </a:r>
            <a:r>
              <a:rPr lang="el-GR" altLang="zh-CN" dirty="0" smtClean="0">
                <a:latin typeface="Times New Roman" panose="02020603050405020304" pitchFamily="18" charset="0"/>
                <a:cs typeface="Times New Roman" panose="02020603050405020304" pitchFamily="18" charset="0"/>
                <a:sym typeface="+mn-ea"/>
              </a:rPr>
              <a:t>μ</a:t>
            </a:r>
            <a:r>
              <a:rPr lang="en-US" altLang="zh-CN" dirty="0" smtClean="0">
                <a:latin typeface="Times New Roman" panose="02020603050405020304" pitchFamily="18" charset="0"/>
                <a:cs typeface="Times New Roman" panose="02020603050405020304" pitchFamily="18" charset="0"/>
                <a:sym typeface="+mn-ea"/>
              </a:rPr>
              <a:t>L amplification system</a:t>
            </a:r>
            <a:endParaRPr lang="en-US" altLang="zh-CN"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zh-CN" dirty="0" smtClean="0">
                <a:latin typeface="Times New Roman" panose="02020603050405020304" pitchFamily="18" charset="0"/>
                <a:cs typeface="Times New Roman" panose="02020603050405020304" pitchFamily="18" charset="0"/>
                <a:sym typeface="+mn-ea"/>
              </a:rPr>
              <a:t> 3130xl (3kV, 10sec</a:t>
            </a:r>
            <a:r>
              <a:rPr lang="zh-CN" altLang="en-US" dirty="0" smtClean="0">
                <a:latin typeface="Times New Roman" panose="02020603050405020304" pitchFamily="18" charset="0"/>
                <a:cs typeface="Times New Roman" panose="02020603050405020304" pitchFamily="18" charset="0"/>
                <a:sym typeface="+mn-ea"/>
              </a:rPr>
              <a:t> </a:t>
            </a:r>
            <a:r>
              <a:rPr lang="en-US" altLang="zh-CN" dirty="0" smtClean="0">
                <a:latin typeface="Times New Roman" panose="02020603050405020304" pitchFamily="18" charset="0"/>
                <a:cs typeface="Times New Roman" panose="02020603050405020304" pitchFamily="18" charset="0"/>
                <a:sym typeface="+mn-ea"/>
              </a:rPr>
              <a:t>sampling time)</a:t>
            </a:r>
            <a:endParaRPr lang="en-US" altLang="zh-CN"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zh-CN" altLang="en-US" dirty="0" smtClean="0">
                <a:latin typeface="Times New Roman" panose="02020603050405020304" pitchFamily="18" charset="0"/>
                <a:cs typeface="Times New Roman" panose="02020603050405020304" pitchFamily="18" charset="0"/>
                <a:sym typeface="+mn-ea"/>
              </a:rPr>
              <a:t> </a:t>
            </a:r>
            <a:r>
              <a:rPr lang="zh-CN" altLang="en-US" dirty="0">
                <a:latin typeface="Times New Roman" panose="02020603050405020304" pitchFamily="18" charset="0"/>
                <a:cs typeface="Times New Roman" panose="02020603050405020304" pitchFamily="18" charset="0"/>
                <a:sym typeface="+mn-ea"/>
              </a:rPr>
              <a:t>Baseline threshold </a:t>
            </a:r>
            <a:r>
              <a:rPr lang="en-US" altLang="zh-CN" dirty="0" smtClean="0">
                <a:latin typeface="Times New Roman" panose="02020603050405020304" pitchFamily="18" charset="0"/>
                <a:cs typeface="Times New Roman" panose="02020603050405020304" pitchFamily="18" charset="0"/>
                <a:sym typeface="+mn-ea"/>
              </a:rPr>
              <a:t>50RFU</a:t>
            </a:r>
            <a:endParaRPr lang="zh-CN" alt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6" y="220287"/>
            <a:ext cx="2002790"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4.3.1 Hematin</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14" name="Picture 3" descr="C:\Users\admin\Desktop\21plex 验证性实验\21plex-血红素（0.1,0.2,0.3,0.4）.png"/>
          <p:cNvPicPr>
            <a:picLocks noChangeAspect="1" noChangeArrowheads="1"/>
          </p:cNvPicPr>
          <p:nvPr>
            <p:custDataLst>
              <p:tags r:id="rId2"/>
            </p:custDataLst>
          </p:nvPr>
        </p:nvPicPr>
        <p:blipFill>
          <a:blip r:embed="rId3" cstate="print"/>
          <a:srcRect/>
          <a:stretch>
            <a:fillRect/>
          </a:stretch>
        </p:blipFill>
        <p:spPr bwMode="auto">
          <a:xfrm>
            <a:off x="219075" y="1245870"/>
            <a:ext cx="11753850" cy="5257800"/>
          </a:xfrm>
          <a:prstGeom prst="rect">
            <a:avLst/>
          </a:prstGeom>
          <a:noFill/>
          <a:ln>
            <a:solidFill>
              <a:schemeClr val="tx2">
                <a:lumMod val="60000"/>
                <a:lumOff val="40000"/>
              </a:schemeClr>
            </a:solidFill>
          </a:ln>
          <a:effectLst>
            <a:glow rad="101600">
              <a:schemeClr val="accent1">
                <a:satMod val="175000"/>
                <a:alpha val="40000"/>
              </a:schemeClr>
            </a:glow>
          </a:effectLst>
        </p:spPr>
      </p:pic>
      <p:sp>
        <p:nvSpPr>
          <p:cNvPr id="2" name="TextBox 6"/>
          <p:cNvSpPr txBox="1"/>
          <p:nvPr>
            <p:custDataLst>
              <p:tags r:id="rId4"/>
            </p:custDataLst>
          </p:nvPr>
        </p:nvSpPr>
        <p:spPr>
          <a:xfrm>
            <a:off x="10828655" y="1752600"/>
            <a:ext cx="838200" cy="337185"/>
          </a:xfrm>
          <a:prstGeom prst="rect">
            <a:avLst/>
          </a:prstGeom>
          <a:noFill/>
        </p:spPr>
        <p:txBody>
          <a:bodyPr wrap="square" rtlCol="0">
            <a:spAutoFit/>
          </a:bodyPr>
          <a:p>
            <a:r>
              <a:rPr lang="en-US" altLang="zh-CN" sz="1600" dirty="0" smtClean="0">
                <a:solidFill>
                  <a:srgbClr val="FF0000"/>
                </a:solidFill>
                <a:latin typeface="Times New Roman" panose="02020603050405020304" pitchFamily="18" charset="0"/>
                <a:cs typeface="Times New Roman" panose="02020603050405020304" pitchFamily="18" charset="0"/>
              </a:rPr>
              <a:t>0.1 </a:t>
            </a:r>
            <a:r>
              <a:rPr lang="en-US" altLang="zh-CN" sz="1600" dirty="0" err="1" smtClean="0">
                <a:solidFill>
                  <a:srgbClr val="FF0000"/>
                </a:solidFill>
                <a:latin typeface="Times New Roman" panose="02020603050405020304" pitchFamily="18" charset="0"/>
                <a:cs typeface="Times New Roman" panose="02020603050405020304" pitchFamily="18" charset="0"/>
              </a:rPr>
              <a:t>mM</a:t>
            </a:r>
            <a:endParaRPr lang="zh-CN" altLang="en-US" sz="1600"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custDataLst>
              <p:tags r:id="rId5"/>
            </p:custDataLst>
          </p:nvPr>
        </p:nvSpPr>
        <p:spPr>
          <a:xfrm>
            <a:off x="10828655" y="3023870"/>
            <a:ext cx="838200" cy="337185"/>
          </a:xfrm>
          <a:prstGeom prst="rect">
            <a:avLst/>
          </a:prstGeom>
          <a:noFill/>
        </p:spPr>
        <p:txBody>
          <a:bodyPr wrap="square" rtlCol="0">
            <a:spAutoFit/>
          </a:bodyPr>
          <a:p>
            <a:r>
              <a:rPr lang="en-US" altLang="zh-CN" sz="1600" dirty="0" smtClean="0">
                <a:solidFill>
                  <a:srgbClr val="FF0000"/>
                </a:solidFill>
                <a:latin typeface="Times New Roman" panose="02020603050405020304" pitchFamily="18" charset="0"/>
                <a:cs typeface="Times New Roman" panose="02020603050405020304" pitchFamily="18" charset="0"/>
              </a:rPr>
              <a:t>0.2 </a:t>
            </a:r>
            <a:r>
              <a:rPr lang="en-US" altLang="zh-CN" sz="1600" dirty="0" err="1" smtClean="0">
                <a:solidFill>
                  <a:srgbClr val="FF0000"/>
                </a:solidFill>
                <a:latin typeface="Times New Roman" panose="02020603050405020304" pitchFamily="18" charset="0"/>
                <a:cs typeface="Times New Roman" panose="02020603050405020304" pitchFamily="18" charset="0"/>
              </a:rPr>
              <a:t>mM</a:t>
            </a:r>
            <a:endParaRPr lang="zh-CN" altLang="en-US" sz="1600"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custDataLst>
              <p:tags r:id="rId6"/>
            </p:custDataLst>
          </p:nvPr>
        </p:nvSpPr>
        <p:spPr>
          <a:xfrm>
            <a:off x="10828655" y="4038600"/>
            <a:ext cx="838200" cy="337185"/>
          </a:xfrm>
          <a:prstGeom prst="rect">
            <a:avLst/>
          </a:prstGeom>
          <a:noFill/>
        </p:spPr>
        <p:txBody>
          <a:bodyPr wrap="square" rtlCol="0">
            <a:spAutoFit/>
          </a:bodyPr>
          <a:p>
            <a:r>
              <a:rPr lang="en-US" altLang="zh-CN" sz="1600" dirty="0" smtClean="0">
                <a:solidFill>
                  <a:srgbClr val="FF0000"/>
                </a:solidFill>
                <a:latin typeface="Times New Roman" panose="02020603050405020304" pitchFamily="18" charset="0"/>
                <a:cs typeface="Times New Roman" panose="02020603050405020304" pitchFamily="18" charset="0"/>
              </a:rPr>
              <a:t>0.3 </a:t>
            </a:r>
            <a:r>
              <a:rPr lang="en-US" altLang="zh-CN" sz="1600" dirty="0" err="1" smtClean="0">
                <a:solidFill>
                  <a:srgbClr val="FF0000"/>
                </a:solidFill>
                <a:latin typeface="Times New Roman" panose="02020603050405020304" pitchFamily="18" charset="0"/>
                <a:cs typeface="Times New Roman" panose="02020603050405020304" pitchFamily="18" charset="0"/>
              </a:rPr>
              <a:t>mM</a:t>
            </a:r>
            <a:endParaRPr lang="zh-CN" altLang="en-US" sz="1600" dirty="0">
              <a:solidFill>
                <a:srgbClr val="FF0000"/>
              </a:solidFill>
              <a:latin typeface="Times New Roman" panose="02020603050405020304" pitchFamily="18" charset="0"/>
              <a:cs typeface="Times New Roman" panose="02020603050405020304" pitchFamily="18" charset="0"/>
            </a:endParaRPr>
          </a:p>
        </p:txBody>
      </p:sp>
      <p:sp>
        <p:nvSpPr>
          <p:cNvPr id="3" name="TextBox 10"/>
          <p:cNvSpPr txBox="1"/>
          <p:nvPr>
            <p:custDataLst>
              <p:tags r:id="rId7"/>
            </p:custDataLst>
          </p:nvPr>
        </p:nvSpPr>
        <p:spPr>
          <a:xfrm>
            <a:off x="10828655" y="5566410"/>
            <a:ext cx="838200" cy="337185"/>
          </a:xfrm>
          <a:prstGeom prst="rect">
            <a:avLst/>
          </a:prstGeom>
          <a:noFill/>
        </p:spPr>
        <p:txBody>
          <a:bodyPr wrap="square" rtlCol="0">
            <a:spAutoFit/>
          </a:bodyPr>
          <a:p>
            <a:r>
              <a:rPr lang="en-US" altLang="zh-CN" sz="1600" dirty="0" smtClean="0">
                <a:solidFill>
                  <a:srgbClr val="FF0000"/>
                </a:solidFill>
                <a:latin typeface="Times New Roman" panose="02020603050405020304" pitchFamily="18" charset="0"/>
                <a:cs typeface="Times New Roman" panose="02020603050405020304" pitchFamily="18" charset="0"/>
              </a:rPr>
              <a:t>0.4 </a:t>
            </a:r>
            <a:r>
              <a:rPr lang="en-US" altLang="zh-CN" sz="1600" dirty="0" err="1" smtClean="0">
                <a:solidFill>
                  <a:srgbClr val="FF0000"/>
                </a:solidFill>
                <a:latin typeface="Times New Roman" panose="02020603050405020304" pitchFamily="18" charset="0"/>
                <a:cs typeface="Times New Roman" panose="02020603050405020304" pitchFamily="18" charset="0"/>
              </a:rPr>
              <a:t>mM</a:t>
            </a:r>
            <a:endParaRPr lang="zh-CN" altLang="en-US" sz="16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6" y="220287"/>
            <a:ext cx="2459990"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4.3.2 Hemoglobin</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9" name="Picture 2" descr="C:\Users\admin\Desktop\21plex 验证性实验\21plex-血红蛋白（10,20,40,60,80,100,200,300）  - 副本.png"/>
          <p:cNvPicPr>
            <a:picLocks noChangeAspect="1" noChangeArrowheads="1"/>
          </p:cNvPicPr>
          <p:nvPr>
            <p:custDataLst>
              <p:tags r:id="rId2"/>
            </p:custDataLst>
          </p:nvPr>
        </p:nvPicPr>
        <p:blipFill>
          <a:blip r:embed="rId3" cstate="print"/>
          <a:srcRect/>
          <a:stretch>
            <a:fillRect/>
          </a:stretch>
        </p:blipFill>
        <p:spPr bwMode="auto">
          <a:xfrm>
            <a:off x="437515" y="1192530"/>
            <a:ext cx="11316970" cy="5257800"/>
          </a:xfrm>
          <a:prstGeom prst="rect">
            <a:avLst/>
          </a:prstGeom>
          <a:noFill/>
          <a:ln>
            <a:solidFill>
              <a:schemeClr val="tx2">
                <a:lumMod val="60000"/>
                <a:lumOff val="40000"/>
              </a:schemeClr>
            </a:solidFill>
          </a:ln>
          <a:effectLst>
            <a:glow rad="101600">
              <a:schemeClr val="accent1">
                <a:satMod val="175000"/>
                <a:alpha val="40000"/>
              </a:schemeClr>
            </a:glow>
          </a:effectLst>
        </p:spPr>
      </p:pic>
      <p:sp>
        <p:nvSpPr>
          <p:cNvPr id="2" name="TextBox 6"/>
          <p:cNvSpPr txBox="1"/>
          <p:nvPr>
            <p:custDataLst>
              <p:tags r:id="rId4"/>
            </p:custDataLst>
          </p:nvPr>
        </p:nvSpPr>
        <p:spPr>
          <a:xfrm>
            <a:off x="10447655" y="1693984"/>
            <a:ext cx="1066800" cy="337185"/>
          </a:xfrm>
          <a:prstGeom prst="rect">
            <a:avLst/>
          </a:prstGeom>
          <a:noFill/>
        </p:spPr>
        <p:txBody>
          <a:bodyPr wrap="square" rtlCol="0">
            <a:spAutoFit/>
          </a:bodyPr>
          <a:p>
            <a:r>
              <a:rPr lang="en-US" altLang="zh-CN" sz="1600" dirty="0" smtClean="0">
                <a:solidFill>
                  <a:srgbClr val="FF0000"/>
                </a:solidFill>
                <a:latin typeface="Times New Roman" panose="02020603050405020304" pitchFamily="18" charset="0"/>
                <a:cs typeface="Times New Roman" panose="02020603050405020304" pitchFamily="18" charset="0"/>
              </a:rPr>
              <a:t>60 </a:t>
            </a:r>
            <a:r>
              <a:rPr lang="el-GR" altLang="zh-CN" sz="1600" dirty="0" smtClean="0">
                <a:solidFill>
                  <a:srgbClr val="FF0000"/>
                </a:solidFill>
                <a:latin typeface="Times New Roman" panose="02020603050405020304" pitchFamily="18" charset="0"/>
                <a:cs typeface="Times New Roman" panose="02020603050405020304" pitchFamily="18" charset="0"/>
              </a:rPr>
              <a:t>μ</a:t>
            </a:r>
            <a:r>
              <a:rPr lang="en-US" altLang="zh-CN" sz="1600" dirty="0" smtClean="0">
                <a:solidFill>
                  <a:srgbClr val="FF0000"/>
                </a:solidFill>
                <a:latin typeface="Times New Roman" panose="02020603050405020304" pitchFamily="18" charset="0"/>
                <a:cs typeface="Times New Roman" panose="02020603050405020304" pitchFamily="18" charset="0"/>
              </a:rPr>
              <a:t>M</a:t>
            </a:r>
            <a:endParaRPr lang="zh-CN" altLang="en-US" sz="1600"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custDataLst>
              <p:tags r:id="rId5"/>
            </p:custDataLst>
          </p:nvPr>
        </p:nvSpPr>
        <p:spPr>
          <a:xfrm>
            <a:off x="10447655" y="2906735"/>
            <a:ext cx="1066800" cy="337185"/>
          </a:xfrm>
          <a:prstGeom prst="rect">
            <a:avLst/>
          </a:prstGeom>
          <a:noFill/>
        </p:spPr>
        <p:txBody>
          <a:bodyPr wrap="square" rtlCol="0">
            <a:spAutoFit/>
          </a:bodyPr>
          <a:p>
            <a:r>
              <a:rPr lang="en-US" altLang="zh-CN" sz="1600" dirty="0" smtClean="0">
                <a:solidFill>
                  <a:srgbClr val="FF0000"/>
                </a:solidFill>
                <a:latin typeface="Times New Roman" panose="02020603050405020304" pitchFamily="18" charset="0"/>
                <a:cs typeface="Times New Roman" panose="02020603050405020304" pitchFamily="18" charset="0"/>
              </a:rPr>
              <a:t>100 </a:t>
            </a:r>
            <a:r>
              <a:rPr lang="el-GR" altLang="zh-CN" sz="1600" dirty="0" smtClean="0">
                <a:solidFill>
                  <a:srgbClr val="FF0000"/>
                </a:solidFill>
                <a:latin typeface="Times New Roman" panose="02020603050405020304" pitchFamily="18" charset="0"/>
                <a:cs typeface="Times New Roman" panose="02020603050405020304" pitchFamily="18" charset="0"/>
              </a:rPr>
              <a:t>μ</a:t>
            </a:r>
            <a:r>
              <a:rPr lang="en-US" altLang="zh-CN" sz="1600" dirty="0" smtClean="0">
                <a:solidFill>
                  <a:srgbClr val="FF0000"/>
                </a:solidFill>
                <a:latin typeface="Times New Roman" panose="02020603050405020304" pitchFamily="18" charset="0"/>
                <a:cs typeface="Times New Roman" panose="02020603050405020304" pitchFamily="18" charset="0"/>
              </a:rPr>
              <a:t>M</a:t>
            </a:r>
            <a:endParaRPr lang="zh-CN" altLang="en-US" sz="1600"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custDataLst>
              <p:tags r:id="rId6"/>
            </p:custDataLst>
          </p:nvPr>
        </p:nvSpPr>
        <p:spPr>
          <a:xfrm>
            <a:off x="10447655" y="4212930"/>
            <a:ext cx="1066800" cy="337185"/>
          </a:xfrm>
          <a:prstGeom prst="rect">
            <a:avLst/>
          </a:prstGeom>
          <a:noFill/>
        </p:spPr>
        <p:txBody>
          <a:bodyPr wrap="square" rtlCol="0">
            <a:spAutoFit/>
          </a:bodyPr>
          <a:p>
            <a:r>
              <a:rPr lang="en-US" altLang="zh-CN" sz="1600" dirty="0" smtClean="0">
                <a:solidFill>
                  <a:srgbClr val="FF0000"/>
                </a:solidFill>
                <a:latin typeface="Times New Roman" panose="02020603050405020304" pitchFamily="18" charset="0"/>
                <a:cs typeface="Times New Roman" panose="02020603050405020304" pitchFamily="18" charset="0"/>
              </a:rPr>
              <a:t>200 </a:t>
            </a:r>
            <a:r>
              <a:rPr lang="el-GR" altLang="zh-CN" sz="1600" dirty="0" smtClean="0">
                <a:solidFill>
                  <a:srgbClr val="FF0000"/>
                </a:solidFill>
                <a:latin typeface="Times New Roman" panose="02020603050405020304" pitchFamily="18" charset="0"/>
                <a:cs typeface="Times New Roman" panose="02020603050405020304" pitchFamily="18" charset="0"/>
              </a:rPr>
              <a:t>μ</a:t>
            </a:r>
            <a:r>
              <a:rPr lang="en-US" altLang="zh-CN" sz="1600" dirty="0" smtClean="0">
                <a:solidFill>
                  <a:srgbClr val="FF0000"/>
                </a:solidFill>
                <a:latin typeface="Times New Roman" panose="02020603050405020304" pitchFamily="18" charset="0"/>
                <a:cs typeface="Times New Roman" panose="02020603050405020304" pitchFamily="18" charset="0"/>
              </a:rPr>
              <a:t>M</a:t>
            </a:r>
            <a:endParaRPr lang="zh-CN" altLang="en-US" sz="1600"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custDataLst>
              <p:tags r:id="rId7"/>
            </p:custDataLst>
          </p:nvPr>
        </p:nvSpPr>
        <p:spPr>
          <a:xfrm>
            <a:off x="10447655" y="5519125"/>
            <a:ext cx="1066800" cy="337185"/>
          </a:xfrm>
          <a:prstGeom prst="rect">
            <a:avLst/>
          </a:prstGeom>
          <a:noFill/>
        </p:spPr>
        <p:txBody>
          <a:bodyPr wrap="square" rtlCol="0">
            <a:spAutoFit/>
          </a:bodyPr>
          <a:p>
            <a:r>
              <a:rPr lang="en-US" altLang="zh-CN" sz="1600" dirty="0" smtClean="0">
                <a:solidFill>
                  <a:srgbClr val="FF0000"/>
                </a:solidFill>
                <a:latin typeface="Times New Roman" panose="02020603050405020304" pitchFamily="18" charset="0"/>
                <a:cs typeface="Times New Roman" panose="02020603050405020304" pitchFamily="18" charset="0"/>
              </a:rPr>
              <a:t>300 </a:t>
            </a:r>
            <a:r>
              <a:rPr lang="el-GR" altLang="zh-CN" sz="1600" dirty="0" smtClean="0">
                <a:solidFill>
                  <a:srgbClr val="FF0000"/>
                </a:solidFill>
                <a:latin typeface="Times New Roman" panose="02020603050405020304" pitchFamily="18" charset="0"/>
                <a:cs typeface="Times New Roman" panose="02020603050405020304" pitchFamily="18" charset="0"/>
              </a:rPr>
              <a:t>μ</a:t>
            </a:r>
            <a:r>
              <a:rPr lang="en-US" altLang="zh-CN" sz="1600" dirty="0" smtClean="0">
                <a:solidFill>
                  <a:srgbClr val="FF0000"/>
                </a:solidFill>
                <a:latin typeface="Times New Roman" panose="02020603050405020304" pitchFamily="18" charset="0"/>
                <a:cs typeface="Times New Roman" panose="02020603050405020304" pitchFamily="18" charset="0"/>
              </a:rPr>
              <a:t>M</a:t>
            </a:r>
            <a:endParaRPr lang="zh-CN" altLang="en-US" sz="16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9053" y="220287"/>
            <a:ext cx="2417445"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4.3.3 Humic Acid</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10" name="Picture 2" descr="C:\Users\admin\Desktop\21plex 验证性实验\21plex-腐植酸（5,10,20,30,50,100,200,300） - 副本.png"/>
          <p:cNvPicPr>
            <a:picLocks noChangeAspect="1" noChangeArrowheads="1"/>
          </p:cNvPicPr>
          <p:nvPr>
            <p:custDataLst>
              <p:tags r:id="rId2"/>
            </p:custDataLst>
          </p:nvPr>
        </p:nvPicPr>
        <p:blipFill>
          <a:blip r:embed="rId3" cstate="print"/>
          <a:srcRect/>
          <a:stretch>
            <a:fillRect/>
          </a:stretch>
        </p:blipFill>
        <p:spPr bwMode="auto">
          <a:xfrm>
            <a:off x="188595" y="1287145"/>
            <a:ext cx="11814810" cy="5243830"/>
          </a:xfrm>
          <a:prstGeom prst="rect">
            <a:avLst/>
          </a:prstGeom>
          <a:noFill/>
          <a:ln>
            <a:solidFill>
              <a:schemeClr val="tx2">
                <a:lumMod val="60000"/>
                <a:lumOff val="40000"/>
              </a:schemeClr>
            </a:solidFill>
          </a:ln>
          <a:effectLst>
            <a:glow rad="101600">
              <a:schemeClr val="accent1">
                <a:satMod val="175000"/>
                <a:alpha val="40000"/>
              </a:schemeClr>
            </a:glow>
          </a:effectLst>
        </p:spPr>
      </p:pic>
      <p:sp>
        <p:nvSpPr>
          <p:cNvPr id="2" name="TextBox 6"/>
          <p:cNvSpPr txBox="1"/>
          <p:nvPr>
            <p:custDataLst>
              <p:tags r:id="rId4"/>
            </p:custDataLst>
          </p:nvPr>
        </p:nvSpPr>
        <p:spPr>
          <a:xfrm>
            <a:off x="10752455" y="1957070"/>
            <a:ext cx="1066800" cy="337185"/>
          </a:xfrm>
          <a:prstGeom prst="rect">
            <a:avLst/>
          </a:prstGeom>
          <a:noFill/>
        </p:spPr>
        <p:txBody>
          <a:bodyPr wrap="square" rtlCol="0">
            <a:spAutoFit/>
          </a:bodyPr>
          <a:p>
            <a:r>
              <a:rPr lang="en-US" altLang="zh-CN" sz="1600" dirty="0" smtClean="0">
                <a:solidFill>
                  <a:srgbClr val="FF0000"/>
                </a:solidFill>
                <a:latin typeface="Times New Roman" panose="02020603050405020304" pitchFamily="18" charset="0"/>
                <a:cs typeface="Times New Roman" panose="02020603050405020304" pitchFamily="18" charset="0"/>
              </a:rPr>
              <a:t>10 </a:t>
            </a:r>
            <a:r>
              <a:rPr lang="en-US" altLang="zh-CN" sz="1600" dirty="0" err="1" smtClean="0">
                <a:solidFill>
                  <a:srgbClr val="FF0000"/>
                </a:solidFill>
                <a:latin typeface="Times New Roman" panose="02020603050405020304" pitchFamily="18" charset="0"/>
                <a:cs typeface="Times New Roman" panose="02020603050405020304" pitchFamily="18" charset="0"/>
              </a:rPr>
              <a:t>ng</a:t>
            </a:r>
            <a:r>
              <a:rPr lang="en-US" altLang="zh-CN" sz="1600" dirty="0" smtClean="0">
                <a:solidFill>
                  <a:srgbClr val="FF0000"/>
                </a:solidFill>
                <a:latin typeface="Times New Roman" panose="02020603050405020304" pitchFamily="18" charset="0"/>
                <a:cs typeface="Times New Roman" panose="02020603050405020304" pitchFamily="18" charset="0"/>
              </a:rPr>
              <a:t>/</a:t>
            </a:r>
            <a:r>
              <a:rPr lang="el-GR" altLang="zh-CN" sz="1600" dirty="0" smtClean="0">
                <a:solidFill>
                  <a:srgbClr val="FF0000"/>
                </a:solidFill>
                <a:latin typeface="Times New Roman" panose="02020603050405020304" pitchFamily="18" charset="0"/>
                <a:cs typeface="Times New Roman" panose="02020603050405020304" pitchFamily="18" charset="0"/>
              </a:rPr>
              <a:t>μ</a:t>
            </a:r>
            <a:r>
              <a:rPr lang="en-US" altLang="zh-CN" sz="1600" dirty="0" smtClean="0">
                <a:solidFill>
                  <a:srgbClr val="FF0000"/>
                </a:solidFill>
                <a:latin typeface="Times New Roman" panose="02020603050405020304" pitchFamily="18" charset="0"/>
                <a:cs typeface="Times New Roman" panose="02020603050405020304" pitchFamily="18" charset="0"/>
              </a:rPr>
              <a:t>L</a:t>
            </a:r>
            <a:endParaRPr lang="zh-CN" altLang="en-US" sz="1600"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custDataLst>
              <p:tags r:id="rId5"/>
            </p:custDataLst>
          </p:nvPr>
        </p:nvSpPr>
        <p:spPr>
          <a:xfrm>
            <a:off x="10752455" y="2829024"/>
            <a:ext cx="1066800" cy="337185"/>
          </a:xfrm>
          <a:prstGeom prst="rect">
            <a:avLst/>
          </a:prstGeom>
          <a:noFill/>
        </p:spPr>
        <p:txBody>
          <a:bodyPr wrap="square" rtlCol="0">
            <a:spAutoFit/>
          </a:bodyPr>
          <a:p>
            <a:r>
              <a:rPr lang="en-US" altLang="zh-CN" sz="1600" dirty="0" smtClean="0">
                <a:solidFill>
                  <a:srgbClr val="FF0000"/>
                </a:solidFill>
                <a:latin typeface="Times New Roman" panose="02020603050405020304" pitchFamily="18" charset="0"/>
                <a:cs typeface="Times New Roman" panose="02020603050405020304" pitchFamily="18" charset="0"/>
              </a:rPr>
              <a:t>30 </a:t>
            </a:r>
            <a:r>
              <a:rPr lang="en-US" altLang="zh-CN" sz="1600" dirty="0" err="1" smtClean="0">
                <a:solidFill>
                  <a:srgbClr val="FF0000"/>
                </a:solidFill>
                <a:latin typeface="Times New Roman" panose="02020603050405020304" pitchFamily="18" charset="0"/>
                <a:cs typeface="Times New Roman" panose="02020603050405020304" pitchFamily="18" charset="0"/>
              </a:rPr>
              <a:t>ng</a:t>
            </a:r>
            <a:r>
              <a:rPr lang="en-US" altLang="zh-CN" sz="1600" dirty="0" smtClean="0">
                <a:solidFill>
                  <a:srgbClr val="FF0000"/>
                </a:solidFill>
                <a:latin typeface="Times New Roman" panose="02020603050405020304" pitchFamily="18" charset="0"/>
                <a:cs typeface="Times New Roman" panose="02020603050405020304" pitchFamily="18" charset="0"/>
              </a:rPr>
              <a:t>/</a:t>
            </a:r>
            <a:r>
              <a:rPr lang="el-GR" altLang="zh-CN" sz="1600" dirty="0" smtClean="0">
                <a:solidFill>
                  <a:srgbClr val="FF0000"/>
                </a:solidFill>
                <a:latin typeface="Times New Roman" panose="02020603050405020304" pitchFamily="18" charset="0"/>
                <a:cs typeface="Times New Roman" panose="02020603050405020304" pitchFamily="18" charset="0"/>
              </a:rPr>
              <a:t>μ</a:t>
            </a:r>
            <a:r>
              <a:rPr lang="en-US" altLang="zh-CN" sz="1600" dirty="0" smtClean="0">
                <a:solidFill>
                  <a:srgbClr val="FF0000"/>
                </a:solidFill>
                <a:latin typeface="Times New Roman" panose="02020603050405020304" pitchFamily="18" charset="0"/>
                <a:cs typeface="Times New Roman" panose="02020603050405020304" pitchFamily="18" charset="0"/>
              </a:rPr>
              <a:t>L</a:t>
            </a:r>
            <a:endParaRPr lang="zh-CN" altLang="en-US" sz="1600"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custDataLst>
              <p:tags r:id="rId6"/>
            </p:custDataLst>
          </p:nvPr>
        </p:nvSpPr>
        <p:spPr>
          <a:xfrm>
            <a:off x="10752455" y="4156809"/>
            <a:ext cx="1066800" cy="337185"/>
          </a:xfrm>
          <a:prstGeom prst="rect">
            <a:avLst/>
          </a:prstGeom>
          <a:noFill/>
        </p:spPr>
        <p:txBody>
          <a:bodyPr wrap="square" rtlCol="0">
            <a:spAutoFit/>
          </a:bodyPr>
          <a:p>
            <a:r>
              <a:rPr lang="en-US" altLang="zh-CN" sz="1600" dirty="0" smtClean="0">
                <a:solidFill>
                  <a:srgbClr val="FF0000"/>
                </a:solidFill>
                <a:latin typeface="Times New Roman" panose="02020603050405020304" pitchFamily="18" charset="0"/>
                <a:cs typeface="Times New Roman" panose="02020603050405020304" pitchFamily="18" charset="0"/>
              </a:rPr>
              <a:t>50 </a:t>
            </a:r>
            <a:r>
              <a:rPr lang="en-US" altLang="zh-CN" sz="1600" dirty="0" err="1" smtClean="0">
                <a:solidFill>
                  <a:srgbClr val="FF0000"/>
                </a:solidFill>
                <a:latin typeface="Times New Roman" panose="02020603050405020304" pitchFamily="18" charset="0"/>
                <a:cs typeface="Times New Roman" panose="02020603050405020304" pitchFamily="18" charset="0"/>
              </a:rPr>
              <a:t>ng</a:t>
            </a:r>
            <a:r>
              <a:rPr lang="en-US" altLang="zh-CN" sz="1600" dirty="0" smtClean="0">
                <a:solidFill>
                  <a:srgbClr val="FF0000"/>
                </a:solidFill>
                <a:latin typeface="Times New Roman" panose="02020603050405020304" pitchFamily="18" charset="0"/>
                <a:cs typeface="Times New Roman" panose="02020603050405020304" pitchFamily="18" charset="0"/>
              </a:rPr>
              <a:t>/</a:t>
            </a:r>
            <a:r>
              <a:rPr lang="el-GR" altLang="zh-CN" sz="1600" dirty="0" smtClean="0">
                <a:solidFill>
                  <a:srgbClr val="FF0000"/>
                </a:solidFill>
                <a:latin typeface="Times New Roman" panose="02020603050405020304" pitchFamily="18" charset="0"/>
                <a:cs typeface="Times New Roman" panose="02020603050405020304" pitchFamily="18" charset="0"/>
              </a:rPr>
              <a:t>μ</a:t>
            </a:r>
            <a:r>
              <a:rPr lang="en-US" altLang="zh-CN" sz="1600" dirty="0" smtClean="0">
                <a:solidFill>
                  <a:srgbClr val="FF0000"/>
                </a:solidFill>
                <a:latin typeface="Times New Roman" panose="02020603050405020304" pitchFamily="18" charset="0"/>
                <a:cs typeface="Times New Roman" panose="02020603050405020304" pitchFamily="18" charset="0"/>
              </a:rPr>
              <a:t>L</a:t>
            </a:r>
            <a:endParaRPr lang="zh-CN" altLang="en-US" sz="1600"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custDataLst>
              <p:tags r:id="rId7"/>
            </p:custDataLst>
          </p:nvPr>
        </p:nvSpPr>
        <p:spPr>
          <a:xfrm>
            <a:off x="10676255" y="5484495"/>
            <a:ext cx="1066800" cy="583565"/>
          </a:xfrm>
          <a:prstGeom prst="rect">
            <a:avLst/>
          </a:prstGeom>
          <a:noFill/>
        </p:spPr>
        <p:txBody>
          <a:bodyPr wrap="square" rtlCol="0">
            <a:spAutoFit/>
          </a:bodyPr>
          <a:p>
            <a:r>
              <a:rPr lang="en-US" altLang="zh-CN" sz="1600" dirty="0" smtClean="0">
                <a:solidFill>
                  <a:srgbClr val="FF0000"/>
                </a:solidFill>
                <a:latin typeface="Times New Roman" panose="02020603050405020304" pitchFamily="18" charset="0"/>
                <a:cs typeface="Times New Roman" panose="02020603050405020304" pitchFamily="18" charset="0"/>
              </a:rPr>
              <a:t>100 </a:t>
            </a:r>
            <a:r>
              <a:rPr lang="en-US" altLang="zh-CN" sz="1600" dirty="0" err="1" smtClean="0">
                <a:solidFill>
                  <a:srgbClr val="FF0000"/>
                </a:solidFill>
                <a:latin typeface="Times New Roman" panose="02020603050405020304" pitchFamily="18" charset="0"/>
                <a:cs typeface="Times New Roman" panose="02020603050405020304" pitchFamily="18" charset="0"/>
              </a:rPr>
              <a:t>ng</a:t>
            </a:r>
            <a:r>
              <a:rPr lang="en-US" altLang="zh-CN" sz="1600" dirty="0" smtClean="0">
                <a:solidFill>
                  <a:srgbClr val="FF0000"/>
                </a:solidFill>
                <a:latin typeface="Times New Roman" panose="02020603050405020304" pitchFamily="18" charset="0"/>
                <a:cs typeface="Times New Roman" panose="02020603050405020304" pitchFamily="18" charset="0"/>
              </a:rPr>
              <a:t>/</a:t>
            </a:r>
            <a:r>
              <a:rPr lang="el-GR" altLang="zh-CN" sz="1600" dirty="0" smtClean="0">
                <a:solidFill>
                  <a:srgbClr val="FF0000"/>
                </a:solidFill>
                <a:latin typeface="Times New Roman" panose="02020603050405020304" pitchFamily="18" charset="0"/>
                <a:cs typeface="Times New Roman" panose="02020603050405020304" pitchFamily="18" charset="0"/>
              </a:rPr>
              <a:t>μ</a:t>
            </a:r>
            <a:r>
              <a:rPr lang="en-US" altLang="zh-CN" sz="1600" dirty="0" smtClean="0">
                <a:solidFill>
                  <a:srgbClr val="FF0000"/>
                </a:solidFill>
                <a:latin typeface="Times New Roman" panose="02020603050405020304" pitchFamily="18" charset="0"/>
                <a:cs typeface="Times New Roman" panose="02020603050405020304" pitchFamily="18" charset="0"/>
              </a:rPr>
              <a:t>L</a:t>
            </a:r>
            <a:endParaRPr lang="zh-CN" altLang="en-US" sz="16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9053" y="220287"/>
            <a:ext cx="1927225"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4.4 Summary</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sp>
        <p:nvSpPr>
          <p:cNvPr id="8" name="矩形 7"/>
          <p:cNvSpPr/>
          <p:nvPr>
            <p:custDataLst>
              <p:tags r:id="rId2"/>
            </p:custDataLst>
          </p:nvPr>
        </p:nvSpPr>
        <p:spPr>
          <a:xfrm>
            <a:off x="1630045" y="1998345"/>
            <a:ext cx="8957945" cy="2861310"/>
          </a:xfrm>
          <a:prstGeom prst="rect">
            <a:avLst/>
          </a:prstGeom>
          <a:effectLst/>
        </p:spPr>
        <p:txBody>
          <a:bodyPr wrap="square">
            <a:spAutoFit/>
          </a:bodyPr>
          <a:p>
            <a:r>
              <a:rPr lang="en-US" altLang="zh-CN" dirty="0" smtClean="0">
                <a:latin typeface="Times New Roman" panose="02020603050405020304" pitchFamily="18" charset="0"/>
                <a:cs typeface="Times New Roman" panose="02020603050405020304" pitchFamily="18" charset="0"/>
              </a:rPr>
              <a:t>1. </a:t>
            </a:r>
            <a:r>
              <a:rPr lang="en-US" altLang="zh-CN" dirty="0" smtClean="0">
                <a:solidFill>
                  <a:srgbClr val="FF0000"/>
                </a:solidFill>
                <a:latin typeface="Times New Roman" panose="02020603050405020304" pitchFamily="18" charset="0"/>
                <a:cs typeface="Times New Roman" panose="02020603050405020304" pitchFamily="18" charset="0"/>
              </a:rPr>
              <a:t>High sensitivity:</a:t>
            </a:r>
            <a:r>
              <a:rPr lang="en-US" altLang="zh-CN" dirty="0" smtClean="0">
                <a:latin typeface="Times New Roman" panose="02020603050405020304" pitchFamily="18" charset="0"/>
                <a:cs typeface="Times New Roman" panose="02020603050405020304" pitchFamily="18" charset="0"/>
              </a:rPr>
              <a:t> 21Plex showed good performance in the amplification of 125pg DNA samples. 1-3 pieces of </a:t>
            </a:r>
            <a:r>
              <a:rPr lang="en-US" altLang="zh-CN" dirty="0" smtClean="0">
                <a:latin typeface="Times New Roman" panose="02020603050405020304" pitchFamily="18" charset="0"/>
                <a:cs typeface="Times New Roman" panose="02020603050405020304" pitchFamily="18" charset="0"/>
                <a:sym typeface="+mn-ea"/>
              </a:rPr>
              <a:t>FTA blood cards and/or FTA oral cards </a:t>
            </a:r>
            <a:r>
              <a:rPr lang="en-US" altLang="zh-CN" dirty="0" smtClean="0">
                <a:latin typeface="Times New Roman" panose="02020603050405020304" pitchFamily="18" charset="0"/>
                <a:cs typeface="Times New Roman" panose="02020603050405020304" pitchFamily="18" charset="0"/>
              </a:rPr>
              <a:t>of 1.2 mm aperture were amplified normally.</a:t>
            </a:r>
            <a:endParaRPr lang="zh-CN" altLang="en-US" dirty="0" smtClean="0">
              <a:latin typeface="Times New Roman" panose="02020603050405020304" pitchFamily="18" charset="0"/>
              <a:cs typeface="Times New Roman" panose="02020603050405020304" pitchFamily="18" charset="0"/>
            </a:endParaRPr>
          </a:p>
          <a:p>
            <a:endParaRPr lang="en-US" altLang="zh-CN" dirty="0" smtClean="0">
              <a:latin typeface="Times New Roman" panose="02020603050405020304" pitchFamily="18" charset="0"/>
              <a:cs typeface="Times New Roman" panose="02020603050405020304" pitchFamily="18" charset="0"/>
            </a:endParaRPr>
          </a:p>
          <a:p>
            <a:r>
              <a:rPr lang="en-US" altLang="zh-CN" dirty="0" smtClean="0">
                <a:latin typeface="Times New Roman" panose="02020603050405020304" pitchFamily="18" charset="0"/>
                <a:cs typeface="Times New Roman" panose="02020603050405020304" pitchFamily="18" charset="0"/>
              </a:rPr>
              <a:t>2. </a:t>
            </a:r>
            <a:r>
              <a:rPr lang="en-US" altLang="zh-CN" dirty="0" smtClean="0">
                <a:solidFill>
                  <a:srgbClr val="FF0000"/>
                </a:solidFill>
                <a:latin typeface="Times New Roman" panose="02020603050405020304" pitchFamily="18" charset="0"/>
                <a:cs typeface="Times New Roman" panose="02020603050405020304" pitchFamily="18" charset="0"/>
              </a:rPr>
              <a:t>Strong tolerance:</a:t>
            </a:r>
            <a:r>
              <a:rPr lang="en-US" altLang="zh-CN" dirty="0" smtClean="0">
                <a:latin typeface="Times New Roman" panose="02020603050405020304" pitchFamily="18" charset="0"/>
                <a:cs typeface="Times New Roman" panose="02020603050405020304" pitchFamily="18" charset="0"/>
              </a:rPr>
              <a:t> 21Plex amplified normally in Mix or Primer reaction systems of different concentrations. 21Plex showed good performance at 55 - 61°C annealing temperature or 29 - 31 reaction cycles.</a:t>
            </a:r>
            <a:endParaRPr lang="en-US" altLang="zh-CN" dirty="0" smtClean="0">
              <a:latin typeface="Times New Roman" panose="02020603050405020304" pitchFamily="18" charset="0"/>
              <a:cs typeface="Times New Roman" panose="02020603050405020304" pitchFamily="18" charset="0"/>
            </a:endParaRPr>
          </a:p>
          <a:p>
            <a:endParaRPr lang="en-US" altLang="zh-CN" dirty="0" smtClean="0">
              <a:latin typeface="Times New Roman" panose="02020603050405020304" pitchFamily="18" charset="0"/>
              <a:cs typeface="Times New Roman" panose="02020603050405020304" pitchFamily="18" charset="0"/>
            </a:endParaRPr>
          </a:p>
          <a:p>
            <a:r>
              <a:rPr lang="en-US" altLang="zh-CN" dirty="0" smtClean="0">
                <a:latin typeface="Times New Roman" panose="02020603050405020304" pitchFamily="18" charset="0"/>
                <a:cs typeface="Times New Roman" panose="02020603050405020304" pitchFamily="18" charset="0"/>
              </a:rPr>
              <a:t>3. </a:t>
            </a:r>
            <a:r>
              <a:rPr lang="en-US" altLang="zh-CN" dirty="0" smtClean="0">
                <a:solidFill>
                  <a:srgbClr val="FF0000"/>
                </a:solidFill>
                <a:latin typeface="Times New Roman" panose="02020603050405020304" pitchFamily="18" charset="0"/>
                <a:cs typeface="Times New Roman" panose="02020603050405020304" pitchFamily="18" charset="0"/>
              </a:rPr>
              <a:t>Strong resistance to multiple inhibitors: </a:t>
            </a:r>
            <a:r>
              <a:rPr lang="en-US" altLang="zh-CN" dirty="0" smtClean="0">
                <a:latin typeface="Times New Roman" panose="02020603050405020304" pitchFamily="18" charset="0"/>
                <a:cs typeface="Times New Roman" panose="02020603050405020304" pitchFamily="18" charset="0"/>
              </a:rPr>
              <a:t>21Plex amplified normally under conditions of 0.1mM hematin, 100μM hemoglobin or 30ng/μL humic acid.</a:t>
            </a:r>
            <a:endParaRPr lang="zh-CN" alt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0" y="1999716"/>
            <a:ext cx="12192000" cy="2016807"/>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35" y="2506980"/>
            <a:ext cx="12192000" cy="922020"/>
          </a:xfrm>
          <a:prstGeom prst="rect">
            <a:avLst/>
          </a:prstGeom>
          <a:noFill/>
        </p:spPr>
        <p:txBody>
          <a:bodyPr wrap="square" rtlCol="0">
            <a:spAutoFit/>
          </a:bodyPr>
          <a:lstStyle/>
          <a:p>
            <a:pPr algn="ctr"/>
            <a:r>
              <a:rPr lang="en-US" altLang="zh-CN" sz="5400" b="1" dirty="0">
                <a:solidFill>
                  <a:schemeClr val="bg1"/>
                </a:solidFill>
                <a:latin typeface="Times New Roman" panose="02020603050405020304" pitchFamily="18" charset="0"/>
                <a:cs typeface="Times New Roman" panose="02020603050405020304" pitchFamily="18" charset="0"/>
              </a:rPr>
              <a:t>Service &amp; Cooperation</a:t>
            </a:r>
            <a:endParaRPr lang="en-US" altLang="zh-CN" sz="5400" b="1" dirty="0">
              <a:solidFill>
                <a:schemeClr val="bg1"/>
              </a:solidFill>
              <a:latin typeface="Times New Roman" panose="02020603050405020304" pitchFamily="18" charset="0"/>
              <a:cs typeface="Times New Roman" panose="02020603050405020304" pitchFamily="18" charset="0"/>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71730"/>
            <a:ext cx="3004462" cy="1158864"/>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6" y="220287"/>
            <a:ext cx="3162300"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Service &amp; Cooperation</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r="13330"/>
          <a:stretch>
            <a:fillRect/>
          </a:stretch>
        </p:blipFill>
        <p:spPr>
          <a:xfrm>
            <a:off x="888829" y="1386401"/>
            <a:ext cx="4238648" cy="5315274"/>
          </a:xfrm>
          <a:prstGeom prst="rect">
            <a:avLst/>
          </a:prstGeom>
          <a:ln>
            <a:noFill/>
          </a:ln>
          <a:effectLst>
            <a:outerShdw blurRad="292100" dist="139700" dir="2700000" algn="tl" rotWithShape="0">
              <a:srgbClr val="333333">
                <a:alpha val="65000"/>
              </a:srgbClr>
            </a:outerShdw>
          </a:effectLst>
        </p:spPr>
      </p:pic>
      <p:sp>
        <p:nvSpPr>
          <p:cNvPr id="3" name="TextBox 2"/>
          <p:cNvSpPr txBox="1"/>
          <p:nvPr>
            <p:custDataLst>
              <p:tags r:id="rId3"/>
            </p:custDataLst>
          </p:nvPr>
        </p:nvSpPr>
        <p:spPr>
          <a:xfrm>
            <a:off x="6624320" y="1386205"/>
            <a:ext cx="4695190" cy="5077460"/>
          </a:xfrm>
          <a:prstGeom prst="rect">
            <a:avLst/>
          </a:prstGeom>
          <a:noFill/>
        </p:spPr>
        <p:txBody>
          <a:bodyPr wrap="square" rtlCol="0">
            <a:spAutoFit/>
          </a:bodyPr>
          <a:lstStyle/>
          <a:p>
            <a:pPr algn="l">
              <a:lnSpc>
                <a:spcPct val="100000"/>
              </a:lnSpc>
              <a:buClrTx/>
              <a:buSzTx/>
              <a:buFontTx/>
            </a:pPr>
            <a:r>
              <a:rPr lang="en-US" altLang="zh-CN" dirty="0" smtClean="0">
                <a:latin typeface="Times New Roman" panose="02020603050405020304" pitchFamily="18" charset="0"/>
                <a:cs typeface="Times New Roman" panose="02020603050405020304" pitchFamily="18" charset="0"/>
              </a:rPr>
              <a:t> </a:t>
            </a:r>
            <a:r>
              <a:rPr lang="en-US" altLang="zh-CN" dirty="0" smtClean="0">
                <a:solidFill>
                  <a:schemeClr val="tx1"/>
                </a:solidFill>
                <a:latin typeface="Times New Roman" panose="02020603050405020304" pitchFamily="18" charset="0"/>
                <a:cs typeface="Times New Roman" panose="02020603050405020304" pitchFamily="18" charset="0"/>
              </a:rPr>
              <a:t>     Jiangsu Superbio Biomedical Co. Ltd., founded in 2011, is a cutting-edge technology enterprise owning the Practice License of Medical Institution, which </a:t>
            </a:r>
            <a:r>
              <a:rPr lang="en-US" altLang="zh-CN" dirty="0" smtClean="0">
                <a:solidFill>
                  <a:schemeClr val="tx1"/>
                </a:solidFill>
                <a:latin typeface="Times New Roman" panose="02020603050405020304" pitchFamily="18" charset="0"/>
                <a:cs typeface="Times New Roman" panose="02020603050405020304" pitchFamily="18" charset="0"/>
                <a:sym typeface="+mn-ea"/>
              </a:rPr>
              <a:t>specializes in  the research and testing of gene sequencing industry, and</a:t>
            </a:r>
            <a:r>
              <a:rPr lang="en-US" altLang="zh-CN" dirty="0" smtClean="0">
                <a:solidFill>
                  <a:schemeClr val="tx1"/>
                </a:solidFill>
                <a:latin typeface="Times New Roman" panose="02020603050405020304" pitchFamily="18" charset="0"/>
                <a:cs typeface="Times New Roman" panose="02020603050405020304" pitchFamily="18" charset="0"/>
              </a:rPr>
              <a:t> integrates R&amp;D, production and sales. The company's products and services cover forensic testing, medical testing, food/environment/medicine testing, instrumentation and software.</a:t>
            </a:r>
            <a:endParaRPr lang="en-US" altLang="zh-CN" dirty="0" smtClean="0">
              <a:solidFill>
                <a:schemeClr val="tx1"/>
              </a:solidFill>
              <a:latin typeface="Times New Roman" panose="02020603050405020304" pitchFamily="18" charset="0"/>
              <a:cs typeface="Times New Roman" panose="02020603050405020304" pitchFamily="18" charset="0"/>
            </a:endParaRPr>
          </a:p>
          <a:p>
            <a:pPr algn="l">
              <a:lnSpc>
                <a:spcPct val="100000"/>
              </a:lnSpc>
              <a:buClrTx/>
              <a:buSzTx/>
              <a:buFontTx/>
            </a:pPr>
            <a:r>
              <a:rPr lang="en-US" altLang="zh-CN" dirty="0" smtClean="0">
                <a:solidFill>
                  <a:schemeClr val="tx1"/>
                </a:solidFill>
                <a:latin typeface="Times New Roman" panose="02020603050405020304" pitchFamily="18" charset="0"/>
                <a:cs typeface="Times New Roman" panose="02020603050405020304" pitchFamily="18" charset="0"/>
              </a:rPr>
              <a:t>      We are willing to provide clients with scientific research services related to forensic DNA testing, such as research projects and papers publication, solving all the difficulties encountered in the experiment for you.</a:t>
            </a:r>
            <a:endParaRPr lang="en-US" altLang="zh-CN" dirty="0" smtClean="0">
              <a:solidFill>
                <a:schemeClr val="tx1"/>
              </a:solidFill>
              <a:latin typeface="Times New Roman" panose="02020603050405020304" pitchFamily="18" charset="0"/>
              <a:cs typeface="Times New Roman" panose="02020603050405020304" pitchFamily="18" charset="0"/>
            </a:endParaRPr>
          </a:p>
          <a:p>
            <a:pPr algn="l">
              <a:lnSpc>
                <a:spcPct val="100000"/>
              </a:lnSpc>
              <a:buClrTx/>
              <a:buSzTx/>
              <a:buFontTx/>
            </a:pPr>
            <a:r>
              <a:rPr lang="en-US" altLang="zh-CN" dirty="0" smtClean="0">
                <a:solidFill>
                  <a:schemeClr val="tx1"/>
                </a:solidFill>
                <a:latin typeface="Times New Roman" panose="02020603050405020304" pitchFamily="18" charset="0"/>
                <a:cs typeface="Times New Roman" panose="02020603050405020304" pitchFamily="18" charset="0"/>
              </a:rPr>
              <a:t>      We sincerely look forward to cooperate with you in developing products and researching projects.</a:t>
            </a:r>
            <a:endParaRPr lang="en-US" altLang="zh-CN" dirty="0" smtClean="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6" y="220287"/>
            <a:ext cx="5608320"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1.2 Loci Arrangement Diagram of 21Plex </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3" name="图片 2"/>
          <p:cNvPicPr/>
          <p:nvPr>
            <p:custDataLst>
              <p:tags r:id="rId2"/>
            </p:custDataLst>
          </p:nvPr>
        </p:nvPicPr>
        <p:blipFill>
          <a:blip r:embed="rId3"/>
          <a:stretch>
            <a:fillRect/>
          </a:stretch>
        </p:blipFill>
        <p:spPr>
          <a:xfrm>
            <a:off x="1861185" y="1447800"/>
            <a:ext cx="8469630" cy="4949825"/>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156135" y="2651425"/>
            <a:ext cx="12192000" cy="923330"/>
          </a:xfrm>
          <a:prstGeom prst="rect">
            <a:avLst/>
          </a:prstGeom>
        </p:spPr>
        <p:txBody>
          <a:bodyPr wrap="square">
            <a:spAutoFit/>
          </a:bodyPr>
          <a:lstStyle/>
          <a:p>
            <a:pPr algn="ctr"/>
            <a:r>
              <a:rPr lang="en-US" altLang="zh-CN" sz="5400" b="1" dirty="0">
                <a:solidFill>
                  <a:srgbClr val="0086D1"/>
                </a:solidFill>
                <a:latin typeface="微软雅黑" panose="020B0503020204020204" charset="-122"/>
                <a:ea typeface="微软雅黑" panose="020B0503020204020204" charset="-122"/>
              </a:rPr>
              <a:t>THANKS</a:t>
            </a:r>
            <a:r>
              <a:rPr lang="en-US" altLang="zh-CN" sz="4800" b="1" dirty="0">
                <a:solidFill>
                  <a:srgbClr val="0086D1"/>
                </a:solidFill>
                <a:latin typeface="微软雅黑" panose="020B0503020204020204" charset="-122"/>
                <a:ea typeface="微软雅黑" panose="020B0503020204020204" charset="-122"/>
              </a:rPr>
              <a:t>!</a:t>
            </a:r>
            <a:endParaRPr lang="zh-CN" altLang="en-US" sz="4800" dirty="0">
              <a:solidFill>
                <a:prstClr val="black"/>
              </a:solidFill>
              <a:latin typeface="Arial" panose="020B0604020202020204"/>
              <a:ea typeface="微软雅黑" panose="020B0503020204020204" charset="-122"/>
            </a:endParaRPr>
          </a:p>
        </p:txBody>
      </p:sp>
      <p:grpSp>
        <p:nvGrpSpPr>
          <p:cNvPr id="6" name="组合 5"/>
          <p:cNvGrpSpPr/>
          <p:nvPr/>
        </p:nvGrpSpPr>
        <p:grpSpPr>
          <a:xfrm>
            <a:off x="0" y="6350405"/>
            <a:ext cx="9711111" cy="46847"/>
            <a:chOff x="2580023" y="5846613"/>
            <a:chExt cx="9177866" cy="45719"/>
          </a:xfrm>
        </p:grpSpPr>
        <p:cxnSp>
          <p:nvCxnSpPr>
            <p:cNvPr id="7" name="直接连接符 6"/>
            <p:cNvCxnSpPr/>
            <p:nvPr userDrawn="1"/>
          </p:nvCxnSpPr>
          <p:spPr>
            <a:xfrm flipV="1">
              <a:off x="2580023" y="5891337"/>
              <a:ext cx="9177866" cy="995"/>
            </a:xfrm>
            <a:prstGeom prst="line">
              <a:avLst/>
            </a:prstGeom>
            <a:ln w="12700">
              <a:solidFill>
                <a:srgbClr val="0086D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flipV="1">
              <a:off x="2580023" y="5846613"/>
              <a:ext cx="9177866" cy="995"/>
            </a:xfrm>
            <a:prstGeom prst="line">
              <a:avLst/>
            </a:prstGeom>
            <a:ln w="12700">
              <a:solidFill>
                <a:srgbClr val="0086D1"/>
              </a:solidFil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11427044" y="6350405"/>
            <a:ext cx="764956" cy="47888"/>
            <a:chOff x="2580023" y="5846613"/>
            <a:chExt cx="9177866" cy="45719"/>
          </a:xfrm>
        </p:grpSpPr>
        <p:cxnSp>
          <p:nvCxnSpPr>
            <p:cNvPr id="10" name="直接连接符 9"/>
            <p:cNvCxnSpPr/>
            <p:nvPr userDrawn="1"/>
          </p:nvCxnSpPr>
          <p:spPr>
            <a:xfrm flipV="1">
              <a:off x="2580023" y="5891337"/>
              <a:ext cx="9177866" cy="995"/>
            </a:xfrm>
            <a:prstGeom prst="line">
              <a:avLst/>
            </a:prstGeom>
            <a:ln w="12700">
              <a:solidFill>
                <a:srgbClr val="0086D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flipV="1">
              <a:off x="2580023" y="5846613"/>
              <a:ext cx="9177866" cy="995"/>
            </a:xfrm>
            <a:prstGeom prst="line">
              <a:avLst/>
            </a:prstGeom>
            <a:ln w="12700">
              <a:solidFill>
                <a:srgbClr val="0086D1"/>
              </a:solidFill>
            </a:ln>
          </p:spPr>
          <p:style>
            <a:lnRef idx="1">
              <a:schemeClr val="accent1"/>
            </a:lnRef>
            <a:fillRef idx="0">
              <a:schemeClr val="accent1"/>
            </a:fillRef>
            <a:effectRef idx="0">
              <a:schemeClr val="accent1"/>
            </a:effectRef>
            <a:fontRef idx="minor">
              <a:schemeClr val="tx1"/>
            </a:fontRef>
          </p:style>
        </p:cxnSp>
      </p:grpSp>
      <p:pic>
        <p:nvPicPr>
          <p:cNvPr id="12" name="Picture 3" descr="C:\Documents and Settings\Administrator\My Documents\Jingoal\zz@8115279\RecvFiles\LOGO-01-01.png"/>
          <p:cNvPicPr>
            <a:picLocks noChangeAspect="1" noChangeArrowheads="1"/>
          </p:cNvPicPr>
          <p:nvPr/>
        </p:nvPicPr>
        <p:blipFill>
          <a:blip r:embed="rId1" cstate="print"/>
          <a:srcRect/>
          <a:stretch>
            <a:fillRect/>
          </a:stretch>
        </p:blipFill>
        <p:spPr bwMode="auto">
          <a:xfrm>
            <a:off x="9723303" y="6165861"/>
            <a:ext cx="1715933" cy="369087"/>
          </a:xfrm>
          <a:prstGeom prst="rect">
            <a:avLst/>
          </a:prstGeom>
          <a:noFill/>
        </p:spPr>
      </p:pic>
      <p:sp>
        <p:nvSpPr>
          <p:cNvPr id="2" name="矩形 1"/>
          <p:cNvSpPr/>
          <p:nvPr>
            <p:custDataLst>
              <p:tags r:id="rId2"/>
            </p:custDataLst>
          </p:nvPr>
        </p:nvSpPr>
        <p:spPr>
          <a:xfrm>
            <a:off x="0" y="4829175"/>
            <a:ext cx="5676900" cy="1476375"/>
          </a:xfrm>
          <a:prstGeom prst="rect">
            <a:avLst/>
          </a:prstGeom>
        </p:spPr>
        <p:txBody>
          <a:bodyPr wrap="square">
            <a:spAutoFit/>
          </a:bodyPr>
          <a:p>
            <a:pPr algn="l"/>
            <a:r>
              <a:rPr lang="en-US" altLang="zh-CN" b="1" dirty="0" smtClean="0">
                <a:latin typeface="Times New Roman" panose="02020603050405020304" pitchFamily="18" charset="0"/>
                <a:ea typeface="楷体" panose="02010609060101010101" pitchFamily="49" charset="-122"/>
                <a:cs typeface="Times New Roman" panose="02020603050405020304" pitchFamily="18" charset="0"/>
                <a:sym typeface="+mn-ea"/>
              </a:rPr>
              <a:t>Contact Us</a:t>
            </a:r>
            <a:endParaRPr lang="en-US" altLang="zh-CN" b="1" dirty="0" smtClean="0">
              <a:latin typeface="Times New Roman" panose="02020603050405020304" pitchFamily="18" charset="0"/>
              <a:ea typeface="楷体" panose="02010609060101010101" pitchFamily="49" charset="-122"/>
              <a:cs typeface="Times New Roman" panose="02020603050405020304" pitchFamily="18" charset="0"/>
              <a:sym typeface="+mn-ea"/>
            </a:endParaRPr>
          </a:p>
          <a:p>
            <a:pPr algn="l"/>
            <a:r>
              <a:rPr lang="en-US" altLang="zh-CN" dirty="0" smtClean="0">
                <a:latin typeface="Times New Roman" panose="02020603050405020304" pitchFamily="18" charset="0"/>
                <a:ea typeface="楷体" panose="02010609060101010101" pitchFamily="49" charset="-122"/>
                <a:cs typeface="Times New Roman" panose="02020603050405020304" pitchFamily="18" charset="0"/>
                <a:sym typeface="+mn-ea"/>
              </a:rPr>
              <a:t>Address: Sino-Danish Ecological Life Science Industrial Park, No.3-1 Xinjinxhu Road, Pukou District, Nanjing</a:t>
            </a:r>
            <a:endParaRPr lang="en-US" altLang="zh-CN" dirty="0" smtClean="0">
              <a:latin typeface="Times New Roman" panose="02020603050405020304" pitchFamily="18" charset="0"/>
              <a:ea typeface="楷体" panose="02010609060101010101" pitchFamily="49" charset="-122"/>
              <a:cs typeface="Times New Roman" panose="02020603050405020304" pitchFamily="18" charset="0"/>
              <a:sym typeface="+mn-ea"/>
            </a:endParaRPr>
          </a:p>
          <a:p>
            <a:pPr algn="l"/>
            <a:r>
              <a:rPr lang="en-US" altLang="zh-CN" dirty="0" smtClean="0">
                <a:latin typeface="Times New Roman" panose="02020603050405020304" pitchFamily="18" charset="0"/>
                <a:ea typeface="楷体" panose="02010609060101010101" pitchFamily="49" charset="-122"/>
                <a:cs typeface="Times New Roman" panose="02020603050405020304" pitchFamily="18" charset="0"/>
                <a:sym typeface="+mn-ea"/>
              </a:rPr>
              <a:t>Tel: 400-616-2676</a:t>
            </a:r>
            <a:endParaRPr lang="en-US" altLang="zh-CN" dirty="0" smtClean="0">
              <a:latin typeface="Times New Roman" panose="02020603050405020304" pitchFamily="18" charset="0"/>
              <a:ea typeface="楷体" panose="02010609060101010101" pitchFamily="49" charset="-122"/>
              <a:cs typeface="Times New Roman" panose="02020603050405020304" pitchFamily="18" charset="0"/>
              <a:sym typeface="+mn-ea"/>
            </a:endParaRPr>
          </a:p>
          <a:p>
            <a:pPr algn="l"/>
            <a:r>
              <a:rPr lang="en-US" altLang="zh-CN" dirty="0" smtClean="0">
                <a:latin typeface="Times New Roman" panose="02020603050405020304" pitchFamily="18" charset="0"/>
                <a:ea typeface="楷体" panose="02010609060101010101" pitchFamily="49" charset="-122"/>
                <a:cs typeface="Times New Roman" panose="02020603050405020304" pitchFamily="18" charset="0"/>
                <a:sym typeface="+mn-ea"/>
              </a:rPr>
              <a:t>Website: http://www.superbio.cn/</a:t>
            </a:r>
            <a:endParaRPr lang="en-US" altLang="zh-CN" dirty="0" smtClean="0">
              <a:latin typeface="Times New Roman" panose="02020603050405020304" pitchFamily="18" charset="0"/>
              <a:ea typeface="楷体" panose="02010609060101010101" pitchFamily="49" charset="-122"/>
              <a:cs typeface="Times New Roman" panose="02020603050405020304" pitchFamily="18" charset="0"/>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9053" y="220287"/>
            <a:ext cx="7414895"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1.3 Analysis Software Loci Information Table of 21Plex </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sp>
        <p:nvSpPr>
          <p:cNvPr id="10" name="矩形 9"/>
          <p:cNvSpPr/>
          <p:nvPr>
            <p:custDataLst>
              <p:tags r:id="rId2"/>
            </p:custDataLst>
          </p:nvPr>
        </p:nvSpPr>
        <p:spPr>
          <a:xfrm>
            <a:off x="2239149" y="1235075"/>
            <a:ext cx="2976880" cy="368300"/>
          </a:xfrm>
          <a:prstGeom prst="rect">
            <a:avLst/>
          </a:prstGeom>
        </p:spPr>
        <p:txBody>
          <a:bodyPr wrap="none">
            <a:spAutoFit/>
          </a:bodyPr>
          <a:p>
            <a:r>
              <a:rPr lang="en-US" altLang="zh-CN" dirty="0" err="1" smtClean="0">
                <a:latin typeface="Times New Roman" panose="02020603050405020304" pitchFamily="18" charset="0"/>
                <a:cs typeface="Times New Roman" panose="02020603050405020304" pitchFamily="18" charset="0"/>
              </a:rPr>
              <a:t>GeneMapper</a:t>
            </a:r>
            <a:r>
              <a:rPr lang="en-US" altLang="zh-CN" dirty="0" smtClean="0">
                <a:latin typeface="Times New Roman" panose="02020603050405020304" pitchFamily="18" charset="0"/>
                <a:cs typeface="Times New Roman" panose="02020603050405020304" pitchFamily="18" charset="0"/>
              </a:rPr>
              <a:t> ID-X version 1.3</a:t>
            </a:r>
            <a:endParaRPr lang="zh-CN" altLang="en-US"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custDataLst>
              <p:tags r:id="rId3"/>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76200" y="1752600"/>
            <a:ext cx="12115800" cy="498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6" y="220287"/>
            <a:ext cx="7085330"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1.4 Electrophoretic Diagram of 21Plex Allelic Ladder</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sp>
        <p:nvSpPr>
          <p:cNvPr id="12" name="矩形 11"/>
          <p:cNvSpPr/>
          <p:nvPr>
            <p:custDataLst>
              <p:tags r:id="rId2"/>
            </p:custDataLst>
          </p:nvPr>
        </p:nvSpPr>
        <p:spPr>
          <a:xfrm>
            <a:off x="2238819" y="1095375"/>
            <a:ext cx="4050030" cy="368300"/>
          </a:xfrm>
          <a:prstGeom prst="rect">
            <a:avLst/>
          </a:prstGeom>
        </p:spPr>
        <p:txBody>
          <a:bodyPr wrap="none">
            <a:spAutoFit/>
          </a:bodyPr>
          <a:p>
            <a:pPr algn="l"/>
            <a:r>
              <a:rPr lang="en-US" altLang="zh-CN" dirty="0" smtClean="0">
                <a:latin typeface="Times New Roman" panose="02020603050405020304" pitchFamily="18" charset="0"/>
                <a:cs typeface="Times New Roman" panose="02020603050405020304" pitchFamily="18" charset="0"/>
              </a:rPr>
              <a:t>21Plex Allelic Ladder </a:t>
            </a:r>
            <a:r>
              <a:rPr lang="en-US" altLang="zh-CN" dirty="0" smtClean="0">
                <a:latin typeface="Times New Roman" panose="02020603050405020304" pitchFamily="18" charset="0"/>
                <a:cs typeface="Times New Roman" panose="02020603050405020304" pitchFamily="18" charset="0"/>
                <a:sym typeface="+mn-ea"/>
              </a:rPr>
              <a:t>contains </a:t>
            </a:r>
            <a:r>
              <a:rPr lang="en-US" altLang="zh-CN" dirty="0" smtClean="0">
                <a:latin typeface="Times New Roman" panose="02020603050405020304" pitchFamily="18" charset="0"/>
                <a:cs typeface="Times New Roman" panose="02020603050405020304" pitchFamily="18" charset="0"/>
              </a:rPr>
              <a:t>282 </a:t>
            </a:r>
            <a:r>
              <a:rPr dirty="0" smtClean="0">
                <a:latin typeface="Times New Roman" panose="02020603050405020304" pitchFamily="18" charset="0"/>
                <a:cs typeface="Times New Roman" panose="02020603050405020304" pitchFamily="18" charset="0"/>
              </a:rPr>
              <a:t>alleles</a:t>
            </a:r>
            <a:endParaRPr dirty="0" smtClean="0">
              <a:latin typeface="Times New Roman" panose="02020603050405020304" pitchFamily="18" charset="0"/>
              <a:cs typeface="Times New Roman" panose="02020603050405020304" pitchFamily="18" charset="0"/>
            </a:endParaRPr>
          </a:p>
        </p:txBody>
      </p:sp>
      <p:pic>
        <p:nvPicPr>
          <p:cNvPr id="2050" name="Picture 2" descr="C:\Users\Administrator\Desktop\21plex Ladder1.png"/>
          <p:cNvPicPr>
            <a:picLocks noChangeAspect="1" noChangeArrowheads="1"/>
          </p:cNvPicPr>
          <p:nvPr>
            <p:custDataLst>
              <p:tags r:id="rId3"/>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788670" y="1739900"/>
            <a:ext cx="10615295" cy="4970145"/>
          </a:xfrm>
          <a:prstGeom prst="rect">
            <a:avLst/>
          </a:prstGeom>
          <a:noFill/>
          <a:ln>
            <a:solidFill>
              <a:schemeClr val="tx2">
                <a:lumMod val="60000"/>
                <a:lumOff val="40000"/>
              </a:schemeClr>
            </a:solidFill>
          </a:ln>
          <a:effectLst>
            <a:glow rad="101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0" y="1999716"/>
            <a:ext cx="12192000" cy="2016807"/>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35" y="2506980"/>
            <a:ext cx="12192000" cy="922020"/>
          </a:xfrm>
          <a:prstGeom prst="rect">
            <a:avLst/>
          </a:prstGeom>
          <a:noFill/>
        </p:spPr>
        <p:txBody>
          <a:bodyPr wrap="square" rtlCol="0">
            <a:spAutoFit/>
          </a:bodyPr>
          <a:lstStyle/>
          <a:p>
            <a:pPr algn="ctr"/>
            <a:r>
              <a:rPr lang="en-US" altLang="zh-CN" sz="5400" b="1" dirty="0">
                <a:solidFill>
                  <a:schemeClr val="bg1"/>
                </a:solidFill>
                <a:latin typeface="Times New Roman" panose="02020603050405020304" pitchFamily="18" charset="0"/>
                <a:cs typeface="Times New Roman" panose="02020603050405020304" pitchFamily="18" charset="0"/>
              </a:rPr>
              <a:t>General Information of 21Plex</a:t>
            </a:r>
            <a:endParaRPr lang="en-US" altLang="zh-CN" sz="5400" b="1" dirty="0">
              <a:solidFill>
                <a:schemeClr val="bg1"/>
              </a:solidFill>
              <a:latin typeface="Times New Roman" panose="02020603050405020304" pitchFamily="18" charset="0"/>
              <a:cs typeface="Times New Roman" panose="02020603050405020304" pitchFamily="18" charset="0"/>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71730"/>
            <a:ext cx="3004462" cy="115886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5" y="220287"/>
            <a:ext cx="9283700"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2.1 Components of A27Plex STR Detection Kit (25µL× 200 RXN/Kit)</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2" name="表格 1"/>
          <p:cNvGraphicFramePr>
            <a:graphicFrameLocks noGrp="1"/>
          </p:cNvGraphicFramePr>
          <p:nvPr>
            <p:custDataLst>
              <p:tags r:id="rId2"/>
            </p:custDataLst>
          </p:nvPr>
        </p:nvGraphicFramePr>
        <p:xfrm>
          <a:off x="685800" y="1655445"/>
          <a:ext cx="10958830" cy="3726180"/>
        </p:xfrm>
        <a:graphic>
          <a:graphicData uri="http://schemas.openxmlformats.org/drawingml/2006/table">
            <a:tbl>
              <a:tblPr firstRow="1" firstCol="1" bandRow="1">
                <a:tableStyleId>{5C22544A-7EE6-4342-B048-85BDC9FD1C3A}</a:tableStyleId>
              </a:tblPr>
              <a:tblGrid>
                <a:gridCol w="236855"/>
                <a:gridCol w="2214880"/>
                <a:gridCol w="3879215"/>
                <a:gridCol w="4627880"/>
              </a:tblGrid>
              <a:tr h="312420">
                <a:tc>
                  <a:txBody>
                    <a:bodyPr/>
                    <a:p>
                      <a:pPr algn="ctr">
                        <a:spcAft>
                          <a:spcPts val="0"/>
                        </a:spcAft>
                      </a:pPr>
                      <a:endParaRPr lang="zh-CN" sz="1050" kern="100" dirty="0">
                        <a:effectLst/>
                        <a:latin typeface="Calibri" panose="020F0502020204030204" charset="0"/>
                        <a:ea typeface="宋体" panose="02010600030101010101" pitchFamily="2" charset="-122"/>
                        <a:cs typeface="Calibri" panose="020F0502020204030204" charset="0"/>
                      </a:endParaRPr>
                    </a:p>
                  </a:txBody>
                  <a:tcPr marL="68580" marR="68580" marT="0" marB="0" anchor="ctr"/>
                </a:tc>
                <a:tc>
                  <a:txBody>
                    <a:bodyPr/>
                    <a:p>
                      <a:pPr algn="ctr">
                        <a:spcAft>
                          <a:spcPts val="0"/>
                        </a:spcAft>
                      </a:pP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p>
                      <a:pPr algn="ctr">
                        <a:spcAft>
                          <a:spcPts val="0"/>
                        </a:spcAft>
                      </a:pP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p>
                      <a:pPr algn="ctr">
                        <a:spcAft>
                          <a:spcPts val="0"/>
                        </a:spcAft>
                      </a:pP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323506">
                <a:tc>
                  <a:txBody>
                    <a:bodyPr/>
                    <a:p>
                      <a:pPr algn="ctr">
                        <a:spcAft>
                          <a:spcPts val="0"/>
                        </a:spcAft>
                      </a:pPr>
                      <a:endParaRPr lang="zh-CN" sz="1050" kern="100" dirty="0">
                        <a:effectLst/>
                        <a:latin typeface="Calibri" panose="020F0502020204030204" charset="0"/>
                        <a:ea typeface="宋体" panose="02010600030101010101" pitchFamily="2" charset="-122"/>
                        <a:cs typeface="Calibri" panose="020F0502020204030204" charset="0"/>
                      </a:endParaRPr>
                    </a:p>
                  </a:txBody>
                  <a:tcPr marL="68580" marR="68580" marT="0" marB="0" anchor="ctr"/>
                </a:tc>
                <a:tc>
                  <a:txBody>
                    <a:bodyPr/>
                    <a:p>
                      <a:pPr algn="ctr">
                        <a:spcAft>
                          <a:spcPts val="0"/>
                        </a:spcAft>
                      </a:pPr>
                      <a:r>
                        <a:rPr lang="en-US" sz="1800" kern="100" dirty="0">
                          <a:effectLst/>
                          <a:latin typeface="Times New Roman" panose="02020603050405020304" pitchFamily="18" charset="0"/>
                          <a:cs typeface="Times New Roman" panose="02020603050405020304" pitchFamily="18" charset="0"/>
                        </a:rPr>
                        <a:t> </a:t>
                      </a:r>
                      <a:endParaRPr lang="en-US"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p>
                      <a:pPr algn="ctr">
                        <a:spcAft>
                          <a:spcPts val="0"/>
                        </a:spcAft>
                      </a:pPr>
                      <a:r>
                        <a:rPr lang="zh-CN" sz="1800" kern="100" dirty="0">
                          <a:effectLst/>
                          <a:latin typeface="Times New Roman" panose="02020603050405020304" pitchFamily="18" charset="0"/>
                          <a:cs typeface="Times New Roman" panose="02020603050405020304" pitchFamily="18" charset="0"/>
                        </a:rPr>
                        <a:t>Component</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p>
                      <a:pPr algn="ctr">
                        <a:spcAft>
                          <a:spcPts val="0"/>
                        </a:spcAft>
                      </a:pP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348640">
                <a:tc rowSpan="5">
                  <a:txBody>
                    <a:bodyPr/>
                    <a:p>
                      <a:pPr algn="ctr">
                        <a:spcAft>
                          <a:spcPts val="0"/>
                        </a:spcAft>
                      </a:pPr>
                      <a:endParaRPr lang="zh-CN" sz="1050" kern="100" dirty="0">
                        <a:effectLst/>
                        <a:latin typeface="Calibri" panose="020F0502020204030204" charset="0"/>
                        <a:ea typeface="宋体" panose="02010600030101010101" pitchFamily="2" charset="-122"/>
                        <a:cs typeface="Calibri" panose="020F0502020204030204" charset="0"/>
                      </a:endParaRPr>
                    </a:p>
                  </a:txBody>
                  <a:tcPr marL="68580" marR="68580" marT="0" marB="0" anchor="ctr"/>
                </a:tc>
                <a:tc rowSpan="5">
                  <a:txBody>
                    <a:bodyPr/>
                    <a:p>
                      <a:pPr algn="ctr">
                        <a:spcAft>
                          <a:spcPts val="0"/>
                        </a:spcAft>
                      </a:pPr>
                      <a:r>
                        <a:rPr lang="en-US" altLang="zh-CN" sz="1800" kern="100" dirty="0">
                          <a:effectLst/>
                          <a:latin typeface="Times New Roman" panose="02020603050405020304" pitchFamily="18" charset="0"/>
                          <a:cs typeface="Times New Roman" panose="02020603050405020304" pitchFamily="18" charset="0"/>
                        </a:rPr>
                        <a:t>Pre-a</a:t>
                      </a:r>
                      <a:r>
                        <a:rPr lang="zh-CN" sz="1800" kern="100" dirty="0">
                          <a:effectLst/>
                          <a:latin typeface="Times New Roman" panose="02020603050405020304" pitchFamily="18" charset="0"/>
                          <a:cs typeface="Times New Roman" panose="02020603050405020304" pitchFamily="18" charset="0"/>
                        </a:rPr>
                        <a:t>mplification Kit</a:t>
                      </a:r>
                      <a:endParaRPr lang="zh-CN" sz="1800" kern="100" dirty="0">
                        <a:effectLst/>
                        <a:latin typeface="Times New Roman" panose="02020603050405020304" pitchFamily="18" charset="0"/>
                        <a:cs typeface="Times New Roman" panose="02020603050405020304" pitchFamily="18" charset="0"/>
                      </a:endParaRPr>
                    </a:p>
                  </a:txBody>
                  <a:tcPr marL="68580" marR="68580" marT="0" marB="0" anchor="ctr"/>
                </a:tc>
                <a:tc>
                  <a:txBody>
                    <a:bodyPr/>
                    <a:p>
                      <a:pPr algn="ctr">
                        <a:spcAft>
                          <a:spcPts val="0"/>
                        </a:spcAft>
                      </a:pPr>
                      <a:r>
                        <a:rPr lang="en-US" sz="1800" kern="100" dirty="0">
                          <a:effectLst/>
                          <a:latin typeface="Times New Roman" panose="02020603050405020304" pitchFamily="18" charset="0"/>
                          <a:cs typeface="Times New Roman" panose="02020603050405020304" pitchFamily="18" charset="0"/>
                        </a:rPr>
                        <a:t>2.5× PCR Mix</a:t>
                      </a:r>
                      <a:endParaRPr lang="en-US"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p>
                      <a:pPr algn="ctr">
                        <a:spcAft>
                          <a:spcPts val="0"/>
                        </a:spcAft>
                      </a:pPr>
                      <a:r>
                        <a:rPr lang="en-US" sz="1800" kern="100" dirty="0" smtClean="0">
                          <a:solidFill>
                            <a:schemeClr val="dk1"/>
                          </a:solidFill>
                          <a:effectLst/>
                          <a:latin typeface="Times New Roman" panose="02020603050405020304" pitchFamily="18" charset="0"/>
                          <a:ea typeface="+mn-ea"/>
                          <a:cs typeface="Times New Roman" panose="02020603050405020304" pitchFamily="18" charset="0"/>
                        </a:rPr>
                        <a:t>B</a:t>
                      </a:r>
                      <a:r>
                        <a:rPr sz="1800" kern="100" dirty="0" smtClean="0">
                          <a:solidFill>
                            <a:schemeClr val="dk1"/>
                          </a:solidFill>
                          <a:effectLst/>
                          <a:latin typeface="Times New Roman" panose="02020603050405020304" pitchFamily="18" charset="0"/>
                          <a:ea typeface="+mn-ea"/>
                          <a:cs typeface="Times New Roman" panose="02020603050405020304" pitchFamily="18" charset="0"/>
                        </a:rPr>
                        <a:t>uffer containing anti</a:t>
                      </a:r>
                      <a:r>
                        <a:rPr lang="en-US" sz="1800" kern="100" dirty="0" smtClean="0">
                          <a:solidFill>
                            <a:schemeClr val="dk1"/>
                          </a:solidFill>
                          <a:effectLst/>
                          <a:latin typeface="Times New Roman" panose="02020603050405020304" pitchFamily="18" charset="0"/>
                          <a:ea typeface="+mn-ea"/>
                          <a:cs typeface="Times New Roman" panose="02020603050405020304" pitchFamily="18" charset="0"/>
                        </a:rPr>
                        <a:t>-</a:t>
                      </a:r>
                      <a:r>
                        <a:rPr sz="1800" kern="100" dirty="0" smtClean="0">
                          <a:solidFill>
                            <a:schemeClr val="dk1"/>
                          </a:solidFill>
                          <a:effectLst/>
                          <a:latin typeface="Times New Roman" panose="02020603050405020304" pitchFamily="18" charset="0"/>
                          <a:ea typeface="+mn-ea"/>
                          <a:cs typeface="Times New Roman" panose="02020603050405020304" pitchFamily="18" charset="0"/>
                        </a:rPr>
                        <a:t>inhibition components such as MgCl</a:t>
                      </a:r>
                      <a:r>
                        <a:rPr sz="1800" kern="100" baseline="-25000" dirty="0" smtClean="0">
                          <a:solidFill>
                            <a:schemeClr val="dk1"/>
                          </a:solidFill>
                          <a:effectLst/>
                          <a:latin typeface="Times New Roman" panose="02020603050405020304" pitchFamily="18" charset="0"/>
                          <a:ea typeface="+mn-ea"/>
                          <a:cs typeface="Times New Roman" panose="02020603050405020304" pitchFamily="18" charset="0"/>
                        </a:rPr>
                        <a:t>2</a:t>
                      </a:r>
                      <a:endParaRPr sz="1800" kern="100" baseline="-25000" dirty="0" smtClean="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r>
              <a:tr h="305060">
                <a:tc vMerge="1">
                  <a:tcPr/>
                </a:tc>
                <a:tc vMerge="1">
                  <a:tcPr/>
                </a:tc>
                <a:tc>
                  <a:txBody>
                    <a:bodyPr/>
                    <a:p>
                      <a:pPr algn="ctr">
                        <a:spcAft>
                          <a:spcPts val="0"/>
                        </a:spcAft>
                      </a:pPr>
                      <a:r>
                        <a:rPr lang="en-US" altLang="zh-CN" sz="1800" kern="100" dirty="0" smtClean="0">
                          <a:effectLst/>
                          <a:latin typeface="Times New Roman" panose="02020603050405020304" pitchFamily="18" charset="0"/>
                          <a:cs typeface="Times New Roman" panose="02020603050405020304" pitchFamily="18" charset="0"/>
                        </a:rPr>
                        <a:t>21</a:t>
                      </a:r>
                      <a:r>
                        <a:rPr lang="en-US" sz="1800" kern="100" dirty="0" err="1" smtClean="0">
                          <a:effectLst/>
                          <a:latin typeface="Times New Roman" panose="02020603050405020304" pitchFamily="18" charset="0"/>
                          <a:cs typeface="Times New Roman" panose="02020603050405020304" pitchFamily="18" charset="0"/>
                        </a:rPr>
                        <a:t>Plex</a:t>
                      </a:r>
                      <a:r>
                        <a:rPr lang="en-US" sz="1800" kern="100" dirty="0" smtClean="0">
                          <a:effectLst/>
                          <a:latin typeface="Times New Roman" panose="02020603050405020304" pitchFamily="18" charset="0"/>
                          <a:cs typeface="Times New Roman" panose="02020603050405020304" pitchFamily="18" charset="0"/>
                        </a:rPr>
                        <a:t> </a:t>
                      </a:r>
                      <a:r>
                        <a:rPr lang="en-US" sz="1800" kern="100" dirty="0">
                          <a:effectLst/>
                          <a:latin typeface="Times New Roman" panose="02020603050405020304" pitchFamily="18" charset="0"/>
                          <a:cs typeface="Times New Roman" panose="02020603050405020304" pitchFamily="18" charset="0"/>
                        </a:rPr>
                        <a:t>Primers</a:t>
                      </a:r>
                      <a:endParaRPr lang="en-US"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p>
                      <a:pPr algn="ctr">
                        <a:spcAft>
                          <a:spcPts val="0"/>
                        </a:spcAft>
                      </a:pPr>
                      <a:r>
                        <a:rPr lang="en-US" sz="1800" kern="100" dirty="0" smtClean="0">
                          <a:effectLst/>
                          <a:latin typeface="Times New Roman" panose="02020603050405020304" pitchFamily="18" charset="0"/>
                          <a:cs typeface="Times New Roman" panose="02020603050405020304" pitchFamily="18" charset="0"/>
                        </a:rPr>
                        <a:t>P</a:t>
                      </a:r>
                      <a:r>
                        <a:rPr sz="1800" kern="100" dirty="0" smtClean="0">
                          <a:effectLst/>
                          <a:latin typeface="Times New Roman" panose="02020603050405020304" pitchFamily="18" charset="0"/>
                          <a:cs typeface="Times New Roman" panose="02020603050405020304" pitchFamily="18" charset="0"/>
                        </a:rPr>
                        <a:t>rimer mixtures for amplif</a:t>
                      </a:r>
                      <a:r>
                        <a:rPr lang="en-US" sz="1800" kern="100" dirty="0" smtClean="0">
                          <a:effectLst/>
                          <a:latin typeface="Times New Roman" panose="02020603050405020304" pitchFamily="18" charset="0"/>
                          <a:cs typeface="Times New Roman" panose="02020603050405020304" pitchFamily="18" charset="0"/>
                        </a:rPr>
                        <a:t>ying </a:t>
                      </a:r>
                      <a:r>
                        <a:rPr sz="1800" kern="100" dirty="0" smtClean="0">
                          <a:effectLst/>
                          <a:latin typeface="Times New Roman" panose="02020603050405020304" pitchFamily="18" charset="0"/>
                          <a:cs typeface="Times New Roman" panose="02020603050405020304" pitchFamily="18" charset="0"/>
                        </a:rPr>
                        <a:t>2</a:t>
                      </a:r>
                      <a:r>
                        <a:rPr lang="en-US" sz="1800" kern="100" dirty="0" smtClean="0">
                          <a:effectLst/>
                          <a:latin typeface="Times New Roman" panose="02020603050405020304" pitchFamily="18" charset="0"/>
                          <a:cs typeface="Times New Roman" panose="02020603050405020304" pitchFamily="18" charset="0"/>
                        </a:rPr>
                        <a:t>1</a:t>
                      </a:r>
                      <a:r>
                        <a:rPr sz="1800" kern="100" dirty="0" smtClean="0">
                          <a:effectLst/>
                          <a:latin typeface="Times New Roman" panose="02020603050405020304" pitchFamily="18" charset="0"/>
                          <a:cs typeface="Times New Roman" panose="02020603050405020304" pitchFamily="18" charset="0"/>
                        </a:rPr>
                        <a:t> loci</a:t>
                      </a:r>
                      <a:endParaRPr sz="1800" kern="100" dirty="0" smtClean="0">
                        <a:effectLst/>
                        <a:latin typeface="Times New Roman" panose="02020603050405020304" pitchFamily="18" charset="0"/>
                        <a:cs typeface="Times New Roman" panose="02020603050405020304" pitchFamily="18" charset="0"/>
                      </a:endParaRPr>
                    </a:p>
                  </a:txBody>
                  <a:tcPr marL="68580" marR="68580" marT="0" marB="0" anchor="ctr"/>
                </a:tc>
              </a:tr>
              <a:tr h="305060">
                <a:tc vMerge="1">
                  <a:tcPr/>
                </a:tc>
                <a:tc vMerge="1">
                  <a:tcPr/>
                </a:tc>
                <a:tc>
                  <a:txBody>
                    <a:bodyPr/>
                    <a:p>
                      <a:pPr algn="ctr">
                        <a:spcAft>
                          <a:spcPts val="0"/>
                        </a:spcAft>
                      </a:pPr>
                      <a:r>
                        <a:rPr lang="en-US" sz="1800" kern="100" dirty="0" smtClean="0">
                          <a:solidFill>
                            <a:schemeClr val="dk1"/>
                          </a:solidFill>
                          <a:effectLst/>
                          <a:latin typeface="Times New Roman" panose="02020603050405020304" pitchFamily="18" charset="0"/>
                          <a:ea typeface="+mn-ea"/>
                          <a:cs typeface="Times New Roman" panose="02020603050405020304" pitchFamily="18" charset="0"/>
                        </a:rPr>
                        <a:t>PCR Grade Water</a:t>
                      </a:r>
                      <a:endParaRPr lang="en-US" sz="1800" kern="100" dirty="0" smtClean="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p>
                      <a:pPr algn="ctr">
                        <a:spcAft>
                          <a:spcPts val="0"/>
                        </a:spcAft>
                      </a:pPr>
                      <a:r>
                        <a:rPr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  Nuclease-free deionized ultrapure water</a:t>
                      </a:r>
                      <a:endParaRPr sz="1800"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323506">
                <a:tc vMerge="1">
                  <a:tcPr/>
                </a:tc>
                <a:tc vMerge="1">
                  <a:tcPr/>
                </a:tc>
                <a:tc>
                  <a:txBody>
                    <a:bodyPr/>
                    <a:p>
                      <a:pPr marL="0" marR="0" indent="0" algn="ctr" defTabSz="914400" rtl="0" eaLnBrk="1" fontAlgn="auto" latinLnBrk="0" hangingPunct="1">
                        <a:lnSpc>
                          <a:spcPct val="100000"/>
                        </a:lnSpc>
                        <a:spcBef>
                          <a:spcPts val="0"/>
                        </a:spcBef>
                        <a:spcAft>
                          <a:spcPts val="0"/>
                        </a:spcAft>
                        <a:buClrTx/>
                        <a:buSzTx/>
                        <a:buFontTx/>
                        <a:buNone/>
                        <a:defRPr/>
                      </a:pPr>
                      <a:r>
                        <a:rPr lang="en-US" altLang="zh-CN" sz="1800" kern="100" dirty="0" smtClean="0">
                          <a:effectLst/>
                          <a:latin typeface="Times New Roman" panose="02020603050405020304" pitchFamily="18" charset="0"/>
                          <a:cs typeface="Times New Roman" panose="02020603050405020304" pitchFamily="18" charset="0"/>
                        </a:rPr>
                        <a:t>Control DNA 9947A (0.5ng/µL)</a:t>
                      </a:r>
                      <a:endPar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p>
                      <a:pPr marL="0" marR="0" indent="0" algn="ctr" defTabSz="914400" rtl="0" eaLnBrk="1" fontAlgn="auto" latinLnBrk="0" hangingPunct="1">
                        <a:lnSpc>
                          <a:spcPct val="100000"/>
                        </a:lnSpc>
                        <a:spcBef>
                          <a:spcPts val="0"/>
                        </a:spcBef>
                        <a:spcAft>
                          <a:spcPts val="0"/>
                        </a:spcAft>
                        <a:buClrTx/>
                        <a:buSzTx/>
                        <a:buFontTx/>
                        <a:buNone/>
                        <a:defRPr/>
                      </a:pPr>
                      <a:r>
                        <a:rPr lang="en-US" altLang="zh-CN" sz="1800" kern="100" dirty="0" smtClean="0">
                          <a:effectLst/>
                          <a:latin typeface="Times New Roman" panose="02020603050405020304" pitchFamily="18" charset="0"/>
                          <a:ea typeface="+mn-ea"/>
                          <a:cs typeface="Times New Roman" panose="02020603050405020304" pitchFamily="18" charset="0"/>
                        </a:rPr>
                        <a:t>S</a:t>
                      </a:r>
                      <a:r>
                        <a:rPr lang="zh-CN" altLang="en-US" sz="1800" kern="100" dirty="0" smtClean="0">
                          <a:effectLst/>
                          <a:latin typeface="Times New Roman" panose="02020603050405020304" pitchFamily="18" charset="0"/>
                          <a:ea typeface="+mn-ea"/>
                          <a:cs typeface="Times New Roman" panose="02020603050405020304" pitchFamily="18" charset="0"/>
                        </a:rPr>
                        <a:t>tandard </a:t>
                      </a:r>
                      <a:r>
                        <a:rPr lang="en-US" altLang="zh-CN" sz="1800" kern="100" dirty="0" smtClean="0">
                          <a:effectLst/>
                          <a:latin typeface="Times New Roman" panose="02020603050405020304" pitchFamily="18" charset="0"/>
                          <a:ea typeface="+mn-ea"/>
                          <a:cs typeface="Times New Roman" panose="02020603050405020304" pitchFamily="18" charset="0"/>
                        </a:rPr>
                        <a:t>p</a:t>
                      </a:r>
                      <a:r>
                        <a:rPr lang="zh-CN" altLang="en-US" sz="1800" kern="100" dirty="0" smtClean="0">
                          <a:effectLst/>
                          <a:latin typeface="Times New Roman" panose="02020603050405020304" pitchFamily="18" charset="0"/>
                          <a:ea typeface="+mn-ea"/>
                          <a:cs typeface="Times New Roman" panose="02020603050405020304" pitchFamily="18" charset="0"/>
                        </a:rPr>
                        <a:t>ositive </a:t>
                      </a:r>
                      <a:r>
                        <a:rPr lang="en-US" altLang="zh-CN" sz="1800" kern="100" dirty="0" smtClean="0">
                          <a:effectLst/>
                          <a:latin typeface="Times New Roman" panose="02020603050405020304" pitchFamily="18" charset="0"/>
                          <a:ea typeface="+mn-ea"/>
                          <a:cs typeface="Times New Roman" panose="02020603050405020304" pitchFamily="18" charset="0"/>
                        </a:rPr>
                        <a:t>c</a:t>
                      </a:r>
                      <a:r>
                        <a:rPr lang="zh-CN" altLang="en-US" sz="1800" kern="100" dirty="0" smtClean="0">
                          <a:effectLst/>
                          <a:latin typeface="Times New Roman" panose="02020603050405020304" pitchFamily="18" charset="0"/>
                          <a:ea typeface="+mn-ea"/>
                          <a:cs typeface="Times New Roman" panose="02020603050405020304" pitchFamily="18" charset="0"/>
                        </a:rPr>
                        <a:t>ontrol</a:t>
                      </a:r>
                      <a:endParaRPr lang="zh-CN" altLang="en-US" sz="1800" kern="100" dirty="0" smtClean="0">
                        <a:effectLst/>
                        <a:latin typeface="Times New Roman" panose="02020603050405020304" pitchFamily="18" charset="0"/>
                        <a:ea typeface="+mn-ea"/>
                        <a:cs typeface="Times New Roman" panose="02020603050405020304" pitchFamily="18" charset="0"/>
                      </a:endParaRPr>
                    </a:p>
                  </a:txBody>
                  <a:tcPr marL="68580" marR="68580" marT="0" marB="0" anchor="ctr"/>
                </a:tc>
              </a:tr>
              <a:tr h="323506">
                <a:tc vMerge="1">
                  <a:tcPr/>
                </a:tc>
                <a:tc vMerge="1">
                  <a:tcPr/>
                </a:tc>
                <a:tc>
                  <a:txBody>
                    <a:bodyPr/>
                    <a:p>
                      <a:pPr algn="ctr">
                        <a:spcAft>
                          <a:spcPts val="0"/>
                        </a:spcAft>
                      </a:pPr>
                      <a:r>
                        <a:rPr lang="en-US" sz="1800" kern="100" dirty="0">
                          <a:effectLst/>
                          <a:latin typeface="Times New Roman" panose="02020603050405020304" pitchFamily="18" charset="0"/>
                          <a:cs typeface="Times New Roman" panose="02020603050405020304" pitchFamily="18" charset="0"/>
                        </a:rPr>
                        <a:t>Taq DNA</a:t>
                      </a:r>
                      <a:r>
                        <a:rPr lang="zh-CN" sz="1800" kern="100" dirty="0">
                          <a:effectLst/>
                          <a:latin typeface="Times New Roman" panose="02020603050405020304" pitchFamily="18" charset="0"/>
                          <a:cs typeface="Times New Roman" panose="02020603050405020304" pitchFamily="18" charset="0"/>
                        </a:rPr>
                        <a:t> </a:t>
                      </a:r>
                      <a:r>
                        <a:rPr lang="en-US" altLang="zh-CN" sz="1800" kern="100" dirty="0">
                          <a:effectLst/>
                          <a:latin typeface="Times New Roman" panose="02020603050405020304" pitchFamily="18" charset="0"/>
                          <a:cs typeface="Times New Roman" panose="02020603050405020304" pitchFamily="18" charset="0"/>
                        </a:rPr>
                        <a:t>P</a:t>
                      </a:r>
                      <a:r>
                        <a:rPr lang="zh-CN" sz="1800" kern="100" dirty="0">
                          <a:effectLst/>
                          <a:latin typeface="Times New Roman" panose="02020603050405020304" pitchFamily="18" charset="0"/>
                          <a:cs typeface="Times New Roman" panose="02020603050405020304" pitchFamily="18" charset="0"/>
                        </a:rPr>
                        <a:t>olymerase</a:t>
                      </a:r>
                      <a:endParaRPr lang="zh-CN" sz="1800" kern="100" dirty="0">
                        <a:effectLst/>
                        <a:latin typeface="Times New Roman" panose="02020603050405020304" pitchFamily="18" charset="0"/>
                        <a:cs typeface="Times New Roman" panose="02020603050405020304" pitchFamily="18" charset="0"/>
                      </a:endParaRPr>
                    </a:p>
                  </a:txBody>
                  <a:tcPr marL="68580" marR="68580" marT="0" marB="0" anchor="ctr"/>
                </a:tc>
                <a:tc>
                  <a:txBody>
                    <a:bodyPr/>
                    <a:p>
                      <a:pPr algn="ctr">
                        <a:spcAft>
                          <a:spcPts val="0"/>
                        </a:spcAft>
                      </a:pPr>
                      <a:r>
                        <a:rPr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Hot-start DNA Polymerase</a:t>
                      </a:r>
                      <a:endParaRPr sz="1800"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305060">
                <a:tc rowSpan="2">
                  <a:txBody>
                    <a:bodyPr/>
                    <a:p>
                      <a:pPr algn="ctr">
                        <a:spcAft>
                          <a:spcPts val="0"/>
                        </a:spcAft>
                      </a:pPr>
                      <a:endParaRPr lang="zh-CN" sz="1050" kern="100" dirty="0">
                        <a:effectLst/>
                        <a:latin typeface="Calibri" panose="020F0502020204030204" charset="0"/>
                        <a:ea typeface="宋体" panose="02010600030101010101" pitchFamily="2" charset="-122"/>
                        <a:cs typeface="Calibri" panose="020F0502020204030204" charset="0"/>
                      </a:endParaRPr>
                    </a:p>
                  </a:txBody>
                  <a:tcPr marL="68580" marR="68580" marT="0" marB="0" anchor="ctr"/>
                </a:tc>
                <a:tc rowSpan="2">
                  <a:txBody>
                    <a:bodyPr/>
                    <a:p>
                      <a:pPr algn="ctr">
                        <a:spcAft>
                          <a:spcPts val="0"/>
                        </a:spcAft>
                      </a:pPr>
                      <a:r>
                        <a:rPr lang="en-US" altLang="zh-CN" sz="1800" kern="100" dirty="0">
                          <a:effectLst/>
                          <a:latin typeface="Times New Roman" panose="02020603050405020304" pitchFamily="18" charset="0"/>
                          <a:cs typeface="Times New Roman" panose="02020603050405020304" pitchFamily="18" charset="0"/>
                        </a:rPr>
                        <a:t>Post-amplification Kit</a:t>
                      </a:r>
                      <a:endParaRPr lang="en-US" altLang="zh-CN" sz="1800" kern="100" dirty="0">
                        <a:effectLst/>
                        <a:latin typeface="Times New Roman" panose="02020603050405020304" pitchFamily="18" charset="0"/>
                        <a:cs typeface="Times New Roman" panose="02020603050405020304" pitchFamily="18" charset="0"/>
                      </a:endParaRPr>
                    </a:p>
                  </a:txBody>
                  <a:tcPr marL="68580" marR="68580" marT="0" marB="0" anchor="ctr"/>
                </a:tc>
                <a:tc>
                  <a:txBody>
                    <a:bodyPr/>
                    <a:p>
                      <a:pPr algn="ctr">
                        <a:spcAft>
                          <a:spcPts val="0"/>
                        </a:spcAft>
                      </a:pPr>
                      <a:r>
                        <a:rPr lang="en-US" sz="1800" kern="100" dirty="0" err="1" smtClean="0">
                          <a:effectLst/>
                          <a:latin typeface="Times New Roman" panose="02020603050405020304" pitchFamily="18" charset="0"/>
                          <a:cs typeface="Times New Roman" panose="02020603050405020304" pitchFamily="18" charset="0"/>
                        </a:rPr>
                        <a:t>21Plex</a:t>
                      </a:r>
                      <a:r>
                        <a:rPr lang="en-US" sz="1800" kern="100" dirty="0" smtClean="0">
                          <a:effectLst/>
                          <a:latin typeface="Times New Roman" panose="02020603050405020304" pitchFamily="18" charset="0"/>
                          <a:cs typeface="Times New Roman" panose="02020603050405020304" pitchFamily="18" charset="0"/>
                        </a:rPr>
                        <a:t> </a:t>
                      </a:r>
                      <a:r>
                        <a:rPr lang="en-US" sz="1800" kern="100" dirty="0">
                          <a:effectLst/>
                          <a:latin typeface="Times New Roman" panose="02020603050405020304" pitchFamily="18" charset="0"/>
                          <a:cs typeface="Times New Roman" panose="02020603050405020304" pitchFamily="18" charset="0"/>
                        </a:rPr>
                        <a:t>Allelic Ladder</a:t>
                      </a:r>
                      <a:endParaRPr lang="en-US"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p>
                      <a:pPr algn="ctr">
                        <a:spcAft>
                          <a:spcPts val="0"/>
                        </a:spcAft>
                      </a:pPr>
                      <a:r>
                        <a:rPr lang="en-US" altLang="zh-CN" sz="1800" kern="100" dirty="0" smtClean="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S</a:t>
                      </a:r>
                      <a:r>
                        <a:rPr lang="zh-CN" altLang="en-US" sz="1800" kern="100" dirty="0" smtClean="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tandard reference material for allele genotyping</a:t>
                      </a:r>
                      <a:endParaRPr lang="zh-CN" sz="1800" kern="100" dirty="0" smtClean="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440396">
                <a:tc vMerge="1">
                  <a:tcPr/>
                </a:tc>
                <a:tc vMerge="1">
                  <a:tcPr/>
                </a:tc>
                <a:tc>
                  <a:txBody>
                    <a:bodyPr/>
                    <a:p>
                      <a:pPr algn="ctr">
                        <a:spcAft>
                          <a:spcPts val="0"/>
                        </a:spcAft>
                      </a:pPr>
                      <a:r>
                        <a:rPr lang="en-US" sz="1800" kern="100" dirty="0">
                          <a:effectLst/>
                          <a:latin typeface="Times New Roman" panose="02020603050405020304" pitchFamily="18" charset="0"/>
                          <a:cs typeface="Times New Roman" panose="02020603050405020304" pitchFamily="18" charset="0"/>
                        </a:rPr>
                        <a:t>Orange-500</a:t>
                      </a:r>
                      <a:endParaRPr lang="en-US"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p>
                      <a:pPr algn="ctr">
                        <a:spcAft>
                          <a:spcPts val="0"/>
                        </a:spcAft>
                      </a:pPr>
                      <a:r>
                        <a:rPr lang="zh-CN" altLang="en-US"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I</a:t>
                      </a:r>
                      <a:r>
                        <a:rPr lang="zh-CN" altLang="en-US"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nternal </a:t>
                      </a: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lane standards </a:t>
                      </a:r>
                      <a:r>
                        <a:rPr lang="zh-CN" altLang="en-US"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with fluorescent markers</a:t>
                      </a:r>
                      <a:endParaRPr 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538841">
                <a:tc>
                  <a:txBody>
                    <a:bodyPr/>
                    <a:p>
                      <a:pPr algn="ctr">
                        <a:spcAft>
                          <a:spcPts val="0"/>
                        </a:spcAft>
                      </a:pPr>
                      <a:endParaRPr lang="zh-CN" sz="1050" kern="100" dirty="0">
                        <a:effectLst/>
                        <a:latin typeface="Calibri" panose="020F0502020204030204" charset="0"/>
                        <a:ea typeface="宋体" panose="02010600030101010101" pitchFamily="2" charset="-122"/>
                        <a:cs typeface="Calibri" panose="020F0502020204030204" charset="0"/>
                      </a:endParaRPr>
                    </a:p>
                  </a:txBody>
                  <a:tcPr marL="68580" marR="68580" marT="0" marB="0" anchor="ctr"/>
                </a:tc>
                <a:tc>
                  <a:txBody>
                    <a:bodyPr/>
                    <a:p>
                      <a:pPr algn="ctr">
                        <a:spcAft>
                          <a:spcPts val="0"/>
                        </a:spcAft>
                      </a:pP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Matrix Kit</a:t>
                      </a:r>
                      <a:endPar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chemeClr val="accent1">
                        <a:lumMod val="20000"/>
                        <a:lumOff val="80000"/>
                      </a:schemeClr>
                    </a:solidFill>
                  </a:tcPr>
                </a:tc>
                <a:tc>
                  <a:txBody>
                    <a:bodyPr/>
                    <a:p>
                      <a:pPr algn="ctr">
                        <a:spcAft>
                          <a:spcPts val="0"/>
                        </a:spcAft>
                      </a:pP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5 Dye Matrix</a:t>
                      </a:r>
                      <a:endPar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p>
                      <a:pPr algn="ctr">
                        <a:spcAft>
                          <a:spcPts val="0"/>
                        </a:spcAft>
                      </a:pPr>
                      <a:r>
                        <a:rPr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Used for spectral calibration</a:t>
                      </a:r>
                      <a:endParaRPr sz="1800"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6" y="220287"/>
            <a:ext cx="7846060"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2.2 Components and Contents of 21Plex STR Detection Kit</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2" name="表格 1"/>
          <p:cNvGraphicFramePr>
            <a:graphicFrameLocks noGrp="1"/>
          </p:cNvGraphicFramePr>
          <p:nvPr>
            <p:custDataLst>
              <p:tags r:id="rId2"/>
            </p:custDataLst>
          </p:nvPr>
        </p:nvGraphicFramePr>
        <p:xfrm>
          <a:off x="658495" y="2402840"/>
          <a:ext cx="5410200" cy="2023383"/>
        </p:xfrm>
        <a:graphic>
          <a:graphicData uri="http://schemas.openxmlformats.org/drawingml/2006/table">
            <a:tbl>
              <a:tblPr firstRow="1" firstCol="1" bandRow="1">
                <a:tableStyleId>{5C22544A-7EE6-4342-B048-85BDC9FD1C3A}</a:tableStyleId>
              </a:tblPr>
              <a:tblGrid>
                <a:gridCol w="2895600"/>
                <a:gridCol w="2514600"/>
              </a:tblGrid>
              <a:tr h="457200">
                <a:tc>
                  <a:txBody>
                    <a:bodyPr/>
                    <a:p>
                      <a:pPr algn="ctr">
                        <a:spcAft>
                          <a:spcPts val="0"/>
                        </a:spcAft>
                      </a:pPr>
                      <a:r>
                        <a:rPr lang="en-US" altLang="zh-CN" sz="1800" b="0" kern="100" dirty="0">
                          <a:effectLst/>
                          <a:latin typeface="Times New Roman" panose="02020603050405020304" pitchFamily="18" charset="0"/>
                          <a:ea typeface="宋体" panose="02010600030101010101" pitchFamily="2" charset="-122"/>
                          <a:cs typeface="Times New Roman" panose="02020603050405020304" pitchFamily="18" charset="0"/>
                        </a:rPr>
                        <a:t>Component</a:t>
                      </a:r>
                      <a:endParaRPr lang="en-US" altLang="zh-CN" sz="1800" b="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p>
                      <a:pPr algn="ctr">
                        <a:spcAft>
                          <a:spcPts val="0"/>
                        </a:spcAft>
                      </a:pPr>
                      <a:r>
                        <a:rPr sz="1800" b="0" kern="100" dirty="0" smtClean="0">
                          <a:effectLst/>
                          <a:latin typeface="Times New Roman" panose="02020603050405020304" pitchFamily="18" charset="0"/>
                          <a:cs typeface="Times New Roman" panose="02020603050405020304" pitchFamily="18" charset="0"/>
                        </a:rPr>
                        <a:t>Pre-amplification Kit</a:t>
                      </a:r>
                      <a:r>
                        <a:rPr lang="en-US" sz="1800" b="0" kern="100" dirty="0" smtClean="0">
                          <a:effectLst/>
                          <a:latin typeface="Times New Roman" panose="02020603050405020304" pitchFamily="18" charset="0"/>
                          <a:cs typeface="Times New Roman" panose="02020603050405020304" pitchFamily="18" charset="0"/>
                        </a:rPr>
                        <a:t> (200RXN)</a:t>
                      </a:r>
                      <a:endParaRPr lang="en-US" sz="1800" b="0" kern="100" dirty="0" smtClean="0">
                        <a:effectLst/>
                        <a:latin typeface="Times New Roman" panose="02020603050405020304" pitchFamily="18" charset="0"/>
                        <a:cs typeface="Times New Roman" panose="02020603050405020304" pitchFamily="18" charset="0"/>
                      </a:endParaRPr>
                    </a:p>
                  </a:txBody>
                  <a:tcPr marL="68580" marR="68580" marT="0" marB="0" anchor="ctr"/>
                </a:tc>
              </a:tr>
              <a:tr h="315530">
                <a:tc>
                  <a:txBody>
                    <a:bodyPr/>
                    <a:p>
                      <a:pPr algn="ctr">
                        <a:spcAft>
                          <a:spcPts val="0"/>
                        </a:spcAft>
                      </a:pPr>
                      <a:r>
                        <a:rPr lang="en-US" sz="1800" b="0" kern="100" dirty="0" smtClean="0">
                          <a:solidFill>
                            <a:schemeClr val="tx2">
                              <a:lumMod val="50000"/>
                            </a:schemeClr>
                          </a:solidFill>
                          <a:effectLst/>
                          <a:latin typeface="Times New Roman" panose="02020603050405020304" pitchFamily="18" charset="0"/>
                          <a:cs typeface="Times New Roman" panose="02020603050405020304" pitchFamily="18" charset="0"/>
                        </a:rPr>
                        <a:t>2.5× </a:t>
                      </a:r>
                      <a:r>
                        <a:rPr lang="en-US" sz="1800" b="0" kern="100" dirty="0">
                          <a:solidFill>
                            <a:schemeClr val="tx2">
                              <a:lumMod val="50000"/>
                            </a:schemeClr>
                          </a:solidFill>
                          <a:effectLst/>
                          <a:latin typeface="Times New Roman" panose="02020603050405020304" pitchFamily="18" charset="0"/>
                          <a:cs typeface="Times New Roman" panose="02020603050405020304" pitchFamily="18" charset="0"/>
                        </a:rPr>
                        <a:t>PCR Mix</a:t>
                      </a:r>
                      <a:endParaRPr lang="en-US" sz="1800" b="0" kern="100" dirty="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chemeClr val="accent1">
                        <a:lumMod val="40000"/>
                        <a:lumOff val="60000"/>
                      </a:schemeClr>
                    </a:solidFill>
                  </a:tcPr>
                </a:tc>
                <a:tc>
                  <a:txBody>
                    <a:bodyPr/>
                    <a:p>
                      <a:pPr algn="ctr">
                        <a:spcAft>
                          <a:spcPts val="0"/>
                        </a:spcAft>
                      </a:pPr>
                      <a:r>
                        <a:rPr lang="en-US" sz="1800" b="0" kern="100" dirty="0" smtClean="0">
                          <a:solidFill>
                            <a:schemeClr val="tx2">
                              <a:lumMod val="50000"/>
                            </a:schemeClr>
                          </a:solidFill>
                          <a:effectLst/>
                          <a:latin typeface="Times New Roman" panose="02020603050405020304" pitchFamily="18" charset="0"/>
                          <a:cs typeface="Times New Roman" panose="02020603050405020304" pitchFamily="18" charset="0"/>
                        </a:rPr>
                        <a:t>1,000× 2</a:t>
                      </a:r>
                      <a:endParaRPr lang="en-US" sz="1800" b="0" kern="100" dirty="0" smtClean="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chemeClr val="accent1">
                        <a:lumMod val="40000"/>
                        <a:lumOff val="60000"/>
                      </a:schemeClr>
                    </a:solidFill>
                  </a:tcPr>
                </a:tc>
              </a:tr>
              <a:tr h="340045">
                <a:tc>
                  <a:txBody>
                    <a:bodyPr/>
                    <a:p>
                      <a:pPr algn="ctr">
                        <a:spcAft>
                          <a:spcPts val="0"/>
                        </a:spcAft>
                      </a:pPr>
                      <a:r>
                        <a:rPr lang="en-US" sz="1800" b="0" kern="100" dirty="0">
                          <a:solidFill>
                            <a:schemeClr val="tx2">
                              <a:lumMod val="50000"/>
                            </a:schemeClr>
                          </a:solidFill>
                          <a:effectLst/>
                          <a:latin typeface="Times New Roman" panose="02020603050405020304" pitchFamily="18" charset="0"/>
                          <a:cs typeface="Times New Roman" panose="02020603050405020304" pitchFamily="18" charset="0"/>
                        </a:rPr>
                        <a:t>21Plex Primers</a:t>
                      </a:r>
                      <a:endParaRPr lang="en-US" sz="1800" b="0" kern="100" dirty="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chemeClr val="bg1">
                        <a:lumMod val="95000"/>
                      </a:schemeClr>
                    </a:solidFill>
                  </a:tcPr>
                </a:tc>
                <a:tc>
                  <a:txBody>
                    <a:bodyPr/>
                    <a:p>
                      <a:pPr algn="ctr">
                        <a:spcAft>
                          <a:spcPts val="0"/>
                        </a:spcAft>
                      </a:pPr>
                      <a:r>
                        <a:rPr lang="en-US" sz="1800" b="0" kern="100" dirty="0" smtClean="0">
                          <a:solidFill>
                            <a:schemeClr val="tx2">
                              <a:lumMod val="50000"/>
                            </a:schemeClr>
                          </a:solidFill>
                          <a:effectLst/>
                          <a:latin typeface="Times New Roman" panose="02020603050405020304" pitchFamily="18" charset="0"/>
                          <a:cs typeface="Times New Roman" panose="02020603050405020304" pitchFamily="18" charset="0"/>
                        </a:rPr>
                        <a:t>1,000× 1</a:t>
                      </a:r>
                      <a:endParaRPr lang="en-US" sz="1800" b="0" kern="100" dirty="0" smtClean="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chemeClr val="bg1">
                        <a:lumMod val="95000"/>
                      </a:schemeClr>
                    </a:solidFill>
                  </a:tcPr>
                </a:tc>
              </a:tr>
              <a:tr h="297539">
                <a:tc>
                  <a:txBody>
                    <a:bodyPr/>
                    <a:p>
                      <a:pPr algn="ctr">
                        <a:spcAft>
                          <a:spcPts val="0"/>
                        </a:spcAft>
                      </a:pPr>
                      <a:r>
                        <a:rPr lang="en-US" sz="1800" b="0" kern="100" dirty="0">
                          <a:solidFill>
                            <a:schemeClr val="tx2">
                              <a:lumMod val="50000"/>
                            </a:schemeClr>
                          </a:solidFill>
                          <a:effectLst/>
                          <a:latin typeface="Times New Roman" panose="02020603050405020304" pitchFamily="18" charset="0"/>
                          <a:cs typeface="Times New Roman" panose="02020603050405020304" pitchFamily="18" charset="0"/>
                        </a:rPr>
                        <a:t>PCR Grade Water</a:t>
                      </a:r>
                      <a:endParaRPr lang="en-US" sz="1800" b="0" kern="100" dirty="0">
                        <a:solidFill>
                          <a:schemeClr val="tx2">
                            <a:lumMod val="50000"/>
                          </a:schemeClr>
                        </a:solidFill>
                        <a:effectLst/>
                        <a:latin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p>
                      <a:pPr algn="ctr">
                        <a:spcAft>
                          <a:spcPts val="0"/>
                        </a:spcAft>
                      </a:pPr>
                      <a:r>
                        <a:rPr lang="en-US" sz="1800" b="0" kern="100" dirty="0" smtClean="0">
                          <a:solidFill>
                            <a:schemeClr val="tx2">
                              <a:lumMod val="50000"/>
                            </a:schemeClr>
                          </a:solidFill>
                          <a:effectLst/>
                          <a:latin typeface="Times New Roman" panose="02020603050405020304" pitchFamily="18" charset="0"/>
                          <a:cs typeface="Times New Roman" panose="02020603050405020304" pitchFamily="18" charset="0"/>
                        </a:rPr>
                        <a:t>1,000× 2</a:t>
                      </a:r>
                      <a:endParaRPr lang="en-US" sz="1800" b="0" kern="100" dirty="0" smtClean="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chemeClr val="accent1">
                        <a:lumMod val="40000"/>
                        <a:lumOff val="60000"/>
                      </a:schemeClr>
                    </a:solidFill>
                  </a:tcPr>
                </a:tc>
              </a:tr>
              <a:tr h="297539">
                <a:tc>
                  <a:txBody>
                    <a:bodyPr/>
                    <a:p>
                      <a:pPr algn="ctr">
                        <a:spcAft>
                          <a:spcPts val="0"/>
                        </a:spcAft>
                      </a:pPr>
                      <a:r>
                        <a:rPr lang="en-US" sz="1800" b="0" kern="100" dirty="0">
                          <a:solidFill>
                            <a:schemeClr val="tx2">
                              <a:lumMod val="50000"/>
                            </a:schemeClr>
                          </a:solidFill>
                          <a:effectLst/>
                          <a:latin typeface="Times New Roman" panose="02020603050405020304" pitchFamily="18" charset="0"/>
                          <a:cs typeface="Times New Roman" panose="02020603050405020304" pitchFamily="18" charset="0"/>
                        </a:rPr>
                        <a:t>Control DNA 9947A (0.5ng/µL)</a:t>
                      </a:r>
                      <a:endParaRPr lang="en-US" sz="1800" b="0" kern="100" dirty="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chemeClr val="bg1">
                        <a:lumMod val="95000"/>
                      </a:schemeClr>
                    </a:solidFill>
                  </a:tcPr>
                </a:tc>
                <a:tc>
                  <a:txBody>
                    <a:bodyPr/>
                    <a:p>
                      <a:pPr algn="ctr">
                        <a:spcAft>
                          <a:spcPts val="0"/>
                        </a:spcAft>
                      </a:pPr>
                      <a:r>
                        <a:rPr lang="en-US" sz="1800" b="0" kern="100" dirty="0" smtClean="0">
                          <a:solidFill>
                            <a:schemeClr val="tx2">
                              <a:lumMod val="50000"/>
                            </a:schemeClr>
                          </a:solidFill>
                          <a:effectLst/>
                          <a:latin typeface="Times New Roman" panose="02020603050405020304" pitchFamily="18" charset="0"/>
                          <a:cs typeface="Times New Roman" panose="02020603050405020304" pitchFamily="18" charset="0"/>
                        </a:rPr>
                        <a:t>20× 1</a:t>
                      </a:r>
                      <a:endParaRPr lang="en-US" sz="1800" b="0" kern="100" dirty="0" smtClean="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chemeClr val="bg1">
                        <a:lumMod val="95000"/>
                      </a:schemeClr>
                    </a:solidFill>
                  </a:tcPr>
                </a:tc>
              </a:tr>
              <a:tr h="315530">
                <a:tc>
                  <a:txBody>
                    <a:bodyPr/>
                    <a:p>
                      <a:pPr algn="ctr">
                        <a:spcAft>
                          <a:spcPts val="0"/>
                        </a:spcAft>
                      </a:pPr>
                      <a:r>
                        <a:rPr lang="en-US" sz="1800" b="0" kern="100" dirty="0">
                          <a:solidFill>
                            <a:schemeClr val="tx2">
                              <a:lumMod val="50000"/>
                            </a:schemeClr>
                          </a:solidFill>
                          <a:effectLst/>
                          <a:latin typeface="Times New Roman" panose="02020603050405020304" pitchFamily="18" charset="0"/>
                          <a:cs typeface="Times New Roman" panose="02020603050405020304" pitchFamily="18" charset="0"/>
                          <a:sym typeface="+mn-ea"/>
                        </a:rPr>
                        <a:t>Taq DNA Polymerase</a:t>
                      </a:r>
                      <a:endParaRPr lang="en-US" sz="1800" b="0" kern="100" dirty="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sym typeface="+mn-ea"/>
                      </a:endParaRPr>
                    </a:p>
                  </a:txBody>
                  <a:tcPr marL="68580" marR="68580" marT="0" marB="0" anchor="ctr">
                    <a:solidFill>
                      <a:schemeClr val="accent1">
                        <a:lumMod val="40000"/>
                        <a:lumOff val="60000"/>
                      </a:schemeClr>
                    </a:solidFill>
                  </a:tcPr>
                </a:tc>
                <a:tc>
                  <a:txBody>
                    <a:bodyPr/>
                    <a:p>
                      <a:pPr algn="ctr">
                        <a:spcAft>
                          <a:spcPts val="0"/>
                        </a:spcAft>
                      </a:pPr>
                      <a:r>
                        <a:rPr lang="en-US" sz="1800" b="0" kern="100" dirty="0" smtClean="0">
                          <a:solidFill>
                            <a:schemeClr val="tx2">
                              <a:lumMod val="50000"/>
                            </a:schemeClr>
                          </a:solidFill>
                          <a:effectLst/>
                          <a:latin typeface="Times New Roman" panose="02020603050405020304" pitchFamily="18" charset="0"/>
                          <a:cs typeface="Times New Roman" panose="02020603050405020304" pitchFamily="18" charset="0"/>
                        </a:rPr>
                        <a:t>200× 1</a:t>
                      </a:r>
                      <a:endParaRPr lang="en-US" sz="1800" b="0" kern="100" dirty="0" smtClean="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chemeClr val="accent1">
                        <a:lumMod val="40000"/>
                        <a:lumOff val="60000"/>
                      </a:schemeClr>
                    </a:solidFill>
                  </a:tcPr>
                </a:tc>
              </a:tr>
            </a:tbl>
          </a:graphicData>
        </a:graphic>
      </p:graphicFrame>
      <p:graphicFrame>
        <p:nvGraphicFramePr>
          <p:cNvPr id="10" name="表格 9"/>
          <p:cNvGraphicFramePr>
            <a:graphicFrameLocks noGrp="1"/>
          </p:cNvGraphicFramePr>
          <p:nvPr>
            <p:custDataLst>
              <p:tags r:id="rId3"/>
            </p:custDataLst>
          </p:nvPr>
        </p:nvGraphicFramePr>
        <p:xfrm>
          <a:off x="6237605" y="2402840"/>
          <a:ext cx="5410200" cy="1074420"/>
        </p:xfrm>
        <a:graphic>
          <a:graphicData uri="http://schemas.openxmlformats.org/drawingml/2006/table">
            <a:tbl>
              <a:tblPr firstRow="1" firstCol="1" bandRow="1">
                <a:tableStyleId>{5C22544A-7EE6-4342-B048-85BDC9FD1C3A}</a:tableStyleId>
              </a:tblPr>
              <a:tblGrid>
                <a:gridCol w="2931160"/>
                <a:gridCol w="2479040"/>
              </a:tblGrid>
              <a:tr h="466725">
                <a:tc>
                  <a:txBody>
                    <a:bodyPr/>
                    <a:p>
                      <a:pPr algn="ctr">
                        <a:spcAft>
                          <a:spcPts val="0"/>
                        </a:spcAft>
                      </a:pPr>
                      <a:r>
                        <a:rPr lang="en-US" altLang="zh-CN" sz="1800" b="0"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Component</a:t>
                      </a:r>
                      <a:endParaRPr lang="en-US" altLang="zh-CN" sz="1800" b="0" kern="100" dirty="0">
                        <a:effectLst/>
                        <a:latin typeface="Times New Roman" panose="02020603050405020304" pitchFamily="18" charset="0"/>
                        <a:ea typeface="宋体" panose="02010600030101010101" pitchFamily="2" charset="-122"/>
                        <a:cs typeface="Times New Roman" panose="02020603050405020304" pitchFamily="18" charset="0"/>
                        <a:sym typeface="+mn-ea"/>
                      </a:endParaRPr>
                    </a:p>
                  </a:txBody>
                  <a:tcPr marL="68580" marR="68580" marT="0" marB="0" anchor="ctr"/>
                </a:tc>
                <a:tc>
                  <a:txBody>
                    <a:bodyPr/>
                    <a:p>
                      <a:pPr algn="ctr">
                        <a:spcAft>
                          <a:spcPts val="0"/>
                        </a:spcAft>
                      </a:pPr>
                      <a:r>
                        <a:rPr lang="en-US" sz="1800" b="0" dirty="0" smtClean="0">
                          <a:latin typeface="Times New Roman" panose="02020603050405020304" pitchFamily="18" charset="0"/>
                          <a:cs typeface="Times New Roman" panose="02020603050405020304" pitchFamily="18" charset="0"/>
                        </a:rPr>
                        <a:t>Post</a:t>
                      </a:r>
                      <a:r>
                        <a:rPr sz="1800" b="0" dirty="0" smtClean="0">
                          <a:latin typeface="Times New Roman" panose="02020603050405020304" pitchFamily="18" charset="0"/>
                          <a:cs typeface="Times New Roman" panose="02020603050405020304" pitchFamily="18" charset="0"/>
                        </a:rPr>
                        <a:t>-amplification Kit (200RXN)</a:t>
                      </a:r>
                      <a:endParaRPr sz="1800" b="0" dirty="0" smtClean="0">
                        <a:latin typeface="Times New Roman" panose="02020603050405020304" pitchFamily="18" charset="0"/>
                        <a:cs typeface="Times New Roman" panose="02020603050405020304" pitchFamily="18" charset="0"/>
                      </a:endParaRPr>
                    </a:p>
                  </a:txBody>
                  <a:tcPr marL="68580" marR="68580" marT="0" marB="0" anchor="ctr"/>
                </a:tc>
              </a:tr>
              <a:tr h="304165">
                <a:tc>
                  <a:txBody>
                    <a:bodyPr/>
                    <a:p>
                      <a:pPr algn="ctr">
                        <a:spcAft>
                          <a:spcPts val="0"/>
                        </a:spcAft>
                      </a:pPr>
                      <a:r>
                        <a:rPr lang="en-US" sz="1800" b="0" kern="100" dirty="0">
                          <a:solidFill>
                            <a:schemeClr val="tx2">
                              <a:lumMod val="50000"/>
                            </a:schemeClr>
                          </a:solidFill>
                          <a:effectLst/>
                          <a:latin typeface="Times New Roman" panose="02020603050405020304" pitchFamily="18" charset="0"/>
                          <a:cs typeface="Times New Roman" panose="02020603050405020304" pitchFamily="18" charset="0"/>
                        </a:rPr>
                        <a:t>21Plex Allelic Ladder</a:t>
                      </a:r>
                      <a:endParaRPr lang="en-US" sz="1800" b="0" kern="100" dirty="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chemeClr val="bg1">
                        <a:lumMod val="95000"/>
                      </a:schemeClr>
                    </a:solidFill>
                  </a:tcPr>
                </a:tc>
                <a:tc>
                  <a:txBody>
                    <a:bodyPr/>
                    <a:p>
                      <a:pPr algn="ctr">
                        <a:spcAft>
                          <a:spcPts val="0"/>
                        </a:spcAft>
                      </a:pPr>
                      <a:r>
                        <a:rPr lang="en-US" sz="1800" b="0" kern="100" dirty="0" smtClean="0">
                          <a:solidFill>
                            <a:schemeClr val="tx2">
                              <a:lumMod val="50000"/>
                            </a:schemeClr>
                          </a:solidFill>
                          <a:effectLst/>
                          <a:latin typeface="Times New Roman" panose="02020603050405020304" pitchFamily="18" charset="0"/>
                          <a:cs typeface="Times New Roman" panose="02020603050405020304" pitchFamily="18" charset="0"/>
                        </a:rPr>
                        <a:t>20× 1</a:t>
                      </a:r>
                      <a:endParaRPr lang="en-US" sz="1800" b="0" kern="100" dirty="0" smtClean="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chemeClr val="bg1">
                        <a:lumMod val="95000"/>
                      </a:schemeClr>
                    </a:solidFill>
                  </a:tcPr>
                </a:tc>
              </a:tr>
              <a:tr h="303530">
                <a:tc>
                  <a:txBody>
                    <a:bodyPr/>
                    <a:p>
                      <a:pPr algn="ctr">
                        <a:spcAft>
                          <a:spcPts val="0"/>
                        </a:spcAft>
                      </a:pPr>
                      <a:r>
                        <a:rPr lang="en-US" sz="1800" b="0" kern="100" dirty="0">
                          <a:solidFill>
                            <a:schemeClr val="tx2">
                              <a:lumMod val="50000"/>
                            </a:schemeClr>
                          </a:solidFill>
                          <a:effectLst/>
                          <a:latin typeface="Times New Roman" panose="02020603050405020304" pitchFamily="18" charset="0"/>
                          <a:cs typeface="Times New Roman" panose="02020603050405020304" pitchFamily="18" charset="0"/>
                        </a:rPr>
                        <a:t>Orange-500</a:t>
                      </a:r>
                      <a:endParaRPr lang="en-US" sz="1800" b="0" kern="100" dirty="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chemeClr val="accent1">
                        <a:lumMod val="40000"/>
                        <a:lumOff val="60000"/>
                      </a:schemeClr>
                    </a:solidFill>
                  </a:tcPr>
                </a:tc>
                <a:tc>
                  <a:txBody>
                    <a:bodyPr/>
                    <a:p>
                      <a:pPr algn="ctr">
                        <a:spcAft>
                          <a:spcPts val="0"/>
                        </a:spcAft>
                      </a:pPr>
                      <a:r>
                        <a:rPr lang="en-US" sz="1800" b="0" kern="100" dirty="0" smtClean="0">
                          <a:solidFill>
                            <a:schemeClr val="tx2">
                              <a:lumMod val="50000"/>
                            </a:schemeClr>
                          </a:solidFill>
                          <a:effectLst/>
                          <a:latin typeface="Times New Roman" panose="02020603050405020304" pitchFamily="18" charset="0"/>
                          <a:cs typeface="Times New Roman" panose="02020603050405020304" pitchFamily="18" charset="0"/>
                        </a:rPr>
                        <a:t>75× 1</a:t>
                      </a:r>
                      <a:endParaRPr lang="en-US" sz="1800" b="0" kern="100" dirty="0" smtClean="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chemeClr val="accent1">
                        <a:lumMod val="40000"/>
                        <a:lumOff val="60000"/>
                      </a:schemeClr>
                    </a:solidFill>
                  </a:tcPr>
                </a:tc>
              </a:tr>
            </a:tbl>
          </a:graphicData>
        </a:graphic>
      </p:graphicFrame>
      <p:graphicFrame>
        <p:nvGraphicFramePr>
          <p:cNvPr id="3" name="表格 2"/>
          <p:cNvGraphicFramePr>
            <a:graphicFrameLocks noGrp="1"/>
          </p:cNvGraphicFramePr>
          <p:nvPr>
            <p:custDataLst>
              <p:tags r:id="rId4"/>
            </p:custDataLst>
          </p:nvPr>
        </p:nvGraphicFramePr>
        <p:xfrm>
          <a:off x="6237605" y="3924935"/>
          <a:ext cx="5410200" cy="843280"/>
        </p:xfrm>
        <a:graphic>
          <a:graphicData uri="http://schemas.openxmlformats.org/drawingml/2006/table">
            <a:tbl>
              <a:tblPr firstRow="1" firstCol="1" bandRow="1">
                <a:tableStyleId>{5C22544A-7EE6-4342-B048-85BDC9FD1C3A}</a:tableStyleId>
              </a:tblPr>
              <a:tblGrid>
                <a:gridCol w="2940050"/>
                <a:gridCol w="2470150"/>
              </a:tblGrid>
              <a:tr h="434975">
                <a:tc>
                  <a:txBody>
                    <a:bodyPr/>
                    <a:p>
                      <a:pPr algn="ctr">
                        <a:spcAft>
                          <a:spcPts val="0"/>
                        </a:spcAft>
                      </a:pPr>
                      <a:r>
                        <a:rPr lang="zh-CN" sz="1800" b="0"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Component</a:t>
                      </a:r>
                      <a:endParaRPr lang="zh-CN" sz="1800" b="0" kern="100" dirty="0">
                        <a:effectLst/>
                        <a:latin typeface="Times New Roman" panose="02020603050405020304" pitchFamily="18" charset="0"/>
                        <a:ea typeface="宋体" panose="02010600030101010101" pitchFamily="2" charset="-122"/>
                        <a:cs typeface="Times New Roman" panose="02020603050405020304" pitchFamily="18" charset="0"/>
                        <a:sym typeface="+mn-ea"/>
                      </a:endParaRPr>
                    </a:p>
                  </a:txBody>
                  <a:tcPr marL="68580" marR="68580" marT="0" marB="0" anchor="ctr"/>
                </a:tc>
                <a:tc>
                  <a:txBody>
                    <a:bodyPr/>
                    <a:p>
                      <a:pPr algn="ctr">
                        <a:spcAft>
                          <a:spcPts val="0"/>
                        </a:spcAft>
                      </a:pPr>
                      <a:r>
                        <a:rPr lang="zh-CN" altLang="en-US" sz="1800" b="0" dirty="0" smtClean="0">
                          <a:latin typeface="Times New Roman" panose="02020603050405020304" pitchFamily="18" charset="0"/>
                          <a:cs typeface="Times New Roman" panose="02020603050405020304" pitchFamily="18" charset="0"/>
                          <a:sym typeface="+mn-ea"/>
                        </a:rPr>
                        <a:t>Matrix Kit</a:t>
                      </a:r>
                      <a:r>
                        <a:rPr lang="en-US" altLang="zh-CN" sz="1800" b="0" dirty="0" smtClean="0">
                          <a:latin typeface="Times New Roman" panose="02020603050405020304" pitchFamily="18" charset="0"/>
                          <a:cs typeface="Times New Roman" panose="02020603050405020304" pitchFamily="18" charset="0"/>
                          <a:sym typeface="+mn-ea"/>
                        </a:rPr>
                        <a:t>s (200RXN)</a:t>
                      </a:r>
                      <a:endParaRPr lang="en-US" altLang="zh-CN" sz="1800" b="0" kern="100" dirty="0" smtClean="0">
                        <a:effectLst/>
                        <a:latin typeface="Times New Roman" panose="02020603050405020304" pitchFamily="18" charset="0"/>
                        <a:ea typeface="+mn-ea"/>
                        <a:cs typeface="Times New Roman" panose="02020603050405020304" pitchFamily="18" charset="0"/>
                        <a:sym typeface="+mn-ea"/>
                      </a:endParaRPr>
                    </a:p>
                  </a:txBody>
                  <a:tcPr marL="68580" marR="68580" marT="0" marB="0" anchor="ctr"/>
                </a:tc>
              </a:tr>
              <a:tr h="408305">
                <a:tc>
                  <a:txBody>
                    <a:bodyPr/>
                    <a:p>
                      <a:pPr algn="ctr">
                        <a:spcAft>
                          <a:spcPts val="0"/>
                        </a:spcAft>
                      </a:pPr>
                      <a:r>
                        <a:rPr lang="en-US" altLang="zh-CN" sz="1800" b="0" kern="100" dirty="0" smtClean="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rPr>
                        <a:t>5 Dye Matrix</a:t>
                      </a:r>
                      <a:endParaRPr lang="en-US" altLang="zh-CN" sz="1800" b="0" kern="100" dirty="0" smtClean="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chemeClr val="bg1">
                        <a:lumMod val="95000"/>
                      </a:schemeClr>
                    </a:solidFill>
                  </a:tcPr>
                </a:tc>
                <a:tc>
                  <a:txBody>
                    <a:bodyPr/>
                    <a:p>
                      <a:pPr algn="ctr">
                        <a:spcAft>
                          <a:spcPts val="0"/>
                        </a:spcAft>
                      </a:pPr>
                      <a:r>
                        <a:rPr lang="en-US" sz="1800" b="0" kern="100" dirty="0" smtClean="0">
                          <a:solidFill>
                            <a:schemeClr val="tx2">
                              <a:lumMod val="50000"/>
                            </a:schemeClr>
                          </a:solidFill>
                          <a:effectLst/>
                          <a:latin typeface="Times New Roman" panose="02020603050405020304" pitchFamily="18" charset="0"/>
                          <a:cs typeface="Times New Roman" panose="02020603050405020304" pitchFamily="18" charset="0"/>
                        </a:rPr>
                        <a:t>50× 1</a:t>
                      </a:r>
                      <a:endParaRPr lang="en-US" sz="1800" b="0" kern="100" dirty="0" smtClean="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chemeClr val="bg1">
                        <a:lumMod val="95000"/>
                      </a:schemeClr>
                    </a:solidFill>
                  </a:tcPr>
                </a:tc>
              </a:tr>
            </a:tbl>
          </a:graphicData>
        </a:graphic>
      </p:graphicFrame>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TABLE_BEAUTIFY" val="smartTable{fe6fceea-231f-4879-bed6-be10fb2a2bc9}"/>
  <p:tag name="TABLE_ENDDRAG_ORIGIN_RECT" val="425*66"/>
  <p:tag name="TABLE_ENDDRAG_RECT" val="84*396*426*66"/>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TABLE_BEAUTIFY" val="smartTable{7f194200-7861-44bb-bcb7-780b519f3d72}"/>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PP_MARK_KEY" val="35120538-9e9c-482d-9cd9-43c3b64e5d48"/>
  <p:tag name="COMMONDATA" val="eyJoZGlkIjoiMzg3M2VhZDAyYTVlNzk1MzQzNGZkODY4NmUwMDYzMGIifQ=="/>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UNIT_TABLE_BEAUTIFY" val="smartTable{b84e835d-53e9-4830-8de4-b0eef93552de}"/>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TABLE_BEAUTIFY" val="smartTable{32f9ab9a-7806-4c72-90a7-d5a73080b960}"/>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UNIT_TABLE_BEAUTIFY" val="smartTable{54ce0fe8-05cb-4188-b709-4fabc6ad5f1b}"/>
  <p:tag name="TABLE_ENDDRAG_ORIGIN_RECT" val="426*84"/>
  <p:tag name="TABLE_ENDDRAG_RECT" val="84*303*426*84"/>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6857</Words>
  <Application>WPS 演示</Application>
  <PresentationFormat>宽屏</PresentationFormat>
  <Paragraphs>433</Paragraphs>
  <Slides>40</Slides>
  <Notes>0</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40</vt:i4>
      </vt:variant>
    </vt:vector>
  </HeadingPairs>
  <TitlesOfParts>
    <vt:vector size="56" baseType="lpstr">
      <vt:lpstr>Arial</vt:lpstr>
      <vt:lpstr>宋体</vt:lpstr>
      <vt:lpstr>Wingdings</vt:lpstr>
      <vt:lpstr>微软雅黑</vt:lpstr>
      <vt:lpstr>华文行楷</vt:lpstr>
      <vt:lpstr>Times New Roman</vt:lpstr>
      <vt:lpstr>华文中宋</vt:lpstr>
      <vt:lpstr>等线</vt:lpstr>
      <vt:lpstr>Calibri</vt:lpstr>
      <vt:lpstr>Arial Unicode MS</vt:lpstr>
      <vt:lpstr>Arial</vt:lpstr>
      <vt:lpstr>楷体</vt:lpstr>
      <vt:lpstr>等线</vt:lpstr>
      <vt:lpstr>等线 Light</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 ice007</dc:creator>
  <cp:lastModifiedBy>Nibelung</cp:lastModifiedBy>
  <cp:revision>123</cp:revision>
  <dcterms:created xsi:type="dcterms:W3CDTF">2023-01-29T04:51:00Z</dcterms:created>
  <dcterms:modified xsi:type="dcterms:W3CDTF">2023-05-18T03:26:20Z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23275753F11F4730ABE3ED5A922937D1</vt:lpwstr>
  </property>
  <property fmtid="{D5CDD505-2E9C-101B-9397-08002B2CF9AE}" pid="3" name="KSOProductBuildVer">
    <vt:lpwstr>2052-11.1.0.14309</vt:lpwstr>
  </property>
</Properties>
</file>