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4"/>
  </p:notesMasterIdLst>
  <p:handoutMasterIdLst>
    <p:handoutMasterId r:id="rId25"/>
  </p:handoutMasterIdLst>
  <p:sldIdLst>
    <p:sldId id="326" r:id="rId4"/>
    <p:sldId id="379" r:id="rId5"/>
    <p:sldId id="289" r:id="rId6"/>
    <p:sldId id="378" r:id="rId7"/>
    <p:sldId id="330" r:id="rId8"/>
    <p:sldId id="331" r:id="rId9"/>
    <p:sldId id="380" r:id="rId10"/>
    <p:sldId id="349" r:id="rId11"/>
    <p:sldId id="350" r:id="rId12"/>
    <p:sldId id="351" r:id="rId13"/>
    <p:sldId id="381" r:id="rId14"/>
    <p:sldId id="352" r:id="rId15"/>
    <p:sldId id="353" r:id="rId16"/>
    <p:sldId id="354" r:id="rId17"/>
    <p:sldId id="355" r:id="rId18"/>
    <p:sldId id="418" r:id="rId19"/>
    <p:sldId id="376" r:id="rId20"/>
    <p:sldId id="384" r:id="rId21"/>
    <p:sldId id="327" r:id="rId22"/>
    <p:sldId id="264" r:id="rId23"/>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4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6A9B7EC-3A57-4ABF-B642-FDD9A4F6D6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8F4C0-95B2-43C0-B162-46EECC008BD3}" type="slidenum">
              <a:rPr lang="zh-CN" altLang="en-US" smtClean="0"/>
            </a:fld>
            <a:endParaRPr lang="zh-CN" altLang="en-US"/>
          </a:p>
        </p:txBody>
      </p:sp>
      <p:pic>
        <p:nvPicPr>
          <p:cNvPr id="7" name="图片 6"/>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0"/>
            <a:ext cx="2031999" cy="1016000"/>
          </a:xfrm>
          <a:prstGeom prst="rect">
            <a:avLst/>
          </a:prstGeom>
        </p:spPr>
      </p:pic>
      <p:sp>
        <p:nvSpPr>
          <p:cNvPr id="8" name="平行四边形 7"/>
          <p:cNvSpPr/>
          <p:nvPr userDrawn="1"/>
        </p:nvSpPr>
        <p:spPr>
          <a:xfrm>
            <a:off x="7413155" y="683489"/>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以客户为中心</a:t>
            </a:r>
            <a:endParaRPr lang="zh-CN" altLang="en-US" sz="1300" dirty="0">
              <a:latin typeface="微软雅黑" panose="020B0503020204020204" charset="-122"/>
              <a:ea typeface="微软雅黑" panose="020B0503020204020204" charset="-122"/>
            </a:endParaRPr>
          </a:p>
        </p:txBody>
      </p:sp>
      <p:sp>
        <p:nvSpPr>
          <p:cNvPr id="9" name="平行四边形 8"/>
          <p:cNvSpPr/>
          <p:nvPr userDrawn="1"/>
        </p:nvSpPr>
        <p:spPr>
          <a:xfrm>
            <a:off x="9435832" y="694660"/>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以奋斗者为本</a:t>
            </a:r>
            <a:endParaRPr lang="zh-CN" altLang="en-US" sz="1300" dirty="0">
              <a:latin typeface="微软雅黑" panose="020B0503020204020204" charset="-122"/>
              <a:ea typeface="微软雅黑" panose="020B0503020204020204" charset="-122"/>
            </a:endParaRPr>
          </a:p>
        </p:txBody>
      </p:sp>
      <p:sp>
        <p:nvSpPr>
          <p:cNvPr id="10" name="平行四边形 9"/>
          <p:cNvSpPr/>
          <p:nvPr userDrawn="1"/>
        </p:nvSpPr>
        <p:spPr>
          <a:xfrm>
            <a:off x="7354306" y="1016000"/>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坚持艰苦奋斗</a:t>
            </a:r>
            <a:endParaRPr lang="zh-CN" altLang="en-US" sz="1300" dirty="0">
              <a:latin typeface="微软雅黑" panose="020B0503020204020204" charset="-122"/>
              <a:ea typeface="微软雅黑" panose="020B0503020204020204" charset="-122"/>
            </a:endParaRPr>
          </a:p>
        </p:txBody>
      </p:sp>
      <p:sp>
        <p:nvSpPr>
          <p:cNvPr id="11" name="平行四边形 10"/>
          <p:cNvSpPr/>
          <p:nvPr userDrawn="1"/>
        </p:nvSpPr>
        <p:spPr>
          <a:xfrm>
            <a:off x="9429375" y="1012233"/>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不断学习创新</a:t>
            </a:r>
            <a:endParaRPr lang="zh-CN" altLang="en-US" sz="1300" dirty="0">
              <a:latin typeface="微软雅黑" panose="020B0503020204020204" charset="-122"/>
              <a:ea typeface="微软雅黑" panose="020B0503020204020204" charset="-122"/>
            </a:endParaRPr>
          </a:p>
        </p:txBody>
      </p:sp>
      <p:sp>
        <p:nvSpPr>
          <p:cNvPr id="12" name="TextBox 3"/>
          <p:cNvSpPr txBox="1"/>
          <p:nvPr userDrawn="1"/>
        </p:nvSpPr>
        <p:spPr>
          <a:xfrm>
            <a:off x="0" y="2079200"/>
            <a:ext cx="12192000" cy="1980000"/>
          </a:xfrm>
          <a:prstGeom prst="rect">
            <a:avLst/>
          </a:prstGeom>
          <a:solidFill>
            <a:srgbClr val="0086D1"/>
          </a:solidFill>
        </p:spPr>
        <p:txBody>
          <a:bodyPr wrap="square" rtlCol="0">
            <a:spAutoFit/>
          </a:bodyPr>
          <a:lstStyle/>
          <a:p>
            <a:pPr algn="ctr">
              <a:lnSpc>
                <a:spcPct val="150000"/>
              </a:lnSpc>
            </a:pPr>
            <a:endParaRPr lang="zh-CN" altLang="en-US" sz="6000" dirty="0">
              <a:solidFill>
                <a:srgbClr val="92D05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pic>
        <p:nvPicPr>
          <p:cNvPr id="6" name="Picture 7" descr="图片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199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7AC1-12D2-45B1-9F34-FFFEF01224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D290D-1E15-4D56-AEE2-CD77A1C42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9B74A-4C05-437F-A8DC-EE8B1971B0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5CBF-E929-4844-B99E-DA279DC650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5" Type="http://schemas.openxmlformats.org/officeDocument/2006/relationships/slideLayout" Target="../slideLayouts/slideLayout2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tags" Target="../tags/tag34.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tags" Target="../tags/tag35.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tags" Target="../tags/tag36.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tags" Target="../tags/tag3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8.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39.xml"/><Relationship Id="rId2" Type="http://schemas.openxmlformats.org/officeDocument/2006/relationships/image" Target="../media/image11.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0.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667474" y="2150853"/>
            <a:ext cx="8696960" cy="1753235"/>
          </a:xfrm>
          <a:prstGeom prst="rect">
            <a:avLst/>
          </a:prstGeom>
          <a:noFill/>
        </p:spPr>
        <p:txBody>
          <a:bodyPr wrap="none" rtlCol="0">
            <a:spAutoFit/>
          </a:bodyPr>
          <a:lstStyle/>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Brief </a:t>
            </a: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Introduction of </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NC22Plex STR Detection Kit</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171418" y="4856441"/>
            <a:ext cx="6154249" cy="461665"/>
          </a:xfrm>
          <a:prstGeom prst="rect">
            <a:avLst/>
          </a:prstGeom>
          <a:noFill/>
        </p:spPr>
        <p:txBody>
          <a:bodyPr wrap="none" rtlCol="0">
            <a:spAutoFit/>
          </a:bodyPr>
          <a:lstStyle/>
          <a:p>
            <a:pPr lvl="0">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Superbio</a:t>
            </a:r>
            <a:r>
              <a:rPr lang="en-US" altLang="zh-CN" sz="2400" dirty="0">
                <a:latin typeface="Times New Roman" panose="02020603050405020304" pitchFamily="18" charset="0"/>
                <a:cs typeface="Times New Roman" panose="02020603050405020304" pitchFamily="18" charset="0"/>
              </a:rPr>
              <a:t> Biomedical (Nanjing) </a:t>
            </a:r>
            <a:r>
              <a:rPr lang="en-US" altLang="zh-CN" sz="2400" dirty="0" err="1">
                <a:latin typeface="Times New Roman" panose="02020603050405020304" pitchFamily="18" charset="0"/>
                <a:cs typeface="Times New Roman" panose="02020603050405020304" pitchFamily="18" charset="0"/>
              </a:rPr>
              <a:t>Co.,Ltd</a:t>
            </a:r>
            <a:r>
              <a:rPr lang="en-US" altLang="zh-CN" sz="2400" dirty="0">
                <a:latin typeface="Times New Roman" panose="02020603050405020304" pitchFamily="18" charset="0"/>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文本框 7"/>
          <p:cNvSpPr txBox="1"/>
          <p:nvPr/>
        </p:nvSpPr>
        <p:spPr>
          <a:xfrm>
            <a:off x="7985271" y="4251816"/>
            <a:ext cx="2437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May 2023</a:t>
            </a:r>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909447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2.3 Reaction System and Procedures of NC22Plex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2"/>
            </p:custDataLst>
          </p:nvPr>
        </p:nvGraphicFramePr>
        <p:xfrm>
          <a:off x="443865" y="1794132"/>
          <a:ext cx="4672330" cy="3151505"/>
        </p:xfrm>
        <a:graphic>
          <a:graphicData uri="http://schemas.openxmlformats.org/drawingml/2006/table">
            <a:tbl>
              <a:tblPr firstRow="1" firstCol="1" bandRow="1">
                <a:tableStyleId>{5C22544A-7EE6-4342-B048-85BDC9FD1C3A}</a:tableStyleId>
              </a:tblPr>
              <a:tblGrid>
                <a:gridCol w="2355215"/>
                <a:gridCol w="2316918"/>
              </a:tblGrid>
              <a:tr h="58293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b="0" kern="100" dirty="0" smtClean="0">
                          <a:latin typeface="Times New Roman" panose="02020603050405020304" pitchFamily="18" charset="0"/>
                          <a:ea typeface="+mn-ea"/>
                          <a:cs typeface="Times New Roman" panose="02020603050405020304" pitchFamily="18" charset="0"/>
                        </a:rPr>
                        <a:t>25µL System (µL)</a:t>
                      </a:r>
                      <a:endParaRPr lang="en-US" altLang="zh-CN" sz="1800" b="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2.5× 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33591">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NC22</a:t>
                      </a:r>
                      <a:r>
                        <a:rPr lang="en-US" sz="1800" b="0" kern="100" dirty="0" err="1" smtClean="0">
                          <a:solidFill>
                            <a:schemeClr val="tx2">
                              <a:lumMod val="50000"/>
                            </a:schemeClr>
                          </a:solidFill>
                          <a:effectLst/>
                          <a:latin typeface="Times New Roman" panose="02020603050405020304" pitchFamily="18" charset="0"/>
                          <a:cs typeface="Times New Roman" panose="02020603050405020304" pitchFamily="18" charset="0"/>
                        </a:rPr>
                        <a:t>Plex</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Primers</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379391">
                <a:tc>
                  <a:txBody>
                    <a:bodyPr/>
                    <a:p>
                      <a:pPr marL="0" algn="ctr" defTabSz="914400" rtl="0" eaLnBrk="1" latinLnBrk="0" hangingPunct="1">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PCR Grade Water</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8.0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509044">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9947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(0.5ng/µL</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Taq DNA Polymerase</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02332">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 Total Volume</a:t>
                      </a:r>
                      <a:endPar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bl>
          </a:graphicData>
        </a:graphic>
      </p:graphicFrame>
      <p:grpSp>
        <p:nvGrpSpPr>
          <p:cNvPr id="4" name="组合 3"/>
          <p:cNvGrpSpPr/>
          <p:nvPr/>
        </p:nvGrpSpPr>
        <p:grpSpPr>
          <a:xfrm>
            <a:off x="5589905" y="1689100"/>
            <a:ext cx="5652135" cy="3804625"/>
            <a:chOff x="1143000" y="1600200"/>
            <a:chExt cx="3886200" cy="2615377"/>
          </a:xfrm>
        </p:grpSpPr>
        <p:cxnSp>
          <p:nvCxnSpPr>
            <p:cNvPr id="8" name="直接连接符 7"/>
            <p:cNvCxnSpPr/>
            <p:nvPr>
              <p:custDataLst>
                <p:tags r:id="rId3"/>
              </p:custDataLst>
            </p:nvPr>
          </p:nvCxnSpPr>
          <p:spPr>
            <a:xfrm>
              <a:off x="1143000" y="2133600"/>
              <a:ext cx="5334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4"/>
              </p:custDataLst>
            </p:nvPr>
          </p:nvCxnSpPr>
          <p:spPr>
            <a:xfrm>
              <a:off x="1676400" y="21336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5"/>
              </p:custDataLst>
            </p:nvPr>
          </p:nvCxnSpPr>
          <p:spPr>
            <a:xfrm>
              <a:off x="1752600" y="2286000"/>
              <a:ext cx="4572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6"/>
              </p:custDataLst>
            </p:nvPr>
          </p:nvCxnSpPr>
          <p:spPr>
            <a:xfrm>
              <a:off x="2209800" y="2286000"/>
              <a:ext cx="304800" cy="6953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7"/>
              </p:custDataLst>
            </p:nvPr>
          </p:nvCxnSpPr>
          <p:spPr>
            <a:xfrm flipV="1">
              <a:off x="2514600" y="2971800"/>
              <a:ext cx="685800" cy="95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8"/>
              </p:custDataLst>
            </p:nvPr>
          </p:nvCxnSpPr>
          <p:spPr>
            <a:xfrm>
              <a:off x="3200400" y="2971800"/>
              <a:ext cx="7684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9"/>
              </p:custDataLst>
            </p:nvPr>
          </p:nvCxnSpPr>
          <p:spPr>
            <a:xfrm>
              <a:off x="3962400" y="2971800"/>
              <a:ext cx="361602" cy="1000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0"/>
              </p:custDataLst>
            </p:nvPr>
          </p:nvCxnSpPr>
          <p:spPr>
            <a:xfrm>
              <a:off x="4343400" y="3962400"/>
              <a:ext cx="59055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1034"/>
            <p:cNvSpPr txBox="1"/>
            <p:nvPr>
              <p:custDataLst>
                <p:tags r:id="rId11"/>
              </p:custDataLst>
            </p:nvPr>
          </p:nvSpPr>
          <p:spPr>
            <a:xfrm>
              <a:off x="1143000" y="1828800"/>
              <a:ext cx="609600"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95</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27" name="TextBox 43"/>
            <p:cNvSpPr txBox="1"/>
            <p:nvPr>
              <p:custDataLst>
                <p:tags r:id="rId12"/>
              </p:custDataLst>
            </p:nvPr>
          </p:nvSpPr>
          <p:spPr>
            <a:xfrm>
              <a:off x="1143000" y="2193727"/>
              <a:ext cx="609600"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3min</a:t>
              </a:r>
              <a:endParaRPr lang="en-US" altLang="zh-CN" sz="1400" b="1" dirty="0" smtClean="0">
                <a:latin typeface="Times New Roman" panose="02020603050405020304" pitchFamily="18" charset="0"/>
                <a:cs typeface="Times New Roman" panose="02020603050405020304" pitchFamily="18" charset="0"/>
              </a:endParaRPr>
            </a:p>
          </p:txBody>
        </p:sp>
        <p:sp>
          <p:nvSpPr>
            <p:cNvPr id="28" name="TextBox 44"/>
            <p:cNvSpPr txBox="1"/>
            <p:nvPr>
              <p:custDataLst>
                <p:tags r:id="rId13"/>
              </p:custDataLst>
            </p:nvPr>
          </p:nvSpPr>
          <p:spPr>
            <a:xfrm>
              <a:off x="1752600" y="1981200"/>
              <a:ext cx="609600"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94</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29" name="TextBox 45"/>
            <p:cNvSpPr txBox="1"/>
            <p:nvPr>
              <p:custDataLst>
                <p:tags r:id="rId14"/>
              </p:custDataLst>
            </p:nvPr>
          </p:nvSpPr>
          <p:spPr>
            <a:xfrm>
              <a:off x="1752600" y="2346127"/>
              <a:ext cx="609600"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15sec</a:t>
              </a:r>
              <a:endParaRPr lang="en-US" altLang="zh-CN" sz="1400" b="1" dirty="0" smtClean="0">
                <a:latin typeface="Times New Roman" panose="02020603050405020304" pitchFamily="18" charset="0"/>
                <a:cs typeface="Times New Roman" panose="02020603050405020304" pitchFamily="18" charset="0"/>
              </a:endParaRPr>
            </a:p>
          </p:txBody>
        </p:sp>
        <p:sp>
          <p:nvSpPr>
            <p:cNvPr id="30" name="TextBox 59"/>
            <p:cNvSpPr txBox="1"/>
            <p:nvPr>
              <p:custDataLst>
                <p:tags r:id="rId15"/>
              </p:custDataLst>
            </p:nvPr>
          </p:nvSpPr>
          <p:spPr>
            <a:xfrm>
              <a:off x="2590800" y="2590800"/>
              <a:ext cx="609600" cy="210835"/>
            </a:xfrm>
            <a:prstGeom prst="rect">
              <a:avLst/>
            </a:prstGeom>
            <a:noFill/>
          </p:spPr>
          <p:txBody>
            <a:bodyPr wrap="square" rtlCol="0">
              <a:spAutoFit/>
            </a:bodyPr>
            <a:p>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60℃</a:t>
              </a:r>
              <a:endPar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TextBox 60"/>
            <p:cNvSpPr txBox="1"/>
            <p:nvPr>
              <p:custDataLst>
                <p:tags r:id="rId16"/>
              </p:custDataLst>
            </p:nvPr>
          </p:nvSpPr>
          <p:spPr>
            <a:xfrm>
              <a:off x="2590800" y="3048000"/>
              <a:ext cx="609600" cy="210835"/>
            </a:xfrm>
            <a:prstGeom prst="rect">
              <a:avLst/>
            </a:prstGeom>
            <a:noFill/>
          </p:spPr>
          <p:txBody>
            <a:bodyPr wrap="square" rtlCol="0">
              <a:spAutoFit/>
            </a:bodyPr>
            <a:p>
              <a:r>
                <a:rPr lang="en-US" altLang="zh-CN" sz="1400" b="1" dirty="0">
                  <a:latin typeface="Times New Roman" panose="02020603050405020304" pitchFamily="18" charset="0"/>
                  <a:cs typeface="Times New Roman" panose="02020603050405020304" pitchFamily="18" charset="0"/>
                </a:rPr>
                <a:t>1</a:t>
              </a:r>
              <a:r>
                <a:rPr lang="en-US" altLang="zh-CN" sz="1400" b="1" dirty="0" smtClean="0">
                  <a:latin typeface="Times New Roman" panose="02020603050405020304" pitchFamily="18" charset="0"/>
                  <a:cs typeface="Times New Roman" panose="02020603050405020304" pitchFamily="18" charset="0"/>
                </a:rPr>
                <a:t>min</a:t>
              </a:r>
              <a:endParaRPr lang="zh-CN" altLang="en-US" sz="1400" b="1" dirty="0">
                <a:latin typeface="Times New Roman" panose="02020603050405020304" pitchFamily="18" charset="0"/>
                <a:cs typeface="Times New Roman" panose="02020603050405020304" pitchFamily="18" charset="0"/>
              </a:endParaRPr>
            </a:p>
          </p:txBody>
        </p:sp>
        <p:sp>
          <p:nvSpPr>
            <p:cNvPr id="32" name="TextBox 63"/>
            <p:cNvSpPr txBox="1"/>
            <p:nvPr>
              <p:custDataLst>
                <p:tags r:id="rId17"/>
              </p:custDataLst>
            </p:nvPr>
          </p:nvSpPr>
          <p:spPr>
            <a:xfrm>
              <a:off x="3276600" y="2590800"/>
              <a:ext cx="609600"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60</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3" name="TextBox 64"/>
            <p:cNvSpPr txBox="1"/>
            <p:nvPr>
              <p:custDataLst>
                <p:tags r:id="rId18"/>
              </p:custDataLst>
            </p:nvPr>
          </p:nvSpPr>
          <p:spPr>
            <a:xfrm>
              <a:off x="3276600" y="3048000"/>
              <a:ext cx="692266"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30min</a:t>
              </a:r>
              <a:endParaRPr lang="en-US" altLang="zh-CN" sz="1400" b="1" dirty="0" smtClean="0">
                <a:latin typeface="Times New Roman" panose="02020603050405020304" pitchFamily="18" charset="0"/>
                <a:cs typeface="Times New Roman" panose="02020603050405020304" pitchFamily="18" charset="0"/>
              </a:endParaRPr>
            </a:p>
          </p:txBody>
        </p:sp>
        <p:sp>
          <p:nvSpPr>
            <p:cNvPr id="35" name="TextBox 66"/>
            <p:cNvSpPr txBox="1"/>
            <p:nvPr>
              <p:custDataLst>
                <p:tags r:id="rId19"/>
              </p:custDataLst>
            </p:nvPr>
          </p:nvSpPr>
          <p:spPr>
            <a:xfrm>
              <a:off x="4419600" y="3581400"/>
              <a:ext cx="609600"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4</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6" name="TextBox 67"/>
            <p:cNvSpPr txBox="1"/>
            <p:nvPr>
              <p:custDataLst>
                <p:tags r:id="rId20"/>
              </p:custDataLst>
            </p:nvPr>
          </p:nvSpPr>
          <p:spPr>
            <a:xfrm>
              <a:off x="4495800" y="3962400"/>
              <a:ext cx="457200" cy="253177"/>
            </a:xfrm>
            <a:prstGeom prst="rect">
              <a:avLst/>
            </a:prstGeom>
            <a:noFill/>
          </p:spPr>
          <p:txBody>
            <a:bodyPr wrap="square" rtlCol="0">
              <a:spAutoFit/>
            </a:bodyPr>
            <a:p>
              <a:r>
                <a:rPr lang="zh-CN" altLang="en-US" b="1" dirty="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cxnSp>
          <p:nvCxnSpPr>
            <p:cNvPr id="37" name="直接连接符 36"/>
            <p:cNvCxnSpPr/>
            <p:nvPr>
              <p:custDataLst>
                <p:tags r:id="rId21"/>
              </p:custDataLst>
            </p:nvPr>
          </p:nvCxnSpPr>
          <p:spPr>
            <a:xfrm>
              <a:off x="1679332" y="1600200"/>
              <a:ext cx="0" cy="24706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22"/>
              </p:custDataLst>
            </p:nvPr>
          </p:nvCxnSpPr>
          <p:spPr>
            <a:xfrm>
              <a:off x="3200400" y="1600200"/>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23"/>
              </p:custDataLst>
            </p:nvPr>
          </p:nvCxnSpPr>
          <p:spPr>
            <a:xfrm>
              <a:off x="3962400" y="1600200"/>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81"/>
            <p:cNvSpPr txBox="1"/>
            <p:nvPr>
              <p:custDataLst>
                <p:tags r:id="rId24"/>
              </p:custDataLst>
            </p:nvPr>
          </p:nvSpPr>
          <p:spPr>
            <a:xfrm>
              <a:off x="1905000" y="3657600"/>
              <a:ext cx="952501" cy="210835"/>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30 Cycles</a:t>
              </a:r>
              <a:endParaRPr lang="en-US" altLang="zh-CN" sz="1400" b="1" dirty="0" smtClean="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Amplification Results of NC22Plex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4386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3.1 Amplification Results of Positive Control 9947A Analyzed 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0" name="图片 9" descr="9947.png"/>
          <p:cNvPicPr>
            <a:picLocks noChangeAspect="1"/>
          </p:cNvPicPr>
          <p:nvPr>
            <p:custDataLst>
              <p:tags r:id="rId2"/>
            </p:custDataLst>
          </p:nvPr>
        </p:nvPicPr>
        <p:blipFill>
          <a:blip r:embed="rId3"/>
          <a:stretch>
            <a:fillRect/>
          </a:stretch>
        </p:blipFill>
        <p:spPr>
          <a:xfrm>
            <a:off x="532130" y="1232535"/>
            <a:ext cx="11128375" cy="52571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27087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3.2 Amplification Results of Blood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FTA.png"/>
          <p:cNvPicPr>
            <a:picLocks noChangeAspect="1"/>
          </p:cNvPicPr>
          <p:nvPr>
            <p:custDataLst>
              <p:tags r:id="rId2"/>
            </p:custDataLst>
          </p:nvPr>
        </p:nvPicPr>
        <p:blipFill>
          <a:blip r:embed="rId3"/>
          <a:stretch>
            <a:fillRect/>
          </a:stretch>
        </p:blipFill>
        <p:spPr>
          <a:xfrm>
            <a:off x="487680" y="1341755"/>
            <a:ext cx="11217275" cy="5257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716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3.3 Amplification Results of Blood on Filter Paper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L.png"/>
          <p:cNvPicPr>
            <a:picLocks noChangeAspect="1"/>
          </p:cNvPicPr>
          <p:nvPr>
            <p:custDataLst>
              <p:tags r:id="rId2"/>
            </p:custDataLst>
          </p:nvPr>
        </p:nvPicPr>
        <p:blipFill>
          <a:blip r:embed="rId3"/>
          <a:stretch>
            <a:fillRect/>
          </a:stretch>
        </p:blipFill>
        <p:spPr>
          <a:xfrm>
            <a:off x="519430" y="1192530"/>
            <a:ext cx="11153775" cy="5257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830453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3.4 Amplification Results of Saliva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2" name="图片 11" descr="TY.png"/>
          <p:cNvPicPr>
            <a:picLocks noChangeAspect="1"/>
          </p:cNvPicPr>
          <p:nvPr>
            <p:custDataLst>
              <p:tags r:id="rId2"/>
            </p:custDataLst>
          </p:nvPr>
        </p:nvPicPr>
        <p:blipFill>
          <a:blip r:embed="rId3"/>
          <a:stretch>
            <a:fillRect/>
          </a:stretch>
        </p:blipFill>
        <p:spPr>
          <a:xfrm>
            <a:off x="518795" y="1245870"/>
            <a:ext cx="11154410" cy="5257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Summary</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315253" y="220287"/>
            <a:ext cx="17748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 Summary</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227455" y="1600200"/>
            <a:ext cx="9737725" cy="3415030"/>
          </a:xfrm>
          <a:prstGeom prst="rect">
            <a:avLst/>
          </a:prstGeom>
          <a:effectLst/>
        </p:spPr>
        <p:txBody>
          <a:bodyPr wrap="square">
            <a:spAutoFit/>
          </a:bodyPr>
          <a:p>
            <a:pPr algn="just"/>
            <a:r>
              <a:rPr lang="en-US" altLang="zh-CN" dirty="0" smtClean="0">
                <a:effectLst/>
                <a:latin typeface="Times New Roman" panose="02020603050405020304" pitchFamily="18" charset="0"/>
                <a:cs typeface="Times New Roman" panose="02020603050405020304" pitchFamily="18" charset="0"/>
              </a:rPr>
              <a:t>1. </a:t>
            </a:r>
            <a:r>
              <a:rPr lang="en-US" altLang="zh-CN" dirty="0" smtClean="0">
                <a:solidFill>
                  <a:srgbClr val="FF0000"/>
                </a:solidFill>
                <a:effectLst/>
                <a:latin typeface="Times New Roman" panose="02020603050405020304" pitchFamily="18" charset="0"/>
                <a:cs typeface="Times New Roman" panose="02020603050405020304" pitchFamily="18" charset="0"/>
              </a:rPr>
              <a:t>Fast: </a:t>
            </a:r>
            <a:r>
              <a:rPr lang="en-US" altLang="zh-CN" dirty="0" smtClean="0">
                <a:solidFill>
                  <a:schemeClr val="tx1"/>
                </a:solidFill>
                <a:effectLst/>
                <a:latin typeface="Times New Roman" panose="02020603050405020304" pitchFamily="18" charset="0"/>
                <a:cs typeface="Times New Roman" panose="02020603050405020304" pitchFamily="18" charset="0"/>
              </a:rPr>
              <a:t>O</a:t>
            </a:r>
            <a:r>
              <a:rPr lang="zh-CN" altLang="en-US" dirty="0" smtClean="0">
                <a:solidFill>
                  <a:schemeClr val="tx1"/>
                </a:solidFill>
                <a:effectLst/>
                <a:latin typeface="Times New Roman" panose="02020603050405020304" pitchFamily="18" charset="0"/>
                <a:cs typeface="Times New Roman" panose="02020603050405020304" pitchFamily="18" charset="0"/>
              </a:rPr>
              <a:t>ptimize</a:t>
            </a:r>
            <a:r>
              <a:rPr lang="en-US" altLang="zh-CN" dirty="0" smtClean="0">
                <a:solidFill>
                  <a:schemeClr val="tx1"/>
                </a:solidFill>
                <a:effectLst/>
                <a:latin typeface="Times New Roman" panose="02020603050405020304" pitchFamily="18" charset="0"/>
                <a:cs typeface="Times New Roman" panose="02020603050405020304" pitchFamily="18" charset="0"/>
              </a:rPr>
              <a:t>d </a:t>
            </a:r>
            <a:r>
              <a:rPr lang="zh-CN" altLang="en-US" dirty="0" smtClean="0">
                <a:solidFill>
                  <a:schemeClr val="tx1"/>
                </a:solidFill>
                <a:effectLst/>
                <a:latin typeface="Times New Roman" panose="02020603050405020304" pitchFamily="18" charset="0"/>
                <a:cs typeface="Times New Roman" panose="02020603050405020304" pitchFamily="18" charset="0"/>
              </a:rPr>
              <a:t>components of PCR </a:t>
            </a:r>
            <a:r>
              <a:rPr lang="en-US" altLang="zh-CN" dirty="0" smtClean="0">
                <a:solidFill>
                  <a:schemeClr val="tx1"/>
                </a:solidFill>
                <a:effectLst/>
                <a:latin typeface="Times New Roman" panose="02020603050405020304" pitchFamily="18" charset="0"/>
                <a:cs typeface="Times New Roman" panose="02020603050405020304" pitchFamily="18" charset="0"/>
              </a:rPr>
              <a:t>R</a:t>
            </a:r>
            <a:r>
              <a:rPr lang="zh-CN" altLang="en-US" dirty="0" smtClean="0">
                <a:solidFill>
                  <a:schemeClr val="tx1"/>
                </a:solidFill>
                <a:effectLst/>
                <a:latin typeface="Times New Roman" panose="02020603050405020304" pitchFamily="18" charset="0"/>
                <a:cs typeface="Times New Roman" panose="02020603050405020304" pitchFamily="18" charset="0"/>
              </a:rPr>
              <a:t>eaction </a:t>
            </a:r>
            <a:r>
              <a:rPr lang="en-US" altLang="zh-CN" dirty="0" smtClean="0">
                <a:solidFill>
                  <a:schemeClr val="tx1"/>
                </a:solidFill>
                <a:effectLst/>
                <a:latin typeface="Times New Roman" panose="02020603050405020304" pitchFamily="18" charset="0"/>
                <a:cs typeface="Times New Roman" panose="02020603050405020304" pitchFamily="18" charset="0"/>
              </a:rPr>
              <a:t>S</a:t>
            </a:r>
            <a:r>
              <a:rPr lang="zh-CN" altLang="en-US" dirty="0" smtClean="0">
                <a:solidFill>
                  <a:schemeClr val="tx1"/>
                </a:solidFill>
                <a:effectLst/>
                <a:latin typeface="Times New Roman" panose="02020603050405020304" pitchFamily="18" charset="0"/>
                <a:cs typeface="Times New Roman" panose="02020603050405020304" pitchFamily="18" charset="0"/>
              </a:rPr>
              <a:t>ystem </a:t>
            </a:r>
            <a:r>
              <a:rPr lang="en-US" altLang="zh-CN" dirty="0" smtClean="0">
                <a:solidFill>
                  <a:schemeClr val="tx1"/>
                </a:solidFill>
                <a:effectLst/>
                <a:latin typeface="Times New Roman" panose="02020603050405020304" pitchFamily="18" charset="0"/>
                <a:cs typeface="Times New Roman" panose="02020603050405020304" pitchFamily="18" charset="0"/>
              </a:rPr>
              <a:t>have shortened the PCR amplification time to less than 1.5 hours.</a:t>
            </a:r>
            <a:endParaRPr lang="en-US" altLang="zh-CN" dirty="0" smtClean="0">
              <a:solidFill>
                <a:schemeClr val="tx1"/>
              </a:solidFill>
              <a:effectLst/>
              <a:latin typeface="Times New Roman" panose="02020603050405020304" pitchFamily="18" charset="0"/>
              <a:cs typeface="Times New Roman" panose="02020603050405020304" pitchFamily="18" charset="0"/>
            </a:endParaRPr>
          </a:p>
          <a:p>
            <a:pPr algn="just"/>
            <a:endParaRPr lang="en-US" altLang="zh-CN" dirty="0" smtClean="0">
              <a:effectLst/>
              <a:latin typeface="Times New Roman" panose="02020603050405020304" pitchFamily="18" charset="0"/>
              <a:cs typeface="Times New Roman" panose="02020603050405020304" pitchFamily="18" charset="0"/>
            </a:endParaRPr>
          </a:p>
          <a:p>
            <a:pPr algn="just">
              <a:buNone/>
            </a:pPr>
            <a:r>
              <a:rPr lang="en-US" altLang="zh-CN" dirty="0" smtClean="0">
                <a:effectLst/>
                <a:latin typeface="Times New Roman" panose="02020603050405020304" pitchFamily="18" charset="0"/>
                <a:cs typeface="Times New Roman" panose="02020603050405020304" pitchFamily="18" charset="0"/>
              </a:rPr>
              <a:t>2. </a:t>
            </a:r>
            <a:r>
              <a:rPr lang="zh-CN" altLang="en-US" dirty="0" smtClean="0">
                <a:solidFill>
                  <a:srgbClr val="FF0000"/>
                </a:solidFill>
                <a:effectLst/>
                <a:latin typeface="Times New Roman" panose="02020603050405020304" pitchFamily="18" charset="0"/>
                <a:cs typeface="Times New Roman" panose="02020603050405020304" pitchFamily="18" charset="0"/>
              </a:rPr>
              <a:t>High resolution</a:t>
            </a:r>
            <a:r>
              <a:rPr lang="en-US" altLang="zh-CN" dirty="0" smtClean="0">
                <a:solidFill>
                  <a:srgbClr val="FF0000"/>
                </a:solidFill>
                <a:effectLst/>
                <a:latin typeface="Times New Roman" panose="02020603050405020304" pitchFamily="18" charset="0"/>
                <a:cs typeface="Times New Roman" panose="02020603050405020304" pitchFamily="18" charset="0"/>
              </a:rPr>
              <a:t>: </a:t>
            </a:r>
            <a:r>
              <a:rPr lang="en-US" altLang="zh-CN" dirty="0" smtClean="0">
                <a:effectLst/>
                <a:latin typeface="Times New Roman" panose="02020603050405020304" pitchFamily="18" charset="0"/>
                <a:cs typeface="Times New Roman" panose="02020603050405020304" pitchFamily="18" charset="0"/>
              </a:rPr>
              <a:t>Single-tube reaction allows for getting the correct typing of 22 loci at one time, which performs better than the other similar products in the market.</a:t>
            </a:r>
            <a:endParaRPr lang="en-US" altLang="zh-CN" dirty="0" smtClean="0">
              <a:effectLst/>
              <a:latin typeface="Times New Roman" panose="02020603050405020304" pitchFamily="18" charset="0"/>
              <a:cs typeface="Times New Roman" panose="02020603050405020304" pitchFamily="18" charset="0"/>
            </a:endParaRPr>
          </a:p>
          <a:p>
            <a:pPr algn="just"/>
            <a:endParaRPr lang="en-US" altLang="zh-CN" dirty="0" smtClean="0">
              <a:effectLst/>
              <a:latin typeface="Times New Roman" panose="02020603050405020304" pitchFamily="18" charset="0"/>
              <a:cs typeface="Times New Roman" panose="02020603050405020304" pitchFamily="18" charset="0"/>
            </a:endParaRPr>
          </a:p>
          <a:p>
            <a:pPr algn="just"/>
            <a:r>
              <a:rPr lang="en-US" altLang="zh-CN" dirty="0" smtClean="0">
                <a:effectLst/>
                <a:latin typeface="Times New Roman" panose="02020603050405020304" pitchFamily="18" charset="0"/>
                <a:cs typeface="Times New Roman" panose="02020603050405020304" pitchFamily="18" charset="0"/>
              </a:rPr>
              <a:t>3. </a:t>
            </a:r>
            <a:r>
              <a:rPr lang="en-US" altLang="zh-CN" dirty="0" smtClean="0">
                <a:solidFill>
                  <a:srgbClr val="FF0000"/>
                </a:solidFill>
                <a:effectLst/>
                <a:latin typeface="Times New Roman" panose="02020603050405020304" pitchFamily="18" charset="0"/>
                <a:cs typeface="Times New Roman" panose="02020603050405020304" pitchFamily="18" charset="0"/>
              </a:rPr>
              <a:t>DNA extraction-free technology: </a:t>
            </a:r>
            <a:r>
              <a:rPr lang="en-US" altLang="zh-CN" dirty="0" smtClean="0">
                <a:effectLst/>
                <a:latin typeface="Times New Roman" panose="02020603050405020304" pitchFamily="18" charset="0"/>
                <a:cs typeface="Times New Roman" panose="02020603050405020304" pitchFamily="18" charset="0"/>
              </a:rPr>
              <a:t>Samples can be used for PCR amplification directly without extraction.</a:t>
            </a:r>
            <a:endParaRPr lang="en-US" altLang="zh-CN" dirty="0" smtClean="0">
              <a:effectLst/>
              <a:latin typeface="Times New Roman" panose="02020603050405020304" pitchFamily="18" charset="0"/>
              <a:cs typeface="Times New Roman" panose="02020603050405020304" pitchFamily="18" charset="0"/>
            </a:endParaRPr>
          </a:p>
          <a:p>
            <a:pPr algn="just"/>
            <a:endParaRPr lang="en-US" altLang="zh-CN" dirty="0" smtClean="0">
              <a:effectLst/>
              <a:latin typeface="Times New Roman" panose="02020603050405020304" pitchFamily="18" charset="0"/>
              <a:cs typeface="Times New Roman" panose="02020603050405020304" pitchFamily="18" charset="0"/>
            </a:endParaRPr>
          </a:p>
          <a:p>
            <a:pPr algn="just"/>
            <a:r>
              <a:rPr lang="en-US" altLang="zh-CN" dirty="0" smtClean="0">
                <a:effectLst/>
                <a:latin typeface="Times New Roman" panose="02020603050405020304" pitchFamily="18" charset="0"/>
                <a:cs typeface="Times New Roman" panose="02020603050405020304" pitchFamily="18" charset="0"/>
              </a:rPr>
              <a:t>4. </a:t>
            </a:r>
            <a:r>
              <a:rPr lang="en-US" altLang="zh-CN" dirty="0" smtClean="0">
                <a:solidFill>
                  <a:srgbClr val="FF0000"/>
                </a:solidFill>
                <a:effectLst/>
                <a:latin typeface="Times New Roman" panose="02020603050405020304" pitchFamily="18" charset="0"/>
                <a:cs typeface="Times New Roman" panose="02020603050405020304" pitchFamily="18" charset="0"/>
              </a:rPr>
              <a:t>High discrimination power (DP) and paternity probability exclusion (PE). </a:t>
            </a:r>
            <a:r>
              <a:rPr lang="en-US" altLang="zh-CN" dirty="0" smtClean="0">
                <a:solidFill>
                  <a:schemeClr val="tx1"/>
                </a:solidFill>
                <a:effectLst/>
                <a:latin typeface="Times New Roman" panose="02020603050405020304" pitchFamily="18" charset="0"/>
                <a:cs typeface="Times New Roman" panose="02020603050405020304" pitchFamily="18" charset="0"/>
              </a:rPr>
              <a:t>NC22Plex showed </a:t>
            </a:r>
            <a:r>
              <a:rPr lang="en-US" altLang="zh-CN" dirty="0" smtClean="0">
                <a:effectLst/>
                <a:latin typeface="Times New Roman" panose="02020603050405020304" pitchFamily="18" charset="0"/>
                <a:cs typeface="Times New Roman" panose="02020603050405020304" pitchFamily="18" charset="0"/>
              </a:rPr>
              <a:t>excellent performance in criminal investigation, judicial identification and  paternity test no matter it is used exclusively or jointly with other kits.</a:t>
            </a:r>
            <a:endParaRPr lang="zh-CN" altLang="en-US"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1623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13330"/>
          <a:stretch>
            <a:fillRect/>
          </a:stretch>
        </p:blipFill>
        <p:spPr>
          <a:xfrm>
            <a:off x="888829" y="1386401"/>
            <a:ext cx="4238648" cy="5315274"/>
          </a:xfrm>
          <a:prstGeom prst="rect">
            <a:avLst/>
          </a:prstGeom>
          <a:ln>
            <a:noFill/>
          </a:ln>
          <a:effectLst>
            <a:outerShdw blurRad="292100" dist="139700" dir="2700000" algn="tl" rotWithShape="0">
              <a:srgbClr val="333333">
                <a:alpha val="65000"/>
              </a:srgbClr>
            </a:outerShdw>
          </a:effectLst>
        </p:spPr>
      </p:pic>
      <p:sp>
        <p:nvSpPr>
          <p:cNvPr id="3" name="TextBox 2"/>
          <p:cNvSpPr txBox="1"/>
          <p:nvPr>
            <p:custDataLst>
              <p:tags r:id="rId3"/>
            </p:custDataLst>
          </p:nvPr>
        </p:nvSpPr>
        <p:spPr>
          <a:xfrm>
            <a:off x="6624320" y="1386205"/>
            <a:ext cx="4695190" cy="5077460"/>
          </a:xfrm>
          <a:prstGeom prst="rect">
            <a:avLst/>
          </a:prstGeom>
          <a:noFill/>
        </p:spPr>
        <p:txBody>
          <a:bodyPr wrap="square" rtlCol="0">
            <a:spAutoFit/>
          </a:bodyPr>
          <a:lstStyle/>
          <a:p>
            <a:pPr algn="l">
              <a:lnSpc>
                <a:spcPct val="100000"/>
              </a:lnSpc>
              <a:buClrTx/>
              <a:buSzTx/>
              <a:buFontTx/>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Jiangsu Superbio Biomedical Co. Ltd., founded in 2011, is a cutting-edge technology enterprise owning the Practice License of Medical Institution, which </a:t>
            </a:r>
            <a:r>
              <a:rPr lang="en-US" altLang="zh-CN" dirty="0" smtClean="0">
                <a:solidFill>
                  <a:schemeClr val="tx1"/>
                </a:solidFill>
                <a:latin typeface="Times New Roman" panose="02020603050405020304" pitchFamily="18" charset="0"/>
                <a:cs typeface="Times New Roman" panose="02020603050405020304" pitchFamily="18" charset="0"/>
                <a:sym typeface="+mn-ea"/>
              </a:rPr>
              <a:t>specializes in  the research and testing of gene sequencing industry, and</a:t>
            </a:r>
            <a:r>
              <a:rPr lang="en-US" altLang="zh-CN" dirty="0" smtClean="0">
                <a:solidFill>
                  <a:schemeClr val="tx1"/>
                </a:solidFill>
                <a:latin typeface="Times New Roman" panose="02020603050405020304" pitchFamily="18" charset="0"/>
                <a:cs typeface="Times New Roman" panose="02020603050405020304" pitchFamily="18" charset="0"/>
              </a:rPr>
              <a:t> integrates R&amp;D, production and sales. The company's products and services cover forensic testing, medical testing, food/environment/medicine testing, instrumentation and software.</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are willing to provide clients with scientific research services related to forensic DNA testing, such as research projects and papers publication, solving all the difficulties encountered in the experiment for you.</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sincerely look forward to cooperate with you in developing products and researching projects.</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Features of NC22Plex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135" y="2651425"/>
            <a:ext cx="12192000" cy="923330"/>
          </a:xfrm>
          <a:prstGeom prst="rect">
            <a:avLst/>
          </a:prstGeom>
        </p:spPr>
        <p:txBody>
          <a:bodyPr wrap="square">
            <a:spAutoFit/>
          </a:bodyPr>
          <a:lstStyle/>
          <a:p>
            <a:pPr algn="ctr"/>
            <a:r>
              <a:rPr lang="en-US" altLang="zh-CN" sz="5400" b="1" dirty="0">
                <a:solidFill>
                  <a:srgbClr val="0086D1"/>
                </a:solidFill>
                <a:latin typeface="微软雅黑" panose="020B0503020204020204" charset="-122"/>
                <a:ea typeface="微软雅黑" panose="020B0503020204020204" charset="-122"/>
              </a:rPr>
              <a:t>THANKS</a:t>
            </a:r>
            <a:r>
              <a:rPr lang="en-US" altLang="zh-CN" sz="4800" b="1" dirty="0">
                <a:solidFill>
                  <a:srgbClr val="0086D1"/>
                </a:solidFill>
                <a:latin typeface="微软雅黑" panose="020B0503020204020204" charset="-122"/>
                <a:ea typeface="微软雅黑" panose="020B0503020204020204" charset="-122"/>
              </a:rPr>
              <a:t>!</a:t>
            </a:r>
            <a:endParaRPr lang="zh-CN" altLang="en-US" sz="4800" dirty="0">
              <a:solidFill>
                <a:prstClr val="black"/>
              </a:solidFill>
              <a:latin typeface="Arial" panose="020B0604020202020204"/>
              <a:ea typeface="微软雅黑" panose="020B0503020204020204" charset="-122"/>
            </a:endParaRPr>
          </a:p>
        </p:txBody>
      </p:sp>
      <p:grpSp>
        <p:nvGrpSpPr>
          <p:cNvPr id="6" name="组合 5"/>
          <p:cNvGrpSpPr/>
          <p:nvPr/>
        </p:nvGrpSpPr>
        <p:grpSpPr>
          <a:xfrm>
            <a:off x="0" y="6350405"/>
            <a:ext cx="9711111" cy="46847"/>
            <a:chOff x="2580023" y="5846613"/>
            <a:chExt cx="9177866" cy="45719"/>
          </a:xfrm>
        </p:grpSpPr>
        <p:cxnSp>
          <p:nvCxnSpPr>
            <p:cNvPr id="7" name="直接连接符 6"/>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27044" y="6350405"/>
            <a:ext cx="764956" cy="47888"/>
            <a:chOff x="2580023" y="5846613"/>
            <a:chExt cx="9177866" cy="45719"/>
          </a:xfrm>
        </p:grpSpPr>
        <p:cxnSp>
          <p:nvCxnSpPr>
            <p:cNvPr id="10" name="直接连接符 9"/>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pic>
        <p:nvPicPr>
          <p:cNvPr id="12" name="Picture 3" descr="C:\Documents and Settings\Administrator\My Documents\Jingoal\zz@8115279\RecvFiles\LOGO-01-01.png"/>
          <p:cNvPicPr>
            <a:picLocks noChangeAspect="1" noChangeArrowheads="1"/>
          </p:cNvPicPr>
          <p:nvPr/>
        </p:nvPicPr>
        <p:blipFill>
          <a:blip r:embed="rId1" cstate="print"/>
          <a:srcRect/>
          <a:stretch>
            <a:fillRect/>
          </a:stretch>
        </p:blipFill>
        <p:spPr bwMode="auto">
          <a:xfrm>
            <a:off x="9723303" y="6165861"/>
            <a:ext cx="1715933" cy="369087"/>
          </a:xfrm>
          <a:prstGeom prst="rect">
            <a:avLst/>
          </a:prstGeom>
          <a:noFill/>
        </p:spPr>
      </p:pic>
      <p:sp>
        <p:nvSpPr>
          <p:cNvPr id="2" name="矩形 1"/>
          <p:cNvSpPr/>
          <p:nvPr>
            <p:custDataLst>
              <p:tags r:id="rId2"/>
            </p:custDataLst>
          </p:nvPr>
        </p:nvSpPr>
        <p:spPr>
          <a:xfrm>
            <a:off x="0" y="4829175"/>
            <a:ext cx="5676900" cy="1476375"/>
          </a:xfrm>
          <a:prstGeom prst="rect">
            <a:avLst/>
          </a:prstGeom>
        </p:spPr>
        <p:txBody>
          <a:bodyPr wrap="square">
            <a:spAutoFit/>
          </a:bodyPr>
          <a:p>
            <a:pPr algn="l"/>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Contact Us</a:t>
            </a:r>
            <a:endPar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Address: Sino-Danish Ecological Life Science Industrial Park, No.3-1 Xinjinxhu Road, Pukou District, Nanjing</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Tel: 400-616-2676</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Website: http://www.superbio.cn/</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59588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a:t>
            </a:r>
            <a:r>
              <a:rPr lang="en-US" altLang="zh-CN" sz="2400" b="1" dirty="0">
                <a:solidFill>
                  <a:schemeClr val="bg1"/>
                </a:solidFill>
                <a:latin typeface="Times New Roman" panose="02020603050405020304" pitchFamily="18" charset="0"/>
                <a:cs typeface="Times New Roman" panose="02020603050405020304" pitchFamily="18" charset="0"/>
                <a:sym typeface="+mn-ea"/>
              </a:rPr>
              <a:t>NC22Plex STR Detection Kit</a:t>
            </a:r>
            <a:endParaRPr lang="en-US" altLang="zh-CN" sz="2400" b="1" dirty="0">
              <a:solidFill>
                <a:schemeClr val="bg1"/>
              </a:solidFill>
              <a:latin typeface="Times New Roman" panose="02020603050405020304" pitchFamily="18" charset="0"/>
              <a:cs typeface="Times New Roman" panose="02020603050405020304" pitchFamily="18" charset="0"/>
              <a:sym typeface="+mn-ea"/>
            </a:endParaRPr>
          </a:p>
        </p:txBody>
      </p:sp>
      <p:sp>
        <p:nvSpPr>
          <p:cNvPr id="8" name="矩形 7"/>
          <p:cNvSpPr/>
          <p:nvPr>
            <p:custDataLst>
              <p:tags r:id="rId2"/>
            </p:custDataLst>
          </p:nvPr>
        </p:nvSpPr>
        <p:spPr>
          <a:xfrm>
            <a:off x="1038860" y="1329055"/>
            <a:ext cx="10114915" cy="5077460"/>
          </a:xfrm>
          <a:prstGeom prst="rect">
            <a:avLst/>
          </a:prstGeom>
          <a:effectLst/>
        </p:spPr>
        <p:txBody>
          <a:bodyPr wrap="square">
            <a:spAutoFit/>
          </a:bodyPr>
          <a:p>
            <a:r>
              <a:rPr lang="en-US" dirty="0" smtClean="0">
                <a:solidFill>
                  <a:schemeClr val="tx1"/>
                </a:solidFill>
                <a:effectLst/>
                <a:latin typeface="Times New Roman" panose="02020603050405020304" pitchFamily="18" charset="0"/>
                <a:cs typeface="Times New Roman" panose="02020603050405020304" pitchFamily="18" charset="0"/>
              </a:rPr>
              <a:t>1. NC22Plex is a </a:t>
            </a:r>
            <a:r>
              <a:rPr lang="en-US" dirty="0" smtClean="0">
                <a:solidFill>
                  <a:srgbClr val="FF0000"/>
                </a:solidFill>
                <a:effectLst/>
                <a:latin typeface="Times New Roman" panose="02020603050405020304" pitchFamily="18" charset="0"/>
                <a:cs typeface="Times New Roman" panose="02020603050405020304" pitchFamily="18" charset="0"/>
              </a:rPr>
              <a:t>5</a:t>
            </a:r>
            <a:r>
              <a:rPr dirty="0" smtClean="0">
                <a:solidFill>
                  <a:srgbClr val="FF0000"/>
                </a:solidFill>
                <a:effectLst/>
                <a:latin typeface="Times New Roman" panose="02020603050405020304" pitchFamily="18" charset="0"/>
                <a:cs typeface="Times New Roman" panose="02020603050405020304" pitchFamily="18" charset="0"/>
              </a:rPr>
              <a:t>-color</a:t>
            </a:r>
            <a:r>
              <a:rPr dirty="0" smtClean="0">
                <a:solidFill>
                  <a:schemeClr val="tx1"/>
                </a:solidFill>
                <a:effectLst/>
                <a:latin typeface="Times New Roman" panose="02020603050405020304" pitchFamily="18" charset="0"/>
                <a:cs typeface="Times New Roman" panose="02020603050405020304" pitchFamily="18" charset="0"/>
              </a:rPr>
              <a:t> fluorescence detection </a:t>
            </a:r>
            <a:r>
              <a:rPr lang="en-US" dirty="0" smtClean="0">
                <a:solidFill>
                  <a:schemeClr val="tx1"/>
                </a:solidFill>
                <a:effectLst/>
                <a:latin typeface="Times New Roman" panose="02020603050405020304" pitchFamily="18" charset="0"/>
                <a:cs typeface="Times New Roman" panose="02020603050405020304" pitchFamily="18" charset="0"/>
              </a:rPr>
              <a:t>product which is applicable for performing multiple amplification and detection on </a:t>
            </a:r>
            <a:r>
              <a:rPr lang="en-US" dirty="0" smtClean="0">
                <a:solidFill>
                  <a:srgbClr val="FF0000"/>
                </a:solidFill>
                <a:effectLst/>
                <a:latin typeface="Times New Roman" panose="02020603050405020304" pitchFamily="18" charset="0"/>
                <a:cs typeface="Times New Roman" panose="02020603050405020304" pitchFamily="18" charset="0"/>
              </a:rPr>
              <a:t>20 supplemental loci,</a:t>
            </a:r>
            <a:r>
              <a:rPr lang="en-US" dirty="0" smtClean="0">
                <a:solidFill>
                  <a:schemeClr val="tx1"/>
                </a:solidFill>
                <a:effectLst/>
                <a:latin typeface="Times New Roman" panose="02020603050405020304" pitchFamily="18" charset="0"/>
                <a:cs typeface="Times New Roman" panose="02020603050405020304" pitchFamily="18" charset="0"/>
              </a:rPr>
              <a:t> 1 CODIS locus and 1 sex locus </a:t>
            </a:r>
            <a:r>
              <a:rPr lang="en-US" dirty="0" smtClean="0">
                <a:solidFill>
                  <a:srgbClr val="FF0000"/>
                </a:solidFill>
                <a:effectLst/>
                <a:latin typeface="Times New Roman" panose="02020603050405020304" pitchFamily="18" charset="0"/>
                <a:cs typeface="Times New Roman" panose="02020603050405020304" pitchFamily="18" charset="0"/>
              </a:rPr>
              <a:t>specified in the Standard of Judicial Identification.</a:t>
            </a:r>
            <a:endParaRPr lang="en-US" dirty="0" smtClean="0">
              <a:solidFill>
                <a:srgbClr val="FF0000"/>
              </a:solidFill>
              <a:effectLst/>
              <a:latin typeface="Times New Roman" panose="02020603050405020304" pitchFamily="18" charset="0"/>
              <a:cs typeface="Times New Roman" panose="02020603050405020304" pitchFamily="18" charset="0"/>
            </a:endParaRPr>
          </a:p>
          <a:p>
            <a:endParaRPr lang="en-US" altLang="zh-CN" dirty="0" smtClean="0">
              <a:solidFill>
                <a:schemeClr val="tx1"/>
              </a:solidFill>
              <a:effectLst/>
              <a:latin typeface="Times New Roman" panose="02020603050405020304" pitchFamily="18" charset="0"/>
              <a:cs typeface="Times New Roman" panose="02020603050405020304" pitchFamily="18" charset="0"/>
            </a:endParaRPr>
          </a:p>
          <a:p>
            <a:r>
              <a:rPr lang="en-US" altLang="zh-CN" dirty="0" smtClean="0">
                <a:effectLst/>
                <a:latin typeface="Times New Roman" panose="02020603050405020304" pitchFamily="18" charset="0"/>
                <a:cs typeface="Times New Roman" panose="02020603050405020304" pitchFamily="18" charset="0"/>
              </a:rPr>
              <a:t>2. NC22Plex features s</a:t>
            </a:r>
            <a:r>
              <a:rPr lang="zh-CN" altLang="en-US" dirty="0" smtClean="0">
                <a:effectLst/>
                <a:latin typeface="Times New Roman" panose="02020603050405020304" pitchFamily="18" charset="0"/>
                <a:cs typeface="Times New Roman" panose="02020603050405020304" pitchFamily="18" charset="0"/>
              </a:rPr>
              <a:t>uper high resolution, sensitivity and anti-inhibitor ability</a:t>
            </a:r>
            <a:r>
              <a:rPr lang="en-US" altLang="zh-CN" dirty="0" smtClean="0">
                <a:effectLst/>
                <a:latin typeface="Times New Roman" panose="02020603050405020304" pitchFamily="18" charset="0"/>
                <a:cs typeface="Times New Roman" panose="02020603050405020304" pitchFamily="18" charset="0"/>
              </a:rPr>
              <a:t>.</a:t>
            </a:r>
            <a:endParaRPr lang="en-US" altLang="zh-CN" dirty="0" smtClean="0">
              <a:effectLst/>
              <a:latin typeface="Times New Roman" panose="02020603050405020304" pitchFamily="18" charset="0"/>
              <a:cs typeface="Times New Roman" panose="02020603050405020304" pitchFamily="18" charset="0"/>
            </a:endParaRPr>
          </a:p>
          <a:p>
            <a:endParaRPr lang="en-US" altLang="zh-CN"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3. </a:t>
            </a:r>
            <a:r>
              <a:rPr dirty="0" smtClean="0">
                <a:effectLst/>
                <a:latin typeface="Times New Roman" panose="02020603050405020304" pitchFamily="18" charset="0"/>
                <a:cs typeface="Times New Roman" panose="02020603050405020304" pitchFamily="18" charset="0"/>
              </a:rPr>
              <a:t>Rapid amplification</a:t>
            </a:r>
            <a:r>
              <a:rPr lang="en-US" dirty="0" smtClean="0">
                <a:effectLst/>
                <a:latin typeface="Times New Roman" panose="02020603050405020304" pitchFamily="18" charset="0"/>
                <a:cs typeface="Times New Roman" panose="02020603050405020304" pitchFamily="18" charset="0"/>
              </a:rPr>
              <a:t>.</a:t>
            </a:r>
            <a:r>
              <a:rPr dirty="0" smtClean="0">
                <a:effectLst/>
                <a:latin typeface="Times New Roman" panose="02020603050405020304" pitchFamily="18" charset="0"/>
                <a:cs typeface="Times New Roman" panose="02020603050405020304" pitchFamily="18" charset="0"/>
              </a:rPr>
              <a:t> </a:t>
            </a:r>
            <a:r>
              <a:rPr lang="en-US" dirty="0" smtClean="0">
                <a:solidFill>
                  <a:srgbClr val="FF0000"/>
                </a:solidFill>
                <a:effectLst/>
                <a:latin typeface="Times New Roman" panose="02020603050405020304" pitchFamily="18" charset="0"/>
                <a:cs typeface="Times New Roman" panose="02020603050405020304" pitchFamily="18" charset="0"/>
              </a:rPr>
              <a:t>T</a:t>
            </a:r>
            <a:r>
              <a:rPr dirty="0" smtClean="0">
                <a:solidFill>
                  <a:srgbClr val="FF0000"/>
                </a:solidFill>
                <a:effectLst/>
                <a:latin typeface="Times New Roman" panose="02020603050405020304" pitchFamily="18" charset="0"/>
                <a:cs typeface="Times New Roman" panose="02020603050405020304" pitchFamily="18" charset="0"/>
              </a:rPr>
              <a:t>he amplification time is less than 1.5 hours.</a:t>
            </a:r>
            <a:endParaRPr dirty="0" smtClean="0">
              <a:solidFill>
                <a:srgbClr val="FF0000"/>
              </a:solidFill>
              <a:effectLst/>
              <a:latin typeface="Times New Roman" panose="02020603050405020304" pitchFamily="18" charset="0"/>
              <a:cs typeface="Times New Roman" panose="02020603050405020304" pitchFamily="18" charset="0"/>
            </a:endParaRPr>
          </a:p>
          <a:p>
            <a:endParaRPr dirty="0" smtClean="0">
              <a:effectLst/>
              <a:latin typeface="Times New Roman" panose="02020603050405020304" pitchFamily="18" charset="0"/>
              <a:cs typeface="Times New Roman" panose="02020603050405020304" pitchFamily="18" charset="0"/>
            </a:endParaRPr>
          </a:p>
          <a:p>
            <a:r>
              <a:rPr lang="en-US" altLang="zh-CN" dirty="0" smtClean="0">
                <a:effectLst/>
                <a:latin typeface="Times New Roman" panose="02020603050405020304" pitchFamily="18" charset="0"/>
                <a:cs typeface="Times New Roman" panose="02020603050405020304" pitchFamily="18" charset="0"/>
              </a:rPr>
              <a:t>4. Combined with 21Plex STR Detection Kit, the number of detected loci reaches </a:t>
            </a:r>
            <a:r>
              <a:rPr lang="en-US" altLang="zh-CN" dirty="0" smtClean="0">
                <a:solidFill>
                  <a:srgbClr val="FF0000"/>
                </a:solidFill>
                <a:effectLst/>
                <a:latin typeface="Times New Roman" panose="02020603050405020304" pitchFamily="18" charset="0"/>
                <a:cs typeface="Times New Roman" panose="02020603050405020304" pitchFamily="18" charset="0"/>
              </a:rPr>
              <a:t>40.</a:t>
            </a:r>
            <a:endParaRPr lang="en-US" altLang="zh-CN" dirty="0" smtClean="0">
              <a:solidFill>
                <a:schemeClr val="tx1"/>
              </a:solidFill>
              <a:effectLst/>
              <a:latin typeface="Times New Roman" panose="02020603050405020304" pitchFamily="18" charset="0"/>
              <a:cs typeface="Times New Roman" panose="02020603050405020304" pitchFamily="18" charset="0"/>
            </a:endParaRPr>
          </a:p>
          <a:p>
            <a:endParaRPr lang="en-US" altLang="zh-CN" dirty="0" smtClean="0">
              <a:effectLst/>
              <a:latin typeface="Times New Roman" panose="02020603050405020304" pitchFamily="18" charset="0"/>
              <a:cs typeface="Times New Roman" panose="02020603050405020304" pitchFamily="18" charset="0"/>
            </a:endParaRPr>
          </a:p>
          <a:p>
            <a:r>
              <a:rPr lang="en-US" altLang="zh-CN" dirty="0" smtClean="0">
                <a:effectLst/>
                <a:latin typeface="Times New Roman" panose="02020603050405020304" pitchFamily="18" charset="0"/>
                <a:cs typeface="Times New Roman" panose="02020603050405020304" pitchFamily="18" charset="0"/>
              </a:rPr>
              <a:t>5. Meet the "Code for the Implementation of the Identification of Full Biological Syndrome" published by the Judicial Administration of Justice of the Ministry of Justice of PRC in 2014, it recommends to increase the number of detected loci from 19 to 29 or 39.</a:t>
            </a:r>
            <a:endParaRPr lang="zh-CN" altLang="zh-CN" dirty="0" smtClean="0">
              <a:effectLst/>
              <a:latin typeface="Times New Roman" panose="02020603050405020304" pitchFamily="18" charset="0"/>
              <a:cs typeface="Times New Roman" panose="02020603050405020304" pitchFamily="18" charset="0"/>
            </a:endParaRPr>
          </a:p>
          <a:p>
            <a:endParaRPr lang="en-US" altLang="zh-CN" dirty="0" smtClean="0">
              <a:effectLst/>
              <a:latin typeface="Times New Roman" panose="02020603050405020304" pitchFamily="18" charset="0"/>
              <a:cs typeface="Times New Roman" panose="02020603050405020304" pitchFamily="18" charset="0"/>
            </a:endParaRPr>
          </a:p>
          <a:p>
            <a:r>
              <a:rPr lang="en-US" altLang="zh-CN" dirty="0" smtClean="0">
                <a:solidFill>
                  <a:schemeClr val="tx1"/>
                </a:solidFill>
                <a:effectLst/>
                <a:latin typeface="Times New Roman" panose="02020603050405020304" pitchFamily="18" charset="0"/>
                <a:cs typeface="Times New Roman" panose="02020603050405020304" pitchFamily="18" charset="0"/>
              </a:rPr>
              <a:t>6.</a:t>
            </a:r>
            <a:r>
              <a:rPr lang="en-US" altLang="zh-CN" dirty="0" smtClean="0">
                <a:solidFill>
                  <a:srgbClr val="FF0000"/>
                </a:solidFill>
                <a:effectLst/>
                <a:latin typeface="Times New Roman" panose="02020603050405020304" pitchFamily="18" charset="0"/>
                <a:cs typeface="Times New Roman" panose="02020603050405020304" pitchFamily="18" charset="0"/>
              </a:rPr>
              <a:t> Strong compatibility.</a:t>
            </a:r>
            <a:r>
              <a:rPr lang="en-US" altLang="zh-CN" dirty="0" smtClean="0">
                <a:solidFill>
                  <a:schemeClr val="tx1"/>
                </a:solidFill>
                <a:effectLst/>
                <a:latin typeface="Times New Roman" panose="02020603050405020304" pitchFamily="18" charset="0"/>
                <a:cs typeface="Times New Roman" panose="02020603050405020304" pitchFamily="18" charset="0"/>
              </a:rPr>
              <a:t> NC22Plex is compatible with the direct amplification of various samples and the amplification of purified DNA.</a:t>
            </a:r>
            <a:endParaRPr lang="zh-CN" altLang="en-US" dirty="0" smtClean="0">
              <a:solidFill>
                <a:schemeClr val="accent1"/>
              </a:solidFill>
              <a:effectLst/>
              <a:latin typeface="Times New Roman" panose="02020603050405020304" pitchFamily="18" charset="0"/>
              <a:cs typeface="Times New Roman" panose="02020603050405020304" pitchFamily="18" charset="0"/>
            </a:endParaRPr>
          </a:p>
          <a:p>
            <a:endParaRPr lang="en-US" altLang="zh-CN" dirty="0" smtClean="0">
              <a:effectLst/>
              <a:latin typeface="Times New Roman" panose="02020603050405020304" pitchFamily="18" charset="0"/>
              <a:cs typeface="Times New Roman" panose="02020603050405020304" pitchFamily="18" charset="0"/>
            </a:endParaRPr>
          </a:p>
          <a:p>
            <a:r>
              <a:rPr lang="en-US" altLang="zh-CN" dirty="0" smtClean="0">
                <a:effectLst/>
                <a:latin typeface="Times New Roman" panose="02020603050405020304" pitchFamily="18" charset="0"/>
                <a:cs typeface="Times New Roman" panose="02020603050405020304" pitchFamily="18" charset="0"/>
              </a:rPr>
              <a:t>7. Applicable for </a:t>
            </a:r>
            <a:r>
              <a:rPr lang="zh-CN" altLang="en-US" dirty="0" smtClean="0">
                <a:effectLst/>
                <a:latin typeface="Times New Roman" panose="02020603050405020304" pitchFamily="18" charset="0"/>
                <a:cs typeface="Times New Roman" panose="02020603050405020304" pitchFamily="18" charset="0"/>
              </a:rPr>
              <a:t>forensic analysis, kinship detection and scientific research for human genetic identification.</a:t>
            </a:r>
            <a:endParaRPr lang="en-US" altLang="zh-CN" dirty="0" smtClean="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597281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1.2 Loci Arrangement Diagram of NC22Plex</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8" name="图片 7" descr="NC22排布图.PNG"/>
          <p:cNvPicPr>
            <a:picLocks noChangeAspect="1"/>
          </p:cNvPicPr>
          <p:nvPr>
            <p:custDataLst>
              <p:tags r:id="rId2"/>
            </p:custDataLst>
          </p:nvPr>
        </p:nvPicPr>
        <p:blipFill>
          <a:blip r:embed="rId3"/>
          <a:stretch>
            <a:fillRect/>
          </a:stretch>
        </p:blipFill>
        <p:spPr>
          <a:xfrm>
            <a:off x="672465" y="1268095"/>
            <a:ext cx="10847070" cy="46526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77793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1.3 Analysis Software Loci Information Table of NC22Plex</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custDataLst>
              <p:tags r:id="rId2"/>
            </p:custDataLst>
          </p:nvPr>
        </p:nvSpPr>
        <p:spPr>
          <a:xfrm>
            <a:off x="2239149" y="1235075"/>
            <a:ext cx="1916430" cy="368300"/>
          </a:xfrm>
          <a:prstGeom prst="rect">
            <a:avLst/>
          </a:prstGeom>
        </p:spPr>
        <p:txBody>
          <a:bodyPr wrap="none">
            <a:spAutoFit/>
          </a:bodyPr>
          <a:p>
            <a:pPr algn="l"/>
            <a:r>
              <a:rPr lang="en-US" altLang="zh-CN" smtClean="0">
                <a:latin typeface="Times New Roman" panose="02020603050405020304" pitchFamily="18" charset="0"/>
                <a:cs typeface="Times New Roman" panose="02020603050405020304" pitchFamily="18" charset="0"/>
              </a:rPr>
              <a:t>GeneMapper ID-X</a:t>
            </a:r>
            <a:endParaRPr lang="en-US" altLang="zh-CN" smtClean="0">
              <a:latin typeface="Times New Roman" panose="02020603050405020304" pitchFamily="18" charset="0"/>
              <a:cs typeface="Times New Roman" panose="02020603050405020304" pitchFamily="18" charset="0"/>
            </a:endParaRPr>
          </a:p>
        </p:txBody>
      </p:sp>
      <p:pic>
        <p:nvPicPr>
          <p:cNvPr id="2052" name="Picture 4" descr="C:\Users\admin\Desktop\NC22 BIN.png"/>
          <p:cNvPicPr>
            <a:picLocks noChangeAspect="1" noChangeArrowheads="1"/>
          </p:cNvPicPr>
          <p:nvPr>
            <p:custDataLst>
              <p:tags r:id="rId3"/>
            </p:custDataLst>
          </p:nvPr>
        </p:nvPicPr>
        <p:blipFill>
          <a:blip r:embed="rId4"/>
          <a:srcRect/>
          <a:stretch>
            <a:fillRect/>
          </a:stretch>
        </p:blipFill>
        <p:spPr bwMode="auto">
          <a:xfrm>
            <a:off x="954405" y="1685290"/>
            <a:ext cx="10283825" cy="5029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75260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1.4 Electrophoretic Diagram of NC22Plex Allelic Ladder</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custDataLst>
              <p:tags r:id="rId2"/>
            </p:custDataLst>
          </p:nvPr>
        </p:nvSpPr>
        <p:spPr>
          <a:xfrm>
            <a:off x="2238819" y="1095375"/>
            <a:ext cx="4367530" cy="368300"/>
          </a:xfrm>
          <a:prstGeom prst="rect">
            <a:avLst/>
          </a:prstGeom>
        </p:spPr>
        <p:txBody>
          <a:bodyPr wrap="none">
            <a:spAutoFit/>
          </a:bodyPr>
          <a:p>
            <a:pPr algn="l"/>
            <a:r>
              <a:rPr dirty="0" smtClean="0">
                <a:latin typeface="Times New Roman" panose="02020603050405020304" pitchFamily="18" charset="0"/>
                <a:cs typeface="Times New Roman" panose="02020603050405020304" pitchFamily="18" charset="0"/>
              </a:rPr>
              <a:t>NC22Plex Allelic Ladder contains 261 alleles</a:t>
            </a:r>
            <a:endParaRPr dirty="0" smtClean="0">
              <a:latin typeface="Times New Roman" panose="02020603050405020304" pitchFamily="18" charset="0"/>
              <a:cs typeface="Times New Roman" panose="02020603050405020304" pitchFamily="18" charset="0"/>
            </a:endParaRPr>
          </a:p>
        </p:txBody>
      </p:sp>
      <p:pic>
        <p:nvPicPr>
          <p:cNvPr id="14" name="图片 13" descr="nc22 ladder-1(20170405).png"/>
          <p:cNvPicPr/>
          <p:nvPr>
            <p:custDataLst>
              <p:tags r:id="rId3"/>
            </p:custDataLst>
          </p:nvPr>
        </p:nvPicPr>
        <p:blipFill>
          <a:blip r:embed="rId4"/>
          <a:stretch>
            <a:fillRect/>
          </a:stretch>
        </p:blipFill>
        <p:spPr>
          <a:xfrm>
            <a:off x="1105535" y="1647825"/>
            <a:ext cx="9980930" cy="49447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General Information of NC22Plex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739521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2.1 NC22Plex STR Detection Kit (25µL×100 RXN/Kit)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custDataLst>
              <p:tags r:id="rId2"/>
            </p:custDataLst>
          </p:nvPr>
        </p:nvGraphicFramePr>
        <p:xfrm>
          <a:off x="685800" y="1655445"/>
          <a:ext cx="10563860" cy="3950970"/>
        </p:xfrm>
        <a:graphic>
          <a:graphicData uri="http://schemas.openxmlformats.org/drawingml/2006/table">
            <a:tbl>
              <a:tblPr firstRow="1" firstCol="1" bandRow="1">
                <a:tableStyleId>{5C22544A-7EE6-4342-B048-85BDC9FD1C3A}</a:tableStyleId>
              </a:tblPr>
              <a:tblGrid>
                <a:gridCol w="236855"/>
                <a:gridCol w="2527300"/>
                <a:gridCol w="2873375"/>
                <a:gridCol w="4926330"/>
              </a:tblGrid>
              <a:tr h="312420">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23215">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zh-CN" sz="1800" kern="100" dirty="0">
                          <a:effectLst/>
                          <a:latin typeface="Times New Roman" panose="02020603050405020304" pitchFamily="18" charset="0"/>
                          <a:cs typeface="Times New Roman" panose="02020603050405020304" pitchFamily="18" charset="0"/>
                        </a:rPr>
                        <a:t>Component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48640">
                <a:tc rowSpan="5">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5">
                  <a:txBody>
                    <a:bodyPr/>
                    <a:p>
                      <a:pPr algn="ctr">
                        <a:spcAft>
                          <a:spcPts val="0"/>
                        </a:spcAft>
                      </a:pPr>
                      <a:r>
                        <a:rPr lang="zh-CN" sz="1800" kern="100" dirty="0">
                          <a:effectLst/>
                          <a:latin typeface="Times New Roman" panose="02020603050405020304" pitchFamily="18" charset="0"/>
                          <a:cs typeface="Times New Roman" panose="02020603050405020304" pitchFamily="18" charset="0"/>
                        </a:rPr>
                        <a:t>Pre-amplification Kit</a:t>
                      </a:r>
                      <a:endParaRPr 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2.5× PCR Mix</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B</a:t>
                      </a:r>
                      <a:r>
                        <a:rPr sz="1800" kern="100" dirty="0" smtClean="0">
                          <a:solidFill>
                            <a:schemeClr val="dk1"/>
                          </a:solidFill>
                          <a:effectLst/>
                          <a:latin typeface="Times New Roman" panose="02020603050405020304" pitchFamily="18" charset="0"/>
                          <a:ea typeface="+mn-ea"/>
                          <a:cs typeface="Times New Roman" panose="02020603050405020304" pitchFamily="18" charset="0"/>
                        </a:rPr>
                        <a:t>uffer containing anti</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a:t>
                      </a:r>
                      <a:r>
                        <a:rPr sz="1800" kern="100" dirty="0" smtClean="0">
                          <a:solidFill>
                            <a:schemeClr val="dk1"/>
                          </a:solidFill>
                          <a:effectLst/>
                          <a:latin typeface="Times New Roman" panose="02020603050405020304" pitchFamily="18" charset="0"/>
                          <a:ea typeface="+mn-ea"/>
                          <a:cs typeface="Times New Roman" panose="02020603050405020304" pitchFamily="18" charset="0"/>
                        </a:rPr>
                        <a:t>inhibition components such as MgCl</a:t>
                      </a:r>
                      <a:r>
                        <a:rPr sz="1800" kern="100" baseline="-25000" dirty="0" smtClean="0">
                          <a:solidFill>
                            <a:schemeClr val="dk1"/>
                          </a:solidFill>
                          <a:effectLst/>
                          <a:latin typeface="Times New Roman" panose="02020603050405020304" pitchFamily="18" charset="0"/>
                          <a:ea typeface="+mn-ea"/>
                          <a:cs typeface="Times New Roman" panose="02020603050405020304" pitchFamily="18" charset="0"/>
                        </a:rPr>
                        <a:t>2</a:t>
                      </a:r>
                      <a:endParaRPr sz="1800" kern="100" baseline="-250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305060">
                <a:tc vMerge="1">
                  <a:tcPr/>
                </a:tc>
                <a:tc vMerge="1">
                  <a:tcPr/>
                </a:tc>
                <a:tc>
                  <a:txBody>
                    <a:bodyPr/>
                    <a:p>
                      <a:pPr algn="ctr">
                        <a:spcAft>
                          <a:spcPts val="0"/>
                        </a:spcAft>
                      </a:pPr>
                      <a:r>
                        <a:rPr lang="en-US" altLang="zh-CN" sz="1800" kern="100" dirty="0" smtClean="0">
                          <a:effectLst/>
                          <a:latin typeface="Times New Roman" panose="02020603050405020304" pitchFamily="18" charset="0"/>
                          <a:cs typeface="Times New Roman" panose="02020603050405020304" pitchFamily="18" charset="0"/>
                        </a:rPr>
                        <a:t>NC22</a:t>
                      </a:r>
                      <a:r>
                        <a:rPr lang="en-US" sz="1800" kern="100" dirty="0" err="1" smtClean="0">
                          <a:effectLst/>
                          <a:latin typeface="Times New Roman" panose="02020603050405020304" pitchFamily="18" charset="0"/>
                          <a:cs typeface="Times New Roman" panose="02020603050405020304" pitchFamily="18" charset="0"/>
                        </a:rPr>
                        <a:t>Plex</a:t>
                      </a:r>
                      <a:r>
                        <a:rPr lang="en-US" sz="1800" kern="100" dirty="0" smtClean="0">
                          <a:effectLst/>
                          <a:latin typeface="Times New Roman" panose="02020603050405020304" pitchFamily="18" charset="0"/>
                          <a:cs typeface="Times New Roman" panose="02020603050405020304" pitchFamily="18" charset="0"/>
                        </a:rPr>
                        <a:t> </a:t>
                      </a:r>
                      <a:r>
                        <a:rPr lang="en-US" sz="1800" kern="100" dirty="0">
                          <a:effectLst/>
                          <a:latin typeface="Times New Roman" panose="02020603050405020304" pitchFamily="18" charset="0"/>
                          <a:cs typeface="Times New Roman" panose="02020603050405020304" pitchFamily="18" charset="0"/>
                        </a:rPr>
                        <a:t>Primers</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effectLst/>
                          <a:latin typeface="Times New Roman" panose="02020603050405020304" pitchFamily="18" charset="0"/>
                          <a:cs typeface="Times New Roman" panose="02020603050405020304" pitchFamily="18" charset="0"/>
                        </a:rPr>
                        <a:t>P</a:t>
                      </a:r>
                      <a:r>
                        <a:rPr sz="1800" kern="100" dirty="0" smtClean="0">
                          <a:effectLst/>
                          <a:latin typeface="Times New Roman" panose="02020603050405020304" pitchFamily="18" charset="0"/>
                          <a:cs typeface="Times New Roman" panose="02020603050405020304" pitchFamily="18" charset="0"/>
                        </a:rPr>
                        <a:t>rimer mixtures for amplif</a:t>
                      </a:r>
                      <a:r>
                        <a:rPr lang="en-US" sz="1800" kern="100" dirty="0" smtClean="0">
                          <a:effectLst/>
                          <a:latin typeface="Times New Roman" panose="02020603050405020304" pitchFamily="18" charset="0"/>
                          <a:cs typeface="Times New Roman" panose="02020603050405020304" pitchFamily="18" charset="0"/>
                        </a:rPr>
                        <a:t>ying </a:t>
                      </a:r>
                      <a:r>
                        <a:rPr sz="1800" kern="100" dirty="0" smtClean="0">
                          <a:effectLst/>
                          <a:latin typeface="Times New Roman" panose="02020603050405020304" pitchFamily="18" charset="0"/>
                          <a:cs typeface="Times New Roman" panose="02020603050405020304" pitchFamily="18" charset="0"/>
                        </a:rPr>
                        <a:t>22 loci</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r>
              <a:tr h="305060">
                <a:tc vMerge="1">
                  <a:tcPr/>
                </a:tc>
                <a:tc vMerge="1">
                  <a:tcP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PCR Grade Water</a:t>
                      </a:r>
                      <a:endParaRPr lang="en-US"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  Nuclease-free deionized ultrapure water</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48640">
                <a:tc vMerge="1">
                  <a:tcPr/>
                </a:tc>
                <a:tc vMerge="1">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cs typeface="Times New Roman" panose="02020603050405020304" pitchFamily="18" charset="0"/>
                        </a:rPr>
                        <a:t>Control DNA 9947A (0.5ng/µL)</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ea typeface="+mn-ea"/>
                          <a:cs typeface="Times New Roman" panose="02020603050405020304" pitchFamily="18" charset="0"/>
                        </a:rPr>
                        <a:t>S</a:t>
                      </a:r>
                      <a:r>
                        <a:rPr lang="zh-CN" altLang="en-US" sz="1800" kern="100" dirty="0" smtClean="0">
                          <a:effectLst/>
                          <a:latin typeface="Times New Roman" panose="02020603050405020304" pitchFamily="18" charset="0"/>
                          <a:ea typeface="+mn-ea"/>
                          <a:cs typeface="Times New Roman" panose="02020603050405020304" pitchFamily="18" charset="0"/>
                        </a:rPr>
                        <a:t>tandard </a:t>
                      </a:r>
                      <a:r>
                        <a:rPr lang="en-US" altLang="zh-CN" sz="1800" kern="100" dirty="0" smtClean="0">
                          <a:effectLst/>
                          <a:latin typeface="Times New Roman" panose="02020603050405020304" pitchFamily="18" charset="0"/>
                          <a:ea typeface="+mn-ea"/>
                          <a:cs typeface="Times New Roman" panose="02020603050405020304" pitchFamily="18" charset="0"/>
                        </a:rPr>
                        <a:t>p</a:t>
                      </a:r>
                      <a:r>
                        <a:rPr lang="zh-CN" altLang="en-US" sz="1800" kern="100" dirty="0" smtClean="0">
                          <a:effectLst/>
                          <a:latin typeface="Times New Roman" panose="02020603050405020304" pitchFamily="18" charset="0"/>
                          <a:ea typeface="+mn-ea"/>
                          <a:cs typeface="Times New Roman" panose="02020603050405020304" pitchFamily="18" charset="0"/>
                        </a:rPr>
                        <a:t>ositive </a:t>
                      </a:r>
                      <a:r>
                        <a:rPr lang="en-US" altLang="zh-CN" sz="1800" kern="100" dirty="0" smtClean="0">
                          <a:effectLst/>
                          <a:latin typeface="Times New Roman" panose="02020603050405020304" pitchFamily="18" charset="0"/>
                          <a:ea typeface="+mn-ea"/>
                          <a:cs typeface="Times New Roman" panose="02020603050405020304" pitchFamily="18" charset="0"/>
                        </a:rPr>
                        <a:t>c</a:t>
                      </a:r>
                      <a:r>
                        <a:rPr lang="zh-CN" altLang="en-US" sz="1800" kern="100" dirty="0" smtClean="0">
                          <a:effectLst/>
                          <a:latin typeface="Times New Roman" panose="02020603050405020304" pitchFamily="18" charset="0"/>
                          <a:ea typeface="+mn-ea"/>
                          <a:cs typeface="Times New Roman" panose="02020603050405020304" pitchFamily="18" charset="0"/>
                        </a:rPr>
                        <a:t>ontrol</a:t>
                      </a:r>
                      <a:endParaRPr lang="zh-CN" altLang="en-US" sz="18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323506">
                <a:tc vMerge="1">
                  <a:tcPr/>
                </a:tc>
                <a:tc vMerge="1">
                  <a:tcP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Taq DNA</a:t>
                      </a:r>
                      <a:r>
                        <a:rPr lang="zh-CN" sz="1800" kern="100" dirty="0">
                          <a:effectLst/>
                          <a:latin typeface="Times New Roman" panose="02020603050405020304" pitchFamily="18" charset="0"/>
                          <a:cs typeface="Times New Roman" panose="02020603050405020304" pitchFamily="18" charset="0"/>
                        </a:rPr>
                        <a:t> </a:t>
                      </a:r>
                      <a:r>
                        <a:rPr lang="en-US" altLang="zh-CN" sz="1800" kern="100" dirty="0">
                          <a:effectLst/>
                          <a:latin typeface="Times New Roman" panose="02020603050405020304" pitchFamily="18" charset="0"/>
                          <a:cs typeface="Times New Roman" panose="02020603050405020304" pitchFamily="18" charset="0"/>
                        </a:rPr>
                        <a:t>P</a:t>
                      </a:r>
                      <a:r>
                        <a:rPr lang="zh-CN" sz="1800" kern="100" dirty="0">
                          <a:effectLst/>
                          <a:latin typeface="Times New Roman" panose="02020603050405020304" pitchFamily="18" charset="0"/>
                          <a:cs typeface="Times New Roman" panose="02020603050405020304" pitchFamily="18" charset="0"/>
                        </a:rPr>
                        <a:t>olymerase</a:t>
                      </a:r>
                      <a:endParaRPr 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Hot-start DNA Polymerase</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05060">
                <a:tc rowSpan="2">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2">
                  <a:txBody>
                    <a:bodyPr/>
                    <a:p>
                      <a:pPr algn="ctr">
                        <a:spcAft>
                          <a:spcPts val="0"/>
                        </a:spcAft>
                      </a:pPr>
                      <a:r>
                        <a:rPr lang="en-US" altLang="zh-CN" sz="1800" kern="100" dirty="0">
                          <a:effectLst/>
                          <a:latin typeface="Times New Roman" panose="02020603050405020304" pitchFamily="18" charset="0"/>
                          <a:cs typeface="Times New Roman" panose="02020603050405020304" pitchFamily="18" charset="0"/>
                        </a:rPr>
                        <a:t>Post-amplification Kit</a:t>
                      </a:r>
                      <a:endParaRPr lang="en-US" alt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smtClean="0">
                          <a:effectLst/>
                          <a:latin typeface="Times New Roman" panose="02020603050405020304" pitchFamily="18" charset="0"/>
                          <a:cs typeface="Times New Roman" panose="02020603050405020304" pitchFamily="18" charset="0"/>
                        </a:rPr>
                        <a:t>NC22</a:t>
                      </a:r>
                      <a:r>
                        <a:rPr lang="en-US" sz="1800" kern="100" dirty="0" err="1" smtClean="0">
                          <a:effectLst/>
                          <a:latin typeface="Times New Roman" panose="02020603050405020304" pitchFamily="18" charset="0"/>
                          <a:cs typeface="Times New Roman" panose="02020603050405020304" pitchFamily="18" charset="0"/>
                        </a:rPr>
                        <a:t>Plex</a:t>
                      </a:r>
                      <a:r>
                        <a:rPr lang="en-US" sz="1800" kern="100" dirty="0" smtClean="0">
                          <a:effectLst/>
                          <a:latin typeface="Times New Roman" panose="02020603050405020304" pitchFamily="18" charset="0"/>
                          <a:cs typeface="Times New Roman" panose="02020603050405020304" pitchFamily="18" charset="0"/>
                        </a:rPr>
                        <a:t> </a:t>
                      </a:r>
                      <a:r>
                        <a:rPr lang="en-US" sz="1800" kern="100" dirty="0">
                          <a:effectLst/>
                          <a:latin typeface="Times New Roman" panose="02020603050405020304" pitchFamily="18" charset="0"/>
                          <a:cs typeface="Times New Roman" panose="02020603050405020304" pitchFamily="18" charset="0"/>
                        </a:rPr>
                        <a:t>Allelic Ladder</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altLang="en-US"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tandard reference material for allele genotyping</a:t>
                      </a:r>
                      <a:endParaRPr lang="zh-CN"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40396">
                <a:tc vMerge="1">
                  <a:tcPr/>
                </a:tc>
                <a:tc vMerge="1">
                  <a:tcP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Orange-500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I</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nternal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lane standards </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with fluorescent markers</a:t>
                      </a:r>
                      <a:endParaRPr 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38841">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Matrix Kit</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 Dye Matrix</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Used for spectral calibration</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843915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2.2  Components and Contents of  NC22Plex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表格 3"/>
          <p:cNvGraphicFramePr>
            <a:graphicFrameLocks noGrp="1"/>
          </p:cNvGraphicFramePr>
          <p:nvPr>
            <p:custDataLst>
              <p:tags r:id="rId2"/>
            </p:custDataLst>
          </p:nvPr>
        </p:nvGraphicFramePr>
        <p:xfrm>
          <a:off x="990600" y="1600200"/>
          <a:ext cx="5410200" cy="2023383"/>
        </p:xfrm>
        <a:graphic>
          <a:graphicData uri="http://schemas.openxmlformats.org/drawingml/2006/table">
            <a:tbl>
              <a:tblPr firstRow="1" firstCol="1" bandRow="1">
                <a:tableStyleId>{5C22544A-7EE6-4342-B048-85BDC9FD1C3A}</a:tableStyleId>
              </a:tblPr>
              <a:tblGrid>
                <a:gridCol w="2895600"/>
                <a:gridCol w="2514600"/>
              </a:tblGrid>
              <a:tr h="45720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sz="1800" b="0" kern="100" dirty="0" smtClean="0">
                          <a:effectLst/>
                          <a:latin typeface="Times New Roman" panose="02020603050405020304" pitchFamily="18" charset="0"/>
                          <a:ea typeface="+mn-ea"/>
                          <a:cs typeface="Times New Roman" panose="02020603050405020304" pitchFamily="18" charset="0"/>
                        </a:rPr>
                        <a:t>Pre-amplification Kit</a:t>
                      </a:r>
                      <a:endParaRPr sz="1800" b="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315530">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2.5×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1,000×</a:t>
                      </a:r>
                      <a:r>
                        <a:rPr lang="en-US" sz="1800" b="0" kern="100" baseline="0" dirty="0" smtClean="0">
                          <a:solidFill>
                            <a:schemeClr val="tx2">
                              <a:lumMod val="50000"/>
                            </a:schemeClr>
                          </a:solidFill>
                          <a:effectLst/>
                          <a:latin typeface="Times New Roman" panose="02020603050405020304" pitchFamily="18" charset="0"/>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r h="340045">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NC22</a:t>
                      </a:r>
                      <a:r>
                        <a:rPr lang="en-US" sz="1800" b="0" kern="100" dirty="0" err="1" smtClean="0">
                          <a:solidFill>
                            <a:schemeClr val="tx2">
                              <a:lumMod val="50000"/>
                            </a:schemeClr>
                          </a:solidFill>
                          <a:effectLst/>
                          <a:latin typeface="Times New Roman" panose="02020603050405020304" pitchFamily="18" charset="0"/>
                          <a:cs typeface="Times New Roman" panose="02020603050405020304" pitchFamily="18" charset="0"/>
                        </a:rPr>
                        <a:t>Plex</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Primers</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500×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r h="297539">
                <a:tc>
                  <a:txBody>
                    <a:bodyPr/>
                    <a:p>
                      <a:pPr marL="0" algn="ctr" defTabSz="914400" rtl="0" eaLnBrk="1" latinLnBrk="0" hangingPunct="1">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PCR Grade Water</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1,000×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r h="297539">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9947A (0.5ng/µL)</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r h="31553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Taq DNA Polymerase</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100×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bl>
          </a:graphicData>
        </a:graphic>
      </p:graphicFrame>
      <p:graphicFrame>
        <p:nvGraphicFramePr>
          <p:cNvPr id="5" name="表格 4"/>
          <p:cNvGraphicFramePr>
            <a:graphicFrameLocks noGrp="1"/>
          </p:cNvGraphicFramePr>
          <p:nvPr>
            <p:custDataLst>
              <p:tags r:id="rId3"/>
            </p:custDataLst>
          </p:nvPr>
        </p:nvGraphicFramePr>
        <p:xfrm>
          <a:off x="6692265" y="1600200"/>
          <a:ext cx="5029200" cy="1052278"/>
        </p:xfrm>
        <a:graphic>
          <a:graphicData uri="http://schemas.openxmlformats.org/drawingml/2006/table">
            <a:tbl>
              <a:tblPr firstRow="1" firstCol="1" bandRow="1">
                <a:tableStyleId>{5C22544A-7EE6-4342-B048-85BDC9FD1C3A}</a:tableStyleId>
              </a:tblPr>
              <a:tblGrid>
                <a:gridCol w="2580640"/>
                <a:gridCol w="2448560"/>
              </a:tblGrid>
              <a:tr h="457200">
                <a:tc>
                  <a:txBody>
                    <a:bodyPr/>
                    <a:p>
                      <a:pPr algn="ctr">
                        <a:spcAft>
                          <a:spcPts val="0"/>
                        </a:spcAft>
                      </a:pPr>
                      <a:r>
                        <a:rPr lang="zh-CN" sz="1800" b="0" kern="100" dirty="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zh-CN"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sz="1800" b="0" dirty="0" smtClean="0">
                          <a:latin typeface="Times New Roman" panose="02020603050405020304" pitchFamily="18" charset="0"/>
                          <a:cs typeface="Times New Roman" panose="02020603050405020304" pitchFamily="18" charset="0"/>
                        </a:rPr>
                        <a:t>Post-amplification Kit</a:t>
                      </a:r>
                      <a:endParaRPr sz="1800" b="0" dirty="0" smtClean="0">
                        <a:latin typeface="Times New Roman" panose="02020603050405020304" pitchFamily="18" charset="0"/>
                        <a:cs typeface="Times New Roman" panose="02020603050405020304" pitchFamily="18" charset="0"/>
                      </a:endParaRPr>
                    </a:p>
                  </a:txBody>
                  <a:tcPr marL="68580" marR="68580" marT="0" marB="0" anchor="ctr"/>
                </a:tc>
              </a:tr>
              <a:tr h="297539">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NC22</a:t>
                      </a:r>
                      <a:r>
                        <a:rPr lang="en-US" sz="1800" b="0" kern="100" dirty="0" err="1" smtClean="0">
                          <a:solidFill>
                            <a:schemeClr val="tx2">
                              <a:lumMod val="50000"/>
                            </a:schemeClr>
                          </a:solidFill>
                          <a:effectLst/>
                          <a:latin typeface="Times New Roman" panose="02020603050405020304" pitchFamily="18" charset="0"/>
                          <a:cs typeface="Times New Roman" panose="02020603050405020304" pitchFamily="18" charset="0"/>
                        </a:rPr>
                        <a:t>Plex</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Allelic Ladder</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r h="297539">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Orange-500</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120×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bl>
          </a:graphicData>
        </a:graphic>
      </p:graphicFrame>
      <p:graphicFrame>
        <p:nvGraphicFramePr>
          <p:cNvPr id="8" name="表格 7"/>
          <p:cNvGraphicFramePr>
            <a:graphicFrameLocks noGrp="1"/>
          </p:cNvGraphicFramePr>
          <p:nvPr>
            <p:custDataLst>
              <p:tags r:id="rId4"/>
            </p:custDataLst>
          </p:nvPr>
        </p:nvGraphicFramePr>
        <p:xfrm>
          <a:off x="6692265" y="2987396"/>
          <a:ext cx="5039995" cy="886739"/>
        </p:xfrm>
        <a:graphic>
          <a:graphicData uri="http://schemas.openxmlformats.org/drawingml/2006/table">
            <a:tbl>
              <a:tblPr firstRow="1" firstCol="1" bandRow="1">
                <a:tableStyleId>{5C22544A-7EE6-4342-B048-85BDC9FD1C3A}</a:tableStyleId>
              </a:tblPr>
              <a:tblGrid>
                <a:gridCol w="2618105"/>
                <a:gridCol w="2421890"/>
              </a:tblGrid>
              <a:tr h="457200">
                <a:tc>
                  <a:txBody>
                    <a:bodyPr/>
                    <a:p>
                      <a:pPr algn="ctr">
                        <a:spcAft>
                          <a:spcPts val="0"/>
                        </a:spcAft>
                      </a:pPr>
                      <a:r>
                        <a:rPr lang="zh-CN" sz="1800" b="0" kern="100" dirty="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zh-CN"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zh-CN" altLang="en-US" sz="1800" b="0" dirty="0" smtClean="0">
                          <a:latin typeface="Times New Roman" panose="02020603050405020304" pitchFamily="18" charset="0"/>
                          <a:cs typeface="Times New Roman" panose="02020603050405020304" pitchFamily="18" charset="0"/>
                        </a:rPr>
                        <a:t>Matrix Kit</a:t>
                      </a:r>
                      <a:endParaRPr lang="zh-CN" altLang="en-US" sz="1800" b="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429539">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5 Dye Matrix</a:t>
                      </a:r>
                      <a:endParaRPr lang="en-US" altLang="zh-CN"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50×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 name="KSO_WM_UNIT_TABLE_BEAUTIFY" val="smartTable{23551783-a086-4d3c-a0f1-e4907f8aa0dd}"/>
</p:tagLst>
</file>

<file path=ppt/tags/tag11.xml><?xml version="1.0" encoding="utf-8"?>
<p:tagLst xmlns:p="http://schemas.openxmlformats.org/presentationml/2006/main">
  <p:tag name="KSO_WM_UNIT_TABLE_BEAUTIFY" val="smartTable{95e749cc-f5c8-4489-93bb-411872c17e36}"/>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PP_MARK_KEY" val="35120538-9e9c-482d-9cd9-43c3b64e5d48"/>
  <p:tag name="COMMONDATA" val="eyJoZGlkIjoiMzg3M2VhZDAyYTVlNzk1MzQzNGZkODY4NmUwMDYzMGI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TABLE_BEAUTIFY" val="smartTable{82c0495d-535d-493f-9ff0-7990e001a0ab}"/>
  <p:tag name="KSO_WM_BEAUTIFY_FLAG" val=""/>
</p:tagLst>
</file>

<file path=ppt/tags/tag8.xml><?xml version="1.0" encoding="utf-8"?>
<p:tagLst xmlns:p="http://schemas.openxmlformats.org/presentationml/2006/main">
  <p:tag name="KSO_WM_UNIT_TABLE_BEAUTIFY" val="smartTable{add0660d-748c-4708-b762-74e84996461d}"/>
  <p:tag name="KSO_WM_BEAUTIFY_FLAG" val=""/>
</p:tagLst>
</file>

<file path=ppt/tags/tag9.xml><?xml version="1.0" encoding="utf-8"?>
<p:tagLst xmlns:p="http://schemas.openxmlformats.org/presentationml/2006/main">
  <p:tag name="KSO_WM_UNIT_TABLE_BEAUTIFY" val="smartTable{03ee7222-5c9f-4438-90af-3308edd65340}"/>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4526</Words>
  <Application>WPS 演示</Application>
  <PresentationFormat>宽屏</PresentationFormat>
  <Paragraphs>226</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20</vt:i4>
      </vt:variant>
    </vt:vector>
  </HeadingPairs>
  <TitlesOfParts>
    <vt:vector size="34" baseType="lpstr">
      <vt:lpstr>Arial</vt:lpstr>
      <vt:lpstr>宋体</vt:lpstr>
      <vt:lpstr>Wingdings</vt:lpstr>
      <vt:lpstr>微软雅黑</vt:lpstr>
      <vt:lpstr>华文行楷</vt:lpstr>
      <vt:lpstr>Times New Roman</vt:lpstr>
      <vt:lpstr>华文中宋</vt:lpstr>
      <vt:lpstr>等线</vt:lpstr>
      <vt:lpstr>Arial Unicode MS</vt:lpstr>
      <vt:lpstr>Calibri</vt:lpstr>
      <vt:lpstr>Arial</vt:lpstr>
      <vt:lpstr>楷体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ice007</dc:creator>
  <cp:lastModifiedBy>Nibelung</cp:lastModifiedBy>
  <cp:revision>120</cp:revision>
  <dcterms:created xsi:type="dcterms:W3CDTF">2023-01-29T04:51:00Z</dcterms:created>
  <dcterms:modified xsi:type="dcterms:W3CDTF">2023-05-18T05:43:16Z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D7F87CF5D8F5488D88AEF559C6705FF4_13</vt:lpwstr>
  </property>
  <property fmtid="{D5CDD505-2E9C-101B-9397-08002B2CF9AE}" pid="3" name="KSOProductBuildVer">
    <vt:lpwstr>2052-11.1.0.14309</vt:lpwstr>
  </property>
</Properties>
</file>