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17"/>
  </p:notesMasterIdLst>
  <p:handoutMasterIdLst>
    <p:handoutMasterId r:id="rId18"/>
  </p:handoutMasterIdLst>
  <p:sldIdLst>
    <p:sldId id="326" r:id="rId4"/>
    <p:sldId id="379" r:id="rId5"/>
    <p:sldId id="289" r:id="rId6"/>
    <p:sldId id="378" r:id="rId7"/>
    <p:sldId id="380" r:id="rId8"/>
    <p:sldId id="418" r:id="rId9"/>
    <p:sldId id="351" r:id="rId10"/>
    <p:sldId id="423" r:id="rId11"/>
    <p:sldId id="424" r:id="rId12"/>
    <p:sldId id="425" r:id="rId13"/>
    <p:sldId id="384" r:id="rId14"/>
    <p:sldId id="327" r:id="rId15"/>
    <p:sldId id="264" r:id="rId16"/>
  </p:sldIdLst>
  <p:sldSz cx="12192000" cy="6858000"/>
  <p:notesSz cx="6858000" cy="9144000"/>
  <p:custDataLst>
    <p:tags r:id="rId2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6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3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2" Type="http://schemas.openxmlformats.org/officeDocument/2006/relationships/tags" Target="tags/tag14.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handoutMaster" Target="handoutMasters/handoutMaster1.xml"/><Relationship Id="rId17" Type="http://schemas.openxmlformats.org/officeDocument/2006/relationships/notesMaster" Target="notesMasters/notesMaster1.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3A027AC1-12D2-45B1-9F34-FFFEF012240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5ED290D-1E15-4D56-AEE2-CD77A1C4222E}"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showMasterSp="0">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3A027AC1-12D2-45B1-9F34-FFFEF012240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5ED290D-1E15-4D56-AEE2-CD77A1C4222E}"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3A027AC1-12D2-45B1-9F34-FFFEF012240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5ED290D-1E15-4D56-AEE2-CD77A1C4222E}"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04A9B74A-4C05-437F-A8DC-EE8B1971B02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9DE5CBF-E929-4844-B99E-DA279DC65092}" type="slidenum">
              <a:rPr lang="zh-CN" altLang="en-US" smtClean="0"/>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showMasterSp="0">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04A9B74A-4C05-437F-A8DC-EE8B1971B02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9DE5CBF-E929-4844-B99E-DA279DC65092}"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04A9B74A-4C05-437F-A8DC-EE8B1971B02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9DE5CBF-E929-4844-B99E-DA279DC65092}"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showMasterSp="0">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04A9B74A-4C05-437F-A8DC-EE8B1971B02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9DE5CBF-E929-4844-B99E-DA279DC65092}"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showMasterSp="0">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04A9B74A-4C05-437F-A8DC-EE8B1971B02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9DE5CBF-E929-4844-B99E-DA279DC65092}"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showMasterSp="0">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04A9B74A-4C05-437F-A8DC-EE8B1971B02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9DE5CBF-E929-4844-B99E-DA279DC65092}"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4A9B74A-4C05-437F-A8DC-EE8B1971B02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9DE5CBF-E929-4844-B99E-DA279DC65092}"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showMasterSp="0">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04A9B74A-4C05-437F-A8DC-EE8B1971B02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9DE5CBF-E929-4844-B99E-DA279DC6509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showMasterSp="0">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3A027AC1-12D2-45B1-9F34-FFFEF012240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5ED290D-1E15-4D56-AEE2-CD77A1C4222E}"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showMasterSp="0">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04A9B74A-4C05-437F-A8DC-EE8B1971B02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9DE5CBF-E929-4844-B99E-DA279DC65092}"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showMasterSp="0">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04A9B74A-4C05-437F-A8DC-EE8B1971B02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9DE5CBF-E929-4844-B99E-DA279DC65092}" type="slidenum">
              <a:rPr lang="zh-CN" altLang="en-US" smtClean="0"/>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showMasterSp="0">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04A9B74A-4C05-437F-A8DC-EE8B1971B02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9DE5CBF-E929-4844-B99E-DA279DC65092}"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userDrawn="1">
  <p:cSld name="1_标题幻灯片">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66A9B7EC-3A57-4ABF-B642-FDD9A4F6D64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0C8F4C0-95B2-43C0-B162-46EECC008BD3}" type="slidenum">
              <a:rPr lang="zh-CN" altLang="en-US" smtClean="0"/>
            </a:fld>
            <a:endParaRPr lang="zh-CN" altLang="en-US"/>
          </a:p>
        </p:txBody>
      </p:sp>
      <p:pic>
        <p:nvPicPr>
          <p:cNvPr id="7" name="图片 6"/>
          <p:cNvPicPr/>
          <p:nvPr userDrawn="1"/>
        </p:nvPicPr>
        <p:blipFill>
          <a:blip r:embed="rId2" cstate="print">
            <a:extLst>
              <a:ext uri="{28A0092B-C50C-407E-A947-70E740481C1C}">
                <a14:useLocalDpi xmlns:a14="http://schemas.microsoft.com/office/drawing/2010/main" val="0"/>
              </a:ext>
            </a:extLst>
          </a:blip>
          <a:stretch>
            <a:fillRect/>
          </a:stretch>
        </p:blipFill>
        <p:spPr>
          <a:xfrm>
            <a:off x="114301" y="0"/>
            <a:ext cx="2031999" cy="1016000"/>
          </a:xfrm>
          <a:prstGeom prst="rect">
            <a:avLst/>
          </a:prstGeom>
        </p:spPr>
      </p:pic>
      <p:sp>
        <p:nvSpPr>
          <p:cNvPr id="8" name="平行四边形 7"/>
          <p:cNvSpPr/>
          <p:nvPr userDrawn="1"/>
        </p:nvSpPr>
        <p:spPr>
          <a:xfrm>
            <a:off x="7413155" y="683489"/>
            <a:ext cx="1944212" cy="274497"/>
          </a:xfrm>
          <a:prstGeom prst="parallelogram">
            <a:avLst>
              <a:gd name="adj" fmla="val 47712"/>
            </a:avLst>
          </a:prstGeom>
          <a:solidFill>
            <a:srgbClr val="0086D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zh-CN" altLang="en-US" sz="1300" dirty="0">
                <a:latin typeface="微软雅黑" panose="020B0503020204020204" charset="-122"/>
                <a:ea typeface="微软雅黑" panose="020B0503020204020204" charset="-122"/>
              </a:rPr>
              <a:t>以客户为中心</a:t>
            </a:r>
            <a:endParaRPr lang="zh-CN" altLang="en-US" sz="1300" dirty="0">
              <a:latin typeface="微软雅黑" panose="020B0503020204020204" charset="-122"/>
              <a:ea typeface="微软雅黑" panose="020B0503020204020204" charset="-122"/>
            </a:endParaRPr>
          </a:p>
        </p:txBody>
      </p:sp>
      <p:sp>
        <p:nvSpPr>
          <p:cNvPr id="9" name="平行四边形 8"/>
          <p:cNvSpPr/>
          <p:nvPr userDrawn="1"/>
        </p:nvSpPr>
        <p:spPr>
          <a:xfrm>
            <a:off x="9435832" y="694660"/>
            <a:ext cx="2097906" cy="274497"/>
          </a:xfrm>
          <a:prstGeom prst="parallelogram">
            <a:avLst>
              <a:gd name="adj" fmla="val 47712"/>
            </a:avLst>
          </a:prstGeom>
          <a:solidFill>
            <a:srgbClr val="0086D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zh-CN" altLang="en-US" sz="1300" dirty="0">
                <a:latin typeface="微软雅黑" panose="020B0503020204020204" charset="-122"/>
                <a:ea typeface="微软雅黑" panose="020B0503020204020204" charset="-122"/>
              </a:rPr>
              <a:t>以奋斗者为本</a:t>
            </a:r>
            <a:endParaRPr lang="zh-CN" altLang="en-US" sz="1300" dirty="0">
              <a:latin typeface="微软雅黑" panose="020B0503020204020204" charset="-122"/>
              <a:ea typeface="微软雅黑" panose="020B0503020204020204" charset="-122"/>
            </a:endParaRPr>
          </a:p>
        </p:txBody>
      </p:sp>
      <p:sp>
        <p:nvSpPr>
          <p:cNvPr id="10" name="平行四边形 9"/>
          <p:cNvSpPr/>
          <p:nvPr userDrawn="1"/>
        </p:nvSpPr>
        <p:spPr>
          <a:xfrm>
            <a:off x="7354306" y="1016000"/>
            <a:ext cx="1944212" cy="274497"/>
          </a:xfrm>
          <a:prstGeom prst="parallelogram">
            <a:avLst>
              <a:gd name="adj" fmla="val 47712"/>
            </a:avLst>
          </a:prstGeom>
          <a:solidFill>
            <a:srgbClr val="0086D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zh-CN" altLang="en-US" sz="1300" dirty="0">
                <a:latin typeface="微软雅黑" panose="020B0503020204020204" charset="-122"/>
                <a:ea typeface="微软雅黑" panose="020B0503020204020204" charset="-122"/>
              </a:rPr>
              <a:t>坚持艰苦奋斗</a:t>
            </a:r>
            <a:endParaRPr lang="zh-CN" altLang="en-US" sz="1300" dirty="0">
              <a:latin typeface="微软雅黑" panose="020B0503020204020204" charset="-122"/>
              <a:ea typeface="微软雅黑" panose="020B0503020204020204" charset="-122"/>
            </a:endParaRPr>
          </a:p>
        </p:txBody>
      </p:sp>
      <p:sp>
        <p:nvSpPr>
          <p:cNvPr id="11" name="平行四边形 10"/>
          <p:cNvSpPr/>
          <p:nvPr userDrawn="1"/>
        </p:nvSpPr>
        <p:spPr>
          <a:xfrm>
            <a:off x="9429375" y="1012233"/>
            <a:ext cx="2097906" cy="274497"/>
          </a:xfrm>
          <a:prstGeom prst="parallelogram">
            <a:avLst>
              <a:gd name="adj" fmla="val 47712"/>
            </a:avLst>
          </a:prstGeom>
          <a:solidFill>
            <a:srgbClr val="0086D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zh-CN" altLang="en-US" sz="1300" dirty="0">
                <a:latin typeface="微软雅黑" panose="020B0503020204020204" charset="-122"/>
                <a:ea typeface="微软雅黑" panose="020B0503020204020204" charset="-122"/>
              </a:rPr>
              <a:t>不断学习创新</a:t>
            </a:r>
            <a:endParaRPr lang="zh-CN" altLang="en-US" sz="1300" dirty="0">
              <a:latin typeface="微软雅黑" panose="020B0503020204020204" charset="-122"/>
              <a:ea typeface="微软雅黑" panose="020B0503020204020204" charset="-122"/>
            </a:endParaRPr>
          </a:p>
        </p:txBody>
      </p:sp>
      <p:sp>
        <p:nvSpPr>
          <p:cNvPr id="12" name="TextBox 3"/>
          <p:cNvSpPr txBox="1"/>
          <p:nvPr userDrawn="1"/>
        </p:nvSpPr>
        <p:spPr>
          <a:xfrm>
            <a:off x="0" y="2079200"/>
            <a:ext cx="12192000" cy="1980000"/>
          </a:xfrm>
          <a:prstGeom prst="rect">
            <a:avLst/>
          </a:prstGeom>
          <a:solidFill>
            <a:srgbClr val="0086D1"/>
          </a:solidFill>
        </p:spPr>
        <p:txBody>
          <a:bodyPr wrap="square" rtlCol="0">
            <a:spAutoFit/>
          </a:bodyPr>
          <a:lstStyle/>
          <a:p>
            <a:pPr algn="ctr">
              <a:lnSpc>
                <a:spcPct val="150000"/>
              </a:lnSpc>
            </a:pPr>
            <a:endParaRPr lang="zh-CN" altLang="en-US" sz="6000" dirty="0">
              <a:solidFill>
                <a:srgbClr val="92D050"/>
              </a:solidFill>
              <a:latin typeface="华文行楷" panose="02010800040101010101" pitchFamily="2" charset="-122"/>
              <a:ea typeface="华文行楷" panose="02010800040101010101" pitchFamily="2" charset="-122"/>
            </a:endParaRPr>
          </a:p>
        </p:txBody>
      </p:sp>
    </p:spTree>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1_标题和内容">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showMasterSp="0" userDrawn="1">
  <p:cSld name="自定义版式">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04A9B74A-4C05-437F-A8DC-EE8B1971B02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9DE5CBF-E929-4844-B99E-DA279DC65092}" type="slidenum">
              <a:rPr lang="zh-CN" altLang="en-US" smtClean="0"/>
            </a:fld>
            <a:endParaRPr lang="zh-CN" altLang="en-US"/>
          </a:p>
        </p:txBody>
      </p:sp>
      <p:pic>
        <p:nvPicPr>
          <p:cNvPr id="6" name="Picture 7" descr="图片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 y="0"/>
            <a:ext cx="12191999" cy="731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3A027AC1-12D2-45B1-9F34-FFFEF012240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5ED290D-1E15-4D56-AEE2-CD77A1C4222E}"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showMasterSp="0">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3A027AC1-12D2-45B1-9F34-FFFEF012240A}"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5ED290D-1E15-4D56-AEE2-CD77A1C4222E}"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3A027AC1-12D2-45B1-9F34-FFFEF012240A}"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5ED290D-1E15-4D56-AEE2-CD77A1C4222E}"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showMasterSp="0">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3A027AC1-12D2-45B1-9F34-FFFEF012240A}"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5ED290D-1E15-4D56-AEE2-CD77A1C4222E}"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A027AC1-12D2-45B1-9F34-FFFEF012240A}"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5ED290D-1E15-4D56-AEE2-CD77A1C4222E}"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3A027AC1-12D2-45B1-9F34-FFFEF012240A}"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5ED290D-1E15-4D56-AEE2-CD77A1C4222E}"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3A027AC1-12D2-45B1-9F34-FFFEF012240A}"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5ED290D-1E15-4D56-AEE2-CD77A1C4222E}"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5" Type="http://schemas.openxmlformats.org/officeDocument/2006/relationships/theme" Target="../theme/theme2.xml"/><Relationship Id="rId14" Type="http://schemas.openxmlformats.org/officeDocument/2006/relationships/slideLayout" Target="../slideLayouts/slideLayout25.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027AC1-12D2-45B1-9F34-FFFEF012240A}"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ED290D-1E15-4D56-AEE2-CD77A1C4222E}"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A9B74A-4C05-437F-A8DC-EE8B1971B022}"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DE5CBF-E929-4844-B99E-DA279DC65092}"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image" Target="../media/image3.png"/></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24.xml"/><Relationship Id="rId3" Type="http://schemas.openxmlformats.org/officeDocument/2006/relationships/image" Target="../media/image6.png"/><Relationship Id="rId2" Type="http://schemas.openxmlformats.org/officeDocument/2006/relationships/tags" Target="../tags/tag11.xml"/><Relationship Id="rId1" Type="http://schemas.openxmlformats.org/officeDocument/2006/relationships/image" Target="../media/image3.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image" Target="../media/image3.png"/></Relationships>
</file>

<file path=ppt/slides/_rels/slide12.xml.rels><?xml version="1.0" encoding="UTF-8" standalone="yes"?>
<Relationships xmlns="http://schemas.openxmlformats.org/package/2006/relationships"><Relationship Id="rId4" Type="http://schemas.openxmlformats.org/officeDocument/2006/relationships/slideLayout" Target="../slideLayouts/slideLayout24.xml"/><Relationship Id="rId3" Type="http://schemas.openxmlformats.org/officeDocument/2006/relationships/tags" Target="../tags/tag12.xml"/><Relationship Id="rId2" Type="http://schemas.openxmlformats.org/officeDocument/2006/relationships/image" Target="../media/image7.png"/><Relationship Id="rId1"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tags" Target="../tags/tag13.xml"/><Relationship Id="rId1" Type="http://schemas.openxmlformats.org/officeDocument/2006/relationships/image" Target="../media/image8.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tags" Target="../tags/tag1.xml"/><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24.xml"/><Relationship Id="rId3" Type="http://schemas.openxmlformats.org/officeDocument/2006/relationships/image" Target="../media/image4.png"/><Relationship Id="rId2" Type="http://schemas.openxmlformats.org/officeDocument/2006/relationships/tags" Target="../tags/tag2.xml"/><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5" Type="http://schemas.openxmlformats.org/officeDocument/2006/relationships/slideLayout" Target="../slideLayouts/slideLayout24.xml"/><Relationship Id="rId4" Type="http://schemas.openxmlformats.org/officeDocument/2006/relationships/tags" Target="../tags/tag5.xml"/><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6" Type="http://schemas.openxmlformats.org/officeDocument/2006/relationships/slideLayout" Target="../slideLayouts/slideLayout24.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24.xml"/><Relationship Id="rId3" Type="http://schemas.openxmlformats.org/officeDocument/2006/relationships/image" Target="../media/image5.png"/><Relationship Id="rId2" Type="http://schemas.openxmlformats.org/officeDocument/2006/relationships/tags" Target="../tags/tag10.xml"/><Relationship Id="rId1"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矩形 4"/>
          <p:cNvSpPr/>
          <p:nvPr/>
        </p:nvSpPr>
        <p:spPr>
          <a:xfrm>
            <a:off x="0" y="1999716"/>
            <a:ext cx="12192000" cy="2016807"/>
          </a:xfrm>
          <a:prstGeom prst="rect">
            <a:avLst/>
          </a:prstGeom>
          <a:solidFill>
            <a:srgbClr val="0086D1"/>
          </a:solidFill>
          <a:ln>
            <a:solidFill>
              <a:srgbClr val="0086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1409347" y="2150853"/>
            <a:ext cx="9213215" cy="1753235"/>
          </a:xfrm>
          <a:prstGeom prst="rect">
            <a:avLst/>
          </a:prstGeom>
          <a:noFill/>
        </p:spPr>
        <p:txBody>
          <a:bodyPr wrap="none" rtlCol="0">
            <a:spAutoFit/>
          </a:bodyPr>
          <a:lstStyle/>
          <a:p>
            <a:pPr algn="ctr"/>
            <a:r>
              <a:rPr lang="en-US" altLang="zh-CN" sz="5400" b="1" dirty="0" smtClean="0">
                <a:solidFill>
                  <a:schemeClr val="bg1"/>
                </a:solidFill>
                <a:latin typeface="Times New Roman" panose="02020603050405020304" pitchFamily="18" charset="0"/>
                <a:cs typeface="Times New Roman" panose="02020603050405020304" pitchFamily="18" charset="0"/>
                <a:sym typeface="+mn-ea"/>
              </a:rPr>
              <a:t>Brief </a:t>
            </a:r>
            <a:r>
              <a:rPr lang="en-US" altLang="zh-CN" sz="5400" b="1" dirty="0" smtClean="0">
                <a:solidFill>
                  <a:schemeClr val="bg1"/>
                </a:solidFill>
                <a:latin typeface="Times New Roman" panose="02020603050405020304" pitchFamily="18" charset="0"/>
                <a:cs typeface="Times New Roman" panose="02020603050405020304" pitchFamily="18" charset="0"/>
                <a:sym typeface="+mn-ea"/>
              </a:rPr>
              <a:t>Introduction of</a:t>
            </a:r>
            <a:endParaRPr lang="en-US" altLang="zh-CN" sz="5400" b="1" dirty="0" smtClean="0">
              <a:solidFill>
                <a:schemeClr val="bg1"/>
              </a:solidFill>
              <a:latin typeface="Times New Roman" panose="02020603050405020304" pitchFamily="18" charset="0"/>
              <a:cs typeface="Times New Roman" panose="02020603050405020304" pitchFamily="18" charset="0"/>
              <a:sym typeface="+mn-ea"/>
            </a:endParaRPr>
          </a:p>
          <a:p>
            <a:pPr algn="ctr"/>
            <a:r>
              <a:rPr lang="en-US" altLang="zh-CN" sz="5400" b="1" dirty="0" smtClean="0">
                <a:solidFill>
                  <a:schemeClr val="bg1"/>
                </a:solidFill>
                <a:latin typeface="Times New Roman" panose="02020603050405020304" pitchFamily="18" charset="0"/>
                <a:cs typeface="Times New Roman" panose="02020603050405020304" pitchFamily="18" charset="0"/>
                <a:sym typeface="+mn-ea"/>
              </a:rPr>
              <a:t>Y44SE Plus STR Detection Kit</a:t>
            </a:r>
            <a:endParaRPr lang="en-US" altLang="zh-CN" sz="5400" b="1" dirty="0" smtClean="0">
              <a:solidFill>
                <a:schemeClr val="bg1"/>
              </a:solidFill>
              <a:latin typeface="Times New Roman" panose="02020603050405020304" pitchFamily="18" charset="0"/>
              <a:cs typeface="Times New Roman" panose="02020603050405020304" pitchFamily="18" charset="0"/>
              <a:sym typeface="+mn-ea"/>
            </a:endParaRPr>
          </a:p>
        </p:txBody>
      </p:sp>
      <p:sp>
        <p:nvSpPr>
          <p:cNvPr id="7" name="文本框 6"/>
          <p:cNvSpPr txBox="1"/>
          <p:nvPr/>
        </p:nvSpPr>
        <p:spPr>
          <a:xfrm>
            <a:off x="3171418" y="4856441"/>
            <a:ext cx="6154249" cy="461665"/>
          </a:xfrm>
          <a:prstGeom prst="rect">
            <a:avLst/>
          </a:prstGeom>
          <a:noFill/>
        </p:spPr>
        <p:txBody>
          <a:bodyPr wrap="none" rtlCol="0">
            <a:spAutoFit/>
          </a:bodyPr>
          <a:lstStyle/>
          <a:p>
            <a:pPr lvl="0">
              <a:defRPr/>
            </a:pPr>
            <a:r>
              <a:rPr lang="en-US" altLang="zh-CN" sz="2400" dirty="0">
                <a:latin typeface="Times New Roman" panose="02020603050405020304" pitchFamily="18" charset="0"/>
                <a:cs typeface="Times New Roman" panose="02020603050405020304" pitchFamily="18" charset="0"/>
              </a:rPr>
              <a:t>Jiangsu </a:t>
            </a:r>
            <a:r>
              <a:rPr lang="en-US" altLang="zh-CN" sz="2400" dirty="0" err="1">
                <a:latin typeface="Times New Roman" panose="02020603050405020304" pitchFamily="18" charset="0"/>
                <a:cs typeface="Times New Roman" panose="02020603050405020304" pitchFamily="18" charset="0"/>
              </a:rPr>
              <a:t>Superbio</a:t>
            </a:r>
            <a:r>
              <a:rPr lang="en-US" altLang="zh-CN" sz="2400" dirty="0">
                <a:latin typeface="Times New Roman" panose="02020603050405020304" pitchFamily="18" charset="0"/>
                <a:cs typeface="Times New Roman" panose="02020603050405020304" pitchFamily="18" charset="0"/>
              </a:rPr>
              <a:t> Biomedical (Nanjing) </a:t>
            </a:r>
            <a:r>
              <a:rPr lang="en-US" altLang="zh-CN" sz="2400" dirty="0" err="1">
                <a:latin typeface="Times New Roman" panose="02020603050405020304" pitchFamily="18" charset="0"/>
                <a:cs typeface="Times New Roman" panose="02020603050405020304" pitchFamily="18" charset="0"/>
              </a:rPr>
              <a:t>Co.,Ltd</a:t>
            </a:r>
            <a:r>
              <a:rPr lang="en-US" altLang="zh-CN" sz="2400" dirty="0">
                <a:latin typeface="Times New Roman" panose="02020603050405020304" pitchFamily="18" charset="0"/>
                <a:cs typeface="Times New Roman" panose="02020603050405020304" pitchFamily="18" charset="0"/>
              </a:rPr>
              <a:t>.</a:t>
            </a:r>
            <a:endParaRPr kumimoji="0" lang="zh-CN" altLang="en-US" sz="2400" b="0" i="0" u="none" strike="noStrike" kern="1200" cap="none" spc="0" normalizeH="0" baseline="0" noProof="0" dirty="0">
              <a:ln>
                <a:noFill/>
              </a:ln>
              <a:solidFill>
                <a:prstClr val="black"/>
              </a:solidFill>
              <a:effectLst/>
              <a:uLnTx/>
              <a:uFillTx/>
              <a:latin typeface="Times New Roman" panose="02020603050405020304" pitchFamily="18" charset="0"/>
              <a:ea typeface="华文中宋" panose="02010600040101010101" pitchFamily="2" charset="-122"/>
              <a:cs typeface="Times New Roman" panose="02020603050405020304" pitchFamily="18" charset="0"/>
            </a:endParaRPr>
          </a:p>
        </p:txBody>
      </p:sp>
      <p:sp>
        <p:nvSpPr>
          <p:cNvPr id="8" name="文本框 7"/>
          <p:cNvSpPr txBox="1"/>
          <p:nvPr/>
        </p:nvSpPr>
        <p:spPr>
          <a:xfrm>
            <a:off x="7985271" y="4251816"/>
            <a:ext cx="2437113"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smtClean="0">
                <a:ln>
                  <a:noFill/>
                </a:ln>
                <a:solidFill>
                  <a:prstClr val="black"/>
                </a:solidFill>
                <a:effectLst/>
                <a:uLnTx/>
                <a:uFillTx/>
                <a:latin typeface="Times New Roman" panose="02020603050405020304" pitchFamily="18" charset="0"/>
                <a:ea typeface="等线" panose="02010600030101010101" charset="-122"/>
                <a:cs typeface="Times New Roman" panose="02020603050405020304" pitchFamily="18" charset="0"/>
              </a:rPr>
              <a:t>May 2023</a:t>
            </a:r>
            <a:r>
              <a:rPr kumimoji="0" lang="zh-CN" altLang="en-US" sz="1800" b="0" i="0" u="none" strike="noStrike" kern="1200" cap="none" spc="0" normalizeH="0" baseline="0" noProof="0" dirty="0" smtClean="0">
                <a:ln>
                  <a:noFill/>
                </a:ln>
                <a:solidFill>
                  <a:prstClr val="black"/>
                </a:solidFill>
                <a:effectLst/>
                <a:uLnTx/>
                <a:uFillTx/>
                <a:latin typeface="Times New Roman" panose="02020603050405020304" pitchFamily="18" charset="0"/>
                <a:ea typeface="等线" panose="02010600030101010101" charset="-122"/>
                <a:cs typeface="Times New Roman" panose="02020603050405020304" pitchFamily="18" charset="0"/>
              </a:rPr>
              <a:t> </a:t>
            </a:r>
            <a:endPar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charset="-122"/>
              <a:cs typeface="Times New Roman" panose="02020603050405020304" pitchFamily="18" charset="0"/>
            </a:endParaRPr>
          </a:p>
        </p:txBody>
      </p:sp>
      <p:pic>
        <p:nvPicPr>
          <p:cNvPr id="9" name="图片 8"/>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0" y="71730"/>
            <a:ext cx="3004462" cy="115886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2238998" y="6834"/>
            <a:ext cx="9953002" cy="811850"/>
          </a:xfrm>
          <a:prstGeom prst="rect">
            <a:avLst/>
          </a:prstGeom>
          <a:solidFill>
            <a:srgbClr val="0086D1"/>
          </a:solidFill>
          <a:ln>
            <a:solidFill>
              <a:srgbClr val="0086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70719" y="-99185"/>
            <a:ext cx="2619089" cy="1010220"/>
          </a:xfrm>
          <a:prstGeom prst="rect">
            <a:avLst/>
          </a:prstGeom>
        </p:spPr>
      </p:pic>
      <p:sp>
        <p:nvSpPr>
          <p:cNvPr id="11" name="矩形 10"/>
          <p:cNvSpPr/>
          <p:nvPr/>
        </p:nvSpPr>
        <p:spPr>
          <a:xfrm>
            <a:off x="2239053" y="220287"/>
            <a:ext cx="6651625" cy="460375"/>
          </a:xfrm>
          <a:prstGeom prst="rect">
            <a:avLst/>
          </a:prstGeom>
          <a:effectLst>
            <a:outerShdw blurRad="50800" dist="38100" dir="5400000" algn="t" rotWithShape="0">
              <a:prstClr val="black">
                <a:alpha val="40000"/>
              </a:prstClr>
            </a:outerShdw>
          </a:effectLst>
        </p:spPr>
        <p:txBody>
          <a:bodyPr wrap="none">
            <a:spAutoFit/>
          </a:bodyPr>
          <a:lstStyle/>
          <a:p>
            <a:pPr algn="ctr"/>
            <a:r>
              <a:rPr lang="en-US" altLang="zh-CN" sz="2400" b="1" dirty="0">
                <a:solidFill>
                  <a:schemeClr val="bg1"/>
                </a:solidFill>
                <a:latin typeface="Times New Roman" panose="02020603050405020304" pitchFamily="18" charset="0"/>
                <a:cs typeface="Times New Roman" panose="02020603050405020304" pitchFamily="18" charset="0"/>
                <a:sym typeface="+mn-ea"/>
              </a:rPr>
              <a:t>3.2 Amplification Results of LD </a:t>
            </a:r>
            <a:r>
              <a:rPr lang="en-US" altLang="zh-CN" sz="2400" b="1" dirty="0">
                <a:solidFill>
                  <a:schemeClr val="bg1"/>
                </a:solidFill>
                <a:latin typeface="Times New Roman" panose="02020603050405020304" pitchFamily="18" charset="0"/>
                <a:cs typeface="Times New Roman" panose="02020603050405020304" pitchFamily="18" charset="0"/>
                <a:sym typeface="+mn-ea"/>
              </a:rPr>
              <a:t>Analyzed </a:t>
            </a:r>
            <a:r>
              <a:rPr lang="en-US" altLang="zh-CN" sz="2400" b="1" dirty="0">
                <a:solidFill>
                  <a:schemeClr val="bg1"/>
                </a:solidFill>
                <a:latin typeface="Times New Roman" panose="02020603050405020304" pitchFamily="18" charset="0"/>
                <a:cs typeface="Times New Roman" panose="02020603050405020304" pitchFamily="18" charset="0"/>
                <a:sym typeface="+mn-ea"/>
              </a:rPr>
              <a:t>on 3500</a:t>
            </a:r>
            <a:endParaRPr lang="en-US" altLang="zh-CN" sz="2400" b="1" dirty="0">
              <a:solidFill>
                <a:schemeClr val="bg1"/>
              </a:solidFill>
              <a:latin typeface="Times New Roman" panose="02020603050405020304" pitchFamily="18" charset="0"/>
              <a:cs typeface="Times New Roman" panose="02020603050405020304" pitchFamily="18" charset="0"/>
            </a:endParaRPr>
          </a:p>
        </p:txBody>
      </p:sp>
      <p:pic>
        <p:nvPicPr>
          <p:cNvPr id="4" name="图片 3"/>
          <p:cNvPicPr>
            <a:picLocks noChangeAspect="1"/>
          </p:cNvPicPr>
          <p:nvPr>
            <p:custDataLst>
              <p:tags r:id="rId2"/>
            </p:custDataLst>
          </p:nvPr>
        </p:nvPicPr>
        <p:blipFill>
          <a:blip r:embed="rId3"/>
          <a:stretch>
            <a:fillRect/>
          </a:stretch>
        </p:blipFill>
        <p:spPr>
          <a:xfrm>
            <a:off x="533400" y="1219200"/>
            <a:ext cx="11106150" cy="525780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矩形 4"/>
          <p:cNvSpPr/>
          <p:nvPr/>
        </p:nvSpPr>
        <p:spPr>
          <a:xfrm>
            <a:off x="0" y="1999716"/>
            <a:ext cx="12192000" cy="2016807"/>
          </a:xfrm>
          <a:prstGeom prst="rect">
            <a:avLst/>
          </a:prstGeom>
          <a:solidFill>
            <a:srgbClr val="0086D1"/>
          </a:solidFill>
          <a:ln>
            <a:solidFill>
              <a:srgbClr val="0086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635" y="2506980"/>
            <a:ext cx="12192000" cy="922020"/>
          </a:xfrm>
          <a:prstGeom prst="rect">
            <a:avLst/>
          </a:prstGeom>
          <a:noFill/>
        </p:spPr>
        <p:txBody>
          <a:bodyPr wrap="square" rtlCol="0">
            <a:spAutoFit/>
          </a:bodyPr>
          <a:lstStyle/>
          <a:p>
            <a:pPr algn="ctr"/>
            <a:r>
              <a:rPr lang="en-US" altLang="zh-CN" sz="5400" b="1" dirty="0">
                <a:solidFill>
                  <a:schemeClr val="bg1"/>
                </a:solidFill>
                <a:latin typeface="Times New Roman" panose="02020603050405020304" pitchFamily="18" charset="0"/>
                <a:cs typeface="Times New Roman" panose="02020603050405020304" pitchFamily="18" charset="0"/>
              </a:rPr>
              <a:t>Service &amp; Cooperation</a:t>
            </a:r>
            <a:endParaRPr lang="en-US" altLang="zh-CN" sz="5400" b="1" dirty="0">
              <a:solidFill>
                <a:schemeClr val="bg1"/>
              </a:solidFill>
              <a:latin typeface="Times New Roman" panose="02020603050405020304" pitchFamily="18" charset="0"/>
              <a:cs typeface="Times New Roman" panose="02020603050405020304" pitchFamily="18" charset="0"/>
            </a:endParaRPr>
          </a:p>
        </p:txBody>
      </p:sp>
      <p:pic>
        <p:nvPicPr>
          <p:cNvPr id="9" name="图片 8"/>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0" y="71730"/>
            <a:ext cx="3004462" cy="1158864"/>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2238998" y="6834"/>
            <a:ext cx="9953002" cy="811850"/>
          </a:xfrm>
          <a:prstGeom prst="rect">
            <a:avLst/>
          </a:prstGeom>
          <a:solidFill>
            <a:srgbClr val="0086D1"/>
          </a:solidFill>
          <a:ln>
            <a:solidFill>
              <a:srgbClr val="0086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Times New Roman" panose="02020603050405020304" pitchFamily="18" charset="0"/>
              <a:cs typeface="Times New Roman" panose="02020603050405020304" pitchFamily="18" charset="0"/>
            </a:endParaRPr>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70719" y="-99185"/>
            <a:ext cx="2619089" cy="1010220"/>
          </a:xfrm>
          <a:prstGeom prst="rect">
            <a:avLst/>
          </a:prstGeom>
        </p:spPr>
      </p:pic>
      <p:sp>
        <p:nvSpPr>
          <p:cNvPr id="11" name="矩形 10"/>
          <p:cNvSpPr/>
          <p:nvPr/>
        </p:nvSpPr>
        <p:spPr>
          <a:xfrm>
            <a:off x="2238736" y="220287"/>
            <a:ext cx="3162300" cy="460375"/>
          </a:xfrm>
          <a:prstGeom prst="rect">
            <a:avLst/>
          </a:prstGeom>
          <a:effectLst>
            <a:outerShdw blurRad="50800" dist="38100" dir="5400000" algn="t" rotWithShape="0">
              <a:prstClr val="black">
                <a:alpha val="40000"/>
              </a:prstClr>
            </a:outerShdw>
          </a:effectLst>
        </p:spPr>
        <p:txBody>
          <a:bodyPr wrap="none">
            <a:spAutoFit/>
          </a:bodyPr>
          <a:lstStyle/>
          <a:p>
            <a:pPr algn="ctr"/>
            <a:r>
              <a:rPr lang="en-US" altLang="zh-CN" sz="2400" b="1" dirty="0">
                <a:solidFill>
                  <a:schemeClr val="bg1"/>
                </a:solidFill>
                <a:latin typeface="Times New Roman" panose="02020603050405020304" pitchFamily="18" charset="0"/>
                <a:cs typeface="Times New Roman" panose="02020603050405020304" pitchFamily="18" charset="0"/>
              </a:rPr>
              <a:t>Service &amp; Cooperation</a:t>
            </a:r>
            <a:endParaRPr lang="en-US" altLang="zh-CN" sz="2400" b="1" dirty="0">
              <a:solidFill>
                <a:schemeClr val="bg1"/>
              </a:solidFill>
              <a:latin typeface="Times New Roman" panose="02020603050405020304" pitchFamily="18" charset="0"/>
              <a:cs typeface="Times New Roman" panose="02020603050405020304" pitchFamily="18" charset="0"/>
            </a:endParaRPr>
          </a:p>
        </p:txBody>
      </p:sp>
      <p:pic>
        <p:nvPicPr>
          <p:cNvPr id="9" name="图片 8"/>
          <p:cNvPicPr>
            <a:picLocks noChangeAspect="1"/>
          </p:cNvPicPr>
          <p:nvPr/>
        </p:nvPicPr>
        <p:blipFill rotWithShape="1">
          <a:blip r:embed="rId2">
            <a:extLst>
              <a:ext uri="{28A0092B-C50C-407E-A947-70E740481C1C}">
                <a14:useLocalDpi xmlns:a14="http://schemas.microsoft.com/office/drawing/2010/main" val="0"/>
              </a:ext>
            </a:extLst>
          </a:blip>
          <a:srcRect r="13330"/>
          <a:stretch>
            <a:fillRect/>
          </a:stretch>
        </p:blipFill>
        <p:spPr>
          <a:xfrm>
            <a:off x="888829" y="1386401"/>
            <a:ext cx="4238648" cy="5315274"/>
          </a:xfrm>
          <a:prstGeom prst="rect">
            <a:avLst/>
          </a:prstGeom>
          <a:ln>
            <a:noFill/>
          </a:ln>
          <a:effectLst>
            <a:outerShdw blurRad="292100" dist="139700" dir="2700000" algn="tl" rotWithShape="0">
              <a:srgbClr val="333333">
                <a:alpha val="65000"/>
              </a:srgbClr>
            </a:outerShdw>
          </a:effectLst>
        </p:spPr>
      </p:pic>
      <p:sp>
        <p:nvSpPr>
          <p:cNvPr id="3" name="TextBox 2"/>
          <p:cNvSpPr txBox="1"/>
          <p:nvPr>
            <p:custDataLst>
              <p:tags r:id="rId3"/>
            </p:custDataLst>
          </p:nvPr>
        </p:nvSpPr>
        <p:spPr>
          <a:xfrm>
            <a:off x="6624320" y="1386205"/>
            <a:ext cx="4695190" cy="5077460"/>
          </a:xfrm>
          <a:prstGeom prst="rect">
            <a:avLst/>
          </a:prstGeom>
          <a:noFill/>
        </p:spPr>
        <p:txBody>
          <a:bodyPr wrap="square" rtlCol="0">
            <a:spAutoFit/>
          </a:bodyPr>
          <a:lstStyle/>
          <a:p>
            <a:pPr algn="l">
              <a:lnSpc>
                <a:spcPct val="100000"/>
              </a:lnSpc>
              <a:buClrTx/>
              <a:buSzTx/>
              <a:buFontTx/>
            </a:pPr>
            <a:r>
              <a:rPr lang="en-US" altLang="zh-CN" dirty="0" smtClean="0">
                <a:latin typeface="Times New Roman" panose="02020603050405020304" pitchFamily="18" charset="0"/>
                <a:cs typeface="Times New Roman" panose="02020603050405020304" pitchFamily="18" charset="0"/>
              </a:rPr>
              <a:t> </a:t>
            </a:r>
            <a:r>
              <a:rPr lang="en-US" altLang="zh-CN" dirty="0" smtClean="0">
                <a:solidFill>
                  <a:schemeClr val="tx1"/>
                </a:solidFill>
                <a:latin typeface="Times New Roman" panose="02020603050405020304" pitchFamily="18" charset="0"/>
                <a:cs typeface="Times New Roman" panose="02020603050405020304" pitchFamily="18" charset="0"/>
              </a:rPr>
              <a:t>     Jiangsu Superbio Biomedical Co. Ltd., founded in 2011, is a cutting-edge technology enterprise owning the Practice License of Medical Institution, which </a:t>
            </a:r>
            <a:r>
              <a:rPr lang="en-US" altLang="zh-CN" dirty="0" smtClean="0">
                <a:solidFill>
                  <a:schemeClr val="tx1"/>
                </a:solidFill>
                <a:latin typeface="Times New Roman" panose="02020603050405020304" pitchFamily="18" charset="0"/>
                <a:cs typeface="Times New Roman" panose="02020603050405020304" pitchFamily="18" charset="0"/>
                <a:sym typeface="+mn-ea"/>
              </a:rPr>
              <a:t>specializes in  the research and testing of gene sequencing industry, and</a:t>
            </a:r>
            <a:r>
              <a:rPr lang="en-US" altLang="zh-CN" dirty="0" smtClean="0">
                <a:solidFill>
                  <a:schemeClr val="tx1"/>
                </a:solidFill>
                <a:latin typeface="Times New Roman" panose="02020603050405020304" pitchFamily="18" charset="0"/>
                <a:cs typeface="Times New Roman" panose="02020603050405020304" pitchFamily="18" charset="0"/>
              </a:rPr>
              <a:t> integrates R&amp;D, production and sales. The company's products and services cover forensic testing, medical testing, food/environment/medicine testing, instrumentation and software.</a:t>
            </a:r>
            <a:endParaRPr lang="en-US" altLang="zh-CN" dirty="0" smtClean="0">
              <a:solidFill>
                <a:schemeClr val="tx1"/>
              </a:solidFill>
              <a:latin typeface="Times New Roman" panose="02020603050405020304" pitchFamily="18" charset="0"/>
              <a:cs typeface="Times New Roman" panose="02020603050405020304" pitchFamily="18" charset="0"/>
            </a:endParaRPr>
          </a:p>
          <a:p>
            <a:pPr algn="l">
              <a:lnSpc>
                <a:spcPct val="100000"/>
              </a:lnSpc>
              <a:buClrTx/>
              <a:buSzTx/>
              <a:buFontTx/>
            </a:pPr>
            <a:r>
              <a:rPr lang="en-US" altLang="zh-CN" dirty="0" smtClean="0">
                <a:solidFill>
                  <a:schemeClr val="tx1"/>
                </a:solidFill>
                <a:latin typeface="Times New Roman" panose="02020603050405020304" pitchFamily="18" charset="0"/>
                <a:cs typeface="Times New Roman" panose="02020603050405020304" pitchFamily="18" charset="0"/>
              </a:rPr>
              <a:t>      We are willing to provide clients with scientific research services related to forensic DNA testing, such as research projects and papers publication, solving all the difficulties encountered in the experiment for you.</a:t>
            </a:r>
            <a:endParaRPr lang="en-US" altLang="zh-CN" dirty="0" smtClean="0">
              <a:solidFill>
                <a:schemeClr val="tx1"/>
              </a:solidFill>
              <a:latin typeface="Times New Roman" panose="02020603050405020304" pitchFamily="18" charset="0"/>
              <a:cs typeface="Times New Roman" panose="02020603050405020304" pitchFamily="18" charset="0"/>
            </a:endParaRPr>
          </a:p>
          <a:p>
            <a:pPr algn="l">
              <a:lnSpc>
                <a:spcPct val="100000"/>
              </a:lnSpc>
              <a:buClrTx/>
              <a:buSzTx/>
              <a:buFontTx/>
            </a:pPr>
            <a:r>
              <a:rPr lang="en-US" altLang="zh-CN" dirty="0" smtClean="0">
                <a:solidFill>
                  <a:schemeClr val="tx1"/>
                </a:solidFill>
                <a:latin typeface="Times New Roman" panose="02020603050405020304" pitchFamily="18" charset="0"/>
                <a:cs typeface="Times New Roman" panose="02020603050405020304" pitchFamily="18" charset="0"/>
              </a:rPr>
              <a:t>      We sincerely look forward to cooperate with you in developing products and researching projects.</a:t>
            </a:r>
            <a:endParaRPr lang="en-US" altLang="zh-CN" dirty="0" smtClean="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矩形 3"/>
          <p:cNvSpPr/>
          <p:nvPr/>
        </p:nvSpPr>
        <p:spPr>
          <a:xfrm>
            <a:off x="-156135" y="2651425"/>
            <a:ext cx="12192000" cy="923330"/>
          </a:xfrm>
          <a:prstGeom prst="rect">
            <a:avLst/>
          </a:prstGeom>
        </p:spPr>
        <p:txBody>
          <a:bodyPr wrap="square">
            <a:spAutoFit/>
          </a:bodyPr>
          <a:lstStyle/>
          <a:p>
            <a:pPr algn="ctr"/>
            <a:r>
              <a:rPr lang="en-US" altLang="zh-CN" sz="5400" b="1" dirty="0">
                <a:solidFill>
                  <a:srgbClr val="0086D1"/>
                </a:solidFill>
                <a:latin typeface="微软雅黑" panose="020B0503020204020204" charset="-122"/>
                <a:ea typeface="微软雅黑" panose="020B0503020204020204" charset="-122"/>
              </a:rPr>
              <a:t>THANKS</a:t>
            </a:r>
            <a:r>
              <a:rPr lang="en-US" altLang="zh-CN" sz="4800" b="1" dirty="0">
                <a:solidFill>
                  <a:srgbClr val="0086D1"/>
                </a:solidFill>
                <a:latin typeface="微软雅黑" panose="020B0503020204020204" charset="-122"/>
                <a:ea typeface="微软雅黑" panose="020B0503020204020204" charset="-122"/>
              </a:rPr>
              <a:t>!</a:t>
            </a:r>
            <a:endParaRPr lang="zh-CN" altLang="en-US" sz="4800" dirty="0">
              <a:solidFill>
                <a:prstClr val="black"/>
              </a:solidFill>
              <a:latin typeface="Arial" panose="020B0604020202020204"/>
              <a:ea typeface="微软雅黑" panose="020B0503020204020204" charset="-122"/>
            </a:endParaRPr>
          </a:p>
        </p:txBody>
      </p:sp>
      <p:grpSp>
        <p:nvGrpSpPr>
          <p:cNvPr id="6" name="组合 5"/>
          <p:cNvGrpSpPr/>
          <p:nvPr/>
        </p:nvGrpSpPr>
        <p:grpSpPr>
          <a:xfrm>
            <a:off x="0" y="6350405"/>
            <a:ext cx="9711111" cy="46847"/>
            <a:chOff x="2580023" y="5846613"/>
            <a:chExt cx="9177866" cy="45719"/>
          </a:xfrm>
        </p:grpSpPr>
        <p:cxnSp>
          <p:nvCxnSpPr>
            <p:cNvPr id="7" name="直接连接符 6"/>
            <p:cNvCxnSpPr/>
            <p:nvPr userDrawn="1"/>
          </p:nvCxnSpPr>
          <p:spPr>
            <a:xfrm flipV="1">
              <a:off x="2580023" y="5891337"/>
              <a:ext cx="9177866" cy="995"/>
            </a:xfrm>
            <a:prstGeom prst="line">
              <a:avLst/>
            </a:prstGeom>
            <a:ln w="12700">
              <a:solidFill>
                <a:srgbClr val="0086D1"/>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userDrawn="1"/>
          </p:nvCxnSpPr>
          <p:spPr>
            <a:xfrm flipV="1">
              <a:off x="2580023" y="5846613"/>
              <a:ext cx="9177866" cy="995"/>
            </a:xfrm>
            <a:prstGeom prst="line">
              <a:avLst/>
            </a:prstGeom>
            <a:ln w="12700">
              <a:solidFill>
                <a:srgbClr val="0086D1"/>
              </a:solidFill>
            </a:ln>
          </p:spPr>
          <p:style>
            <a:lnRef idx="1">
              <a:schemeClr val="accent1"/>
            </a:lnRef>
            <a:fillRef idx="0">
              <a:schemeClr val="accent1"/>
            </a:fillRef>
            <a:effectRef idx="0">
              <a:schemeClr val="accent1"/>
            </a:effectRef>
            <a:fontRef idx="minor">
              <a:schemeClr val="tx1"/>
            </a:fontRef>
          </p:style>
        </p:cxnSp>
      </p:grpSp>
      <p:grpSp>
        <p:nvGrpSpPr>
          <p:cNvPr id="9" name="组合 8"/>
          <p:cNvGrpSpPr/>
          <p:nvPr/>
        </p:nvGrpSpPr>
        <p:grpSpPr>
          <a:xfrm>
            <a:off x="11427044" y="6350405"/>
            <a:ext cx="764956" cy="47888"/>
            <a:chOff x="2580023" y="5846613"/>
            <a:chExt cx="9177866" cy="45719"/>
          </a:xfrm>
        </p:grpSpPr>
        <p:cxnSp>
          <p:nvCxnSpPr>
            <p:cNvPr id="10" name="直接连接符 9"/>
            <p:cNvCxnSpPr/>
            <p:nvPr userDrawn="1"/>
          </p:nvCxnSpPr>
          <p:spPr>
            <a:xfrm flipV="1">
              <a:off x="2580023" y="5891337"/>
              <a:ext cx="9177866" cy="995"/>
            </a:xfrm>
            <a:prstGeom prst="line">
              <a:avLst/>
            </a:prstGeom>
            <a:ln w="12700">
              <a:solidFill>
                <a:srgbClr val="0086D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userDrawn="1"/>
          </p:nvCxnSpPr>
          <p:spPr>
            <a:xfrm flipV="1">
              <a:off x="2580023" y="5846613"/>
              <a:ext cx="9177866" cy="995"/>
            </a:xfrm>
            <a:prstGeom prst="line">
              <a:avLst/>
            </a:prstGeom>
            <a:ln w="12700">
              <a:solidFill>
                <a:srgbClr val="0086D1"/>
              </a:solidFill>
            </a:ln>
          </p:spPr>
          <p:style>
            <a:lnRef idx="1">
              <a:schemeClr val="accent1"/>
            </a:lnRef>
            <a:fillRef idx="0">
              <a:schemeClr val="accent1"/>
            </a:fillRef>
            <a:effectRef idx="0">
              <a:schemeClr val="accent1"/>
            </a:effectRef>
            <a:fontRef idx="minor">
              <a:schemeClr val="tx1"/>
            </a:fontRef>
          </p:style>
        </p:cxnSp>
      </p:grpSp>
      <p:pic>
        <p:nvPicPr>
          <p:cNvPr id="12" name="Picture 3" descr="C:\Documents and Settings\Administrator\My Documents\Jingoal\zz@8115279\RecvFiles\LOGO-01-01.png"/>
          <p:cNvPicPr>
            <a:picLocks noChangeAspect="1" noChangeArrowheads="1"/>
          </p:cNvPicPr>
          <p:nvPr/>
        </p:nvPicPr>
        <p:blipFill>
          <a:blip r:embed="rId1" cstate="print"/>
          <a:srcRect/>
          <a:stretch>
            <a:fillRect/>
          </a:stretch>
        </p:blipFill>
        <p:spPr bwMode="auto">
          <a:xfrm>
            <a:off x="9723303" y="6165861"/>
            <a:ext cx="1715933" cy="369087"/>
          </a:xfrm>
          <a:prstGeom prst="rect">
            <a:avLst/>
          </a:prstGeom>
          <a:noFill/>
        </p:spPr>
      </p:pic>
      <p:sp>
        <p:nvSpPr>
          <p:cNvPr id="2" name="矩形 1"/>
          <p:cNvSpPr/>
          <p:nvPr>
            <p:custDataLst>
              <p:tags r:id="rId2"/>
            </p:custDataLst>
          </p:nvPr>
        </p:nvSpPr>
        <p:spPr>
          <a:xfrm>
            <a:off x="0" y="4829175"/>
            <a:ext cx="5676900" cy="1476375"/>
          </a:xfrm>
          <a:prstGeom prst="rect">
            <a:avLst/>
          </a:prstGeom>
        </p:spPr>
        <p:txBody>
          <a:bodyPr wrap="square">
            <a:spAutoFit/>
          </a:bodyPr>
          <a:p>
            <a:pPr algn="l"/>
            <a:r>
              <a:rPr lang="en-US" altLang="zh-CN" b="1" dirty="0" smtClean="0">
                <a:latin typeface="Times New Roman" panose="02020603050405020304" pitchFamily="18" charset="0"/>
                <a:ea typeface="楷体" panose="02010609060101010101" pitchFamily="49" charset="-122"/>
                <a:cs typeface="Times New Roman" panose="02020603050405020304" pitchFamily="18" charset="0"/>
                <a:sym typeface="+mn-ea"/>
              </a:rPr>
              <a:t>Contact Us</a:t>
            </a:r>
            <a:endParaRPr lang="en-US" altLang="zh-CN" b="1" dirty="0" smtClean="0">
              <a:latin typeface="Times New Roman" panose="02020603050405020304" pitchFamily="18" charset="0"/>
              <a:ea typeface="楷体" panose="02010609060101010101" pitchFamily="49" charset="-122"/>
              <a:cs typeface="Times New Roman" panose="02020603050405020304" pitchFamily="18" charset="0"/>
              <a:sym typeface="+mn-ea"/>
            </a:endParaRPr>
          </a:p>
          <a:p>
            <a:pPr algn="l"/>
            <a:r>
              <a:rPr lang="en-US" altLang="zh-CN" dirty="0" smtClean="0">
                <a:latin typeface="Times New Roman" panose="02020603050405020304" pitchFamily="18" charset="0"/>
                <a:ea typeface="楷体" panose="02010609060101010101" pitchFamily="49" charset="-122"/>
                <a:cs typeface="Times New Roman" panose="02020603050405020304" pitchFamily="18" charset="0"/>
                <a:sym typeface="+mn-ea"/>
              </a:rPr>
              <a:t>Address: Sino-Danish Ecological Life Science Industrial Park, No.3-1 Xinjinxhu Road, Pukou District, Nanjing</a:t>
            </a:r>
            <a:endParaRPr lang="en-US" altLang="zh-CN" dirty="0" smtClean="0">
              <a:latin typeface="Times New Roman" panose="02020603050405020304" pitchFamily="18" charset="0"/>
              <a:ea typeface="楷体" panose="02010609060101010101" pitchFamily="49" charset="-122"/>
              <a:cs typeface="Times New Roman" panose="02020603050405020304" pitchFamily="18" charset="0"/>
              <a:sym typeface="+mn-ea"/>
            </a:endParaRPr>
          </a:p>
          <a:p>
            <a:pPr algn="l"/>
            <a:r>
              <a:rPr lang="en-US" altLang="zh-CN" dirty="0" smtClean="0">
                <a:latin typeface="Times New Roman" panose="02020603050405020304" pitchFamily="18" charset="0"/>
                <a:ea typeface="楷体" panose="02010609060101010101" pitchFamily="49" charset="-122"/>
                <a:cs typeface="Times New Roman" panose="02020603050405020304" pitchFamily="18" charset="0"/>
                <a:sym typeface="+mn-ea"/>
              </a:rPr>
              <a:t>Tel: 400-616-2676</a:t>
            </a:r>
            <a:endParaRPr lang="en-US" altLang="zh-CN" dirty="0" smtClean="0">
              <a:latin typeface="Times New Roman" panose="02020603050405020304" pitchFamily="18" charset="0"/>
              <a:ea typeface="楷体" panose="02010609060101010101" pitchFamily="49" charset="-122"/>
              <a:cs typeface="Times New Roman" panose="02020603050405020304" pitchFamily="18" charset="0"/>
              <a:sym typeface="+mn-ea"/>
            </a:endParaRPr>
          </a:p>
          <a:p>
            <a:pPr algn="l"/>
            <a:r>
              <a:rPr lang="en-US" altLang="zh-CN" dirty="0" smtClean="0">
                <a:latin typeface="Times New Roman" panose="02020603050405020304" pitchFamily="18" charset="0"/>
                <a:ea typeface="楷体" panose="02010609060101010101" pitchFamily="49" charset="-122"/>
                <a:cs typeface="Times New Roman" panose="02020603050405020304" pitchFamily="18" charset="0"/>
                <a:sym typeface="+mn-ea"/>
              </a:rPr>
              <a:t>Website: http://www.superbio.cn/</a:t>
            </a:r>
            <a:endParaRPr lang="en-US" altLang="zh-CN" dirty="0" smtClean="0">
              <a:latin typeface="Times New Roman" panose="02020603050405020304" pitchFamily="18" charset="0"/>
              <a:ea typeface="楷体" panose="02010609060101010101" pitchFamily="49" charset="-122"/>
              <a:cs typeface="Times New Roman" panose="02020603050405020304" pitchFamily="18" charset="0"/>
              <a:sym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矩形 4"/>
          <p:cNvSpPr/>
          <p:nvPr/>
        </p:nvSpPr>
        <p:spPr>
          <a:xfrm>
            <a:off x="0" y="1999716"/>
            <a:ext cx="12192000" cy="2016807"/>
          </a:xfrm>
          <a:prstGeom prst="rect">
            <a:avLst/>
          </a:prstGeom>
          <a:solidFill>
            <a:srgbClr val="0086D1"/>
          </a:solidFill>
          <a:ln>
            <a:solidFill>
              <a:srgbClr val="0086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635" y="2506980"/>
            <a:ext cx="12192000" cy="922020"/>
          </a:xfrm>
          <a:prstGeom prst="rect">
            <a:avLst/>
          </a:prstGeom>
          <a:noFill/>
        </p:spPr>
        <p:txBody>
          <a:bodyPr wrap="square" rtlCol="0">
            <a:spAutoFit/>
          </a:bodyPr>
          <a:lstStyle/>
          <a:p>
            <a:pPr algn="ctr"/>
            <a:r>
              <a:rPr lang="en-US" altLang="zh-CN" sz="5400" b="1" dirty="0">
                <a:solidFill>
                  <a:schemeClr val="bg1"/>
                </a:solidFill>
                <a:latin typeface="Times New Roman" panose="02020603050405020304" pitchFamily="18" charset="0"/>
                <a:cs typeface="Times New Roman" panose="02020603050405020304" pitchFamily="18" charset="0"/>
              </a:rPr>
              <a:t>Features of Y44SE Plus</a:t>
            </a:r>
            <a:endParaRPr lang="en-US" altLang="zh-CN" sz="5400" b="1" dirty="0">
              <a:solidFill>
                <a:schemeClr val="bg1"/>
              </a:solidFill>
              <a:latin typeface="Times New Roman" panose="02020603050405020304" pitchFamily="18" charset="0"/>
              <a:cs typeface="Times New Roman" panose="02020603050405020304" pitchFamily="18" charset="0"/>
            </a:endParaRPr>
          </a:p>
        </p:txBody>
      </p:sp>
      <p:pic>
        <p:nvPicPr>
          <p:cNvPr id="9" name="图片 8"/>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0" y="71730"/>
            <a:ext cx="3004462" cy="1158864"/>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矩形 5"/>
          <p:cNvSpPr/>
          <p:nvPr/>
        </p:nvSpPr>
        <p:spPr>
          <a:xfrm>
            <a:off x="2238998" y="6834"/>
            <a:ext cx="9953002" cy="811850"/>
          </a:xfrm>
          <a:prstGeom prst="rect">
            <a:avLst/>
          </a:prstGeom>
          <a:solidFill>
            <a:srgbClr val="0086D1"/>
          </a:solidFill>
          <a:ln>
            <a:solidFill>
              <a:srgbClr val="0086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70719" y="-99185"/>
            <a:ext cx="2619089" cy="1010220"/>
          </a:xfrm>
          <a:prstGeom prst="rect">
            <a:avLst/>
          </a:prstGeom>
        </p:spPr>
      </p:pic>
      <p:sp>
        <p:nvSpPr>
          <p:cNvPr id="11" name="矩形 10"/>
          <p:cNvSpPr/>
          <p:nvPr/>
        </p:nvSpPr>
        <p:spPr>
          <a:xfrm>
            <a:off x="2239053" y="220287"/>
            <a:ext cx="6176645" cy="460375"/>
          </a:xfrm>
          <a:prstGeom prst="rect">
            <a:avLst/>
          </a:prstGeom>
          <a:effectLst>
            <a:outerShdw blurRad="50800" dist="38100" dir="5400000" algn="t" rotWithShape="0">
              <a:prstClr val="black">
                <a:alpha val="40000"/>
              </a:prstClr>
            </a:outerShdw>
          </a:effectLst>
        </p:spPr>
        <p:txBody>
          <a:bodyPr wrap="none">
            <a:spAutoFit/>
          </a:bodyPr>
          <a:lstStyle/>
          <a:p>
            <a:pPr algn="ctr"/>
            <a:r>
              <a:rPr lang="en-US" altLang="zh-CN" sz="2400" b="1" dirty="0">
                <a:solidFill>
                  <a:schemeClr val="bg1"/>
                </a:solidFill>
                <a:latin typeface="Times New Roman" panose="02020603050405020304" pitchFamily="18" charset="0"/>
                <a:ea typeface="微软雅黑" panose="020B0503020204020204" charset="-122"/>
                <a:cs typeface="Times New Roman" panose="02020603050405020304" pitchFamily="18" charset="0"/>
              </a:rPr>
              <a:t>1.1 </a:t>
            </a:r>
            <a:r>
              <a:rPr lang="en-US" altLang="zh-CN" sz="2400" b="1" dirty="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Features of Y44SE Plus</a:t>
            </a:r>
            <a:r>
              <a:rPr lang="en-US" altLang="zh-CN" sz="2400" b="1" dirty="0">
                <a:solidFill>
                  <a:schemeClr val="bg1"/>
                </a:solidFill>
                <a:latin typeface="Times New Roman" panose="02020603050405020304" pitchFamily="18" charset="0"/>
                <a:cs typeface="Times New Roman" panose="02020603050405020304" pitchFamily="18" charset="0"/>
                <a:sym typeface="+mn-ea"/>
              </a:rPr>
              <a:t> STR Detection Kit</a:t>
            </a:r>
            <a:endParaRPr lang="en-US" altLang="zh-CN" sz="2400" b="1" dirty="0">
              <a:solidFill>
                <a:schemeClr val="bg1"/>
              </a:solidFill>
              <a:latin typeface="Times New Roman" panose="02020603050405020304" pitchFamily="18" charset="0"/>
              <a:cs typeface="Times New Roman" panose="02020603050405020304" pitchFamily="18" charset="0"/>
            </a:endParaRPr>
          </a:p>
        </p:txBody>
      </p:sp>
      <p:sp>
        <p:nvSpPr>
          <p:cNvPr id="2" name="矩形 1"/>
          <p:cNvSpPr/>
          <p:nvPr>
            <p:custDataLst>
              <p:tags r:id="rId2"/>
            </p:custDataLst>
          </p:nvPr>
        </p:nvSpPr>
        <p:spPr>
          <a:xfrm>
            <a:off x="657860" y="1333500"/>
            <a:ext cx="10876280" cy="3969385"/>
          </a:xfrm>
          <a:prstGeom prst="rect">
            <a:avLst/>
          </a:prstGeom>
          <a:effectLst/>
        </p:spPr>
        <p:txBody>
          <a:bodyPr wrap="square">
            <a:spAutoFit/>
          </a:bodyPr>
          <a:p>
            <a:r>
              <a:rPr lang="en-US" altLang="zh-CN" dirty="0" smtClean="0">
                <a:effectLst/>
                <a:latin typeface="Times New Roman" panose="02020603050405020304" pitchFamily="18" charset="0"/>
                <a:ea typeface="微软雅黑" panose="020B0503020204020204" charset="-122"/>
                <a:cs typeface="Times New Roman" panose="02020603050405020304" pitchFamily="18" charset="0"/>
              </a:rPr>
              <a:t>1.</a:t>
            </a:r>
            <a:r>
              <a:rPr b="1" dirty="0" smtClean="0">
                <a:solidFill>
                  <a:srgbClr val="FF0000"/>
                </a:solidFill>
                <a:effectLst/>
                <a:latin typeface="Times New Roman" panose="02020603050405020304" pitchFamily="18" charset="0"/>
                <a:ea typeface="微软雅黑" panose="020B0503020204020204" charset="-122"/>
                <a:cs typeface="Times New Roman" panose="02020603050405020304" pitchFamily="18" charset="0"/>
              </a:rPr>
              <a:t> </a:t>
            </a:r>
            <a:r>
              <a:rPr lang="en-US" dirty="0" smtClean="0">
                <a:solidFill>
                  <a:schemeClr val="tx1"/>
                </a:solidFill>
                <a:effectLst/>
                <a:latin typeface="Times New Roman" panose="02020603050405020304" pitchFamily="18" charset="0"/>
                <a:ea typeface="微软雅黑" panose="020B0503020204020204" charset="-122"/>
                <a:cs typeface="Times New Roman" panose="02020603050405020304" pitchFamily="18" charset="0"/>
                <a:sym typeface="+mn-ea"/>
              </a:rPr>
              <a:t>Y44SE Plus is a </a:t>
            </a:r>
            <a:r>
              <a:rPr lang="en-US" dirty="0" smtClean="0">
                <a:solidFill>
                  <a:srgbClr val="FF0000"/>
                </a:solidFill>
                <a:effectLst/>
                <a:latin typeface="Times New Roman" panose="02020603050405020304" pitchFamily="18" charset="0"/>
                <a:ea typeface="微软雅黑" panose="020B0503020204020204" charset="-122"/>
                <a:cs typeface="Times New Roman" panose="02020603050405020304" pitchFamily="18" charset="0"/>
                <a:sym typeface="+mn-ea"/>
              </a:rPr>
              <a:t>6-color </a:t>
            </a:r>
            <a:r>
              <a:rPr dirty="0" smtClean="0">
                <a:effectLst/>
                <a:latin typeface="Times New Roman" panose="02020603050405020304" pitchFamily="18" charset="0"/>
                <a:ea typeface="微软雅黑" panose="020B0503020204020204" charset="-122"/>
                <a:cs typeface="Times New Roman" panose="02020603050405020304" pitchFamily="18" charset="0"/>
                <a:sym typeface="+mn-ea"/>
              </a:rPr>
              <a:t>fluorescence detection </a:t>
            </a:r>
            <a:r>
              <a:rPr lang="en-US" dirty="0" smtClean="0">
                <a:effectLst/>
                <a:latin typeface="Times New Roman" panose="02020603050405020304" pitchFamily="18" charset="0"/>
                <a:ea typeface="微软雅黑" panose="020B0503020204020204" charset="-122"/>
                <a:cs typeface="Times New Roman" panose="02020603050405020304" pitchFamily="18" charset="0"/>
                <a:sym typeface="+mn-ea"/>
              </a:rPr>
              <a:t>kit which is applicable for detecting </a:t>
            </a:r>
            <a:r>
              <a:rPr lang="en-US" dirty="0" smtClean="0">
                <a:solidFill>
                  <a:srgbClr val="FF0000"/>
                </a:solidFill>
                <a:effectLst/>
                <a:latin typeface="Times New Roman" panose="02020603050405020304" pitchFamily="18" charset="0"/>
                <a:ea typeface="微软雅黑" panose="020B0503020204020204" charset="-122"/>
                <a:cs typeface="Times New Roman" panose="02020603050405020304" pitchFamily="18" charset="0"/>
                <a:sym typeface="+mn-ea"/>
              </a:rPr>
              <a:t>41</a:t>
            </a:r>
            <a:r>
              <a:rPr lang="en-US" dirty="0" smtClean="0">
                <a:effectLst/>
                <a:latin typeface="Times New Roman" panose="02020603050405020304" pitchFamily="18" charset="0"/>
                <a:ea typeface="微软雅黑" panose="020B0503020204020204" charset="-122"/>
                <a:cs typeface="Times New Roman" panose="02020603050405020304" pitchFamily="18" charset="0"/>
                <a:sym typeface="+mn-ea"/>
              </a:rPr>
              <a:t> Y-STR loci including 32 low mutating STR loci (mutation rate &lt;1%) and </a:t>
            </a:r>
            <a:r>
              <a:rPr lang="en-US" dirty="0" smtClean="0">
                <a:solidFill>
                  <a:srgbClr val="FF0000"/>
                </a:solidFill>
                <a:effectLst/>
                <a:latin typeface="Times New Roman" panose="02020603050405020304" pitchFamily="18" charset="0"/>
                <a:ea typeface="微软雅黑" panose="020B0503020204020204" charset="-122"/>
                <a:cs typeface="Times New Roman" panose="02020603050405020304" pitchFamily="18" charset="0"/>
                <a:sym typeface="+mn-ea"/>
              </a:rPr>
              <a:t>9 rapid mutating loci</a:t>
            </a:r>
            <a:r>
              <a:rPr lang="en-US" dirty="0" smtClean="0">
                <a:effectLst/>
                <a:latin typeface="Times New Roman" panose="02020603050405020304" pitchFamily="18" charset="0"/>
                <a:ea typeface="微软雅黑" panose="020B0503020204020204" charset="-122"/>
                <a:cs typeface="Times New Roman" panose="02020603050405020304" pitchFamily="18" charset="0"/>
                <a:sym typeface="+mn-ea"/>
              </a:rPr>
              <a:t> (mutation rate&gt;1%), and</a:t>
            </a:r>
            <a:r>
              <a:rPr lang="en-US" dirty="0" smtClean="0">
                <a:solidFill>
                  <a:schemeClr val="tx1"/>
                </a:solidFill>
                <a:effectLst/>
                <a:latin typeface="Times New Roman" panose="02020603050405020304" pitchFamily="18" charset="0"/>
                <a:ea typeface="微软雅黑" panose="020B0503020204020204" charset="-122"/>
                <a:cs typeface="Times New Roman" panose="02020603050405020304" pitchFamily="18" charset="0"/>
                <a:sym typeface="+mn-ea"/>
              </a:rPr>
              <a:t> 3 Y-indels. </a:t>
            </a:r>
            <a:endParaRPr lang="en-US" b="1" dirty="0" smtClean="0">
              <a:solidFill>
                <a:srgbClr val="FF0000"/>
              </a:solidFill>
              <a:effectLst/>
              <a:latin typeface="Times New Roman" panose="02020603050405020304" pitchFamily="18" charset="0"/>
              <a:ea typeface="微软雅黑" panose="020B0503020204020204" charset="-122"/>
              <a:cs typeface="Times New Roman" panose="02020603050405020304" pitchFamily="18" charset="0"/>
              <a:sym typeface="+mn-ea"/>
            </a:endParaRPr>
          </a:p>
          <a:p>
            <a:endParaRPr lang="en-US" altLang="zh-CN" b="1" dirty="0" smtClean="0">
              <a:solidFill>
                <a:srgbClr val="FF0000"/>
              </a:solidFill>
              <a:effectLst/>
              <a:latin typeface="Times New Roman" panose="02020603050405020304" pitchFamily="18" charset="0"/>
              <a:ea typeface="微软雅黑" panose="020B0503020204020204" charset="-122"/>
              <a:cs typeface="Times New Roman" panose="02020603050405020304" pitchFamily="18" charset="0"/>
              <a:sym typeface="+mn-ea"/>
            </a:endParaRPr>
          </a:p>
          <a:p>
            <a:r>
              <a:rPr lang="en-US" altLang="zh-CN" dirty="0" smtClean="0">
                <a:effectLst/>
                <a:latin typeface="Times New Roman" panose="02020603050405020304" pitchFamily="18" charset="0"/>
                <a:ea typeface="微软雅黑" panose="020B0503020204020204" charset="-122"/>
                <a:cs typeface="Times New Roman" panose="02020603050405020304" pitchFamily="18" charset="0"/>
              </a:rPr>
              <a:t>2. </a:t>
            </a:r>
            <a:r>
              <a:rPr lang="en-US" altLang="zh-CN" dirty="0" smtClean="0">
                <a:solidFill>
                  <a:schemeClr val="tx1"/>
                </a:solidFill>
                <a:effectLst/>
                <a:latin typeface="Times New Roman" panose="02020603050405020304" pitchFamily="18" charset="0"/>
                <a:ea typeface="微软雅黑" panose="020B0503020204020204" charset="-122"/>
                <a:cs typeface="Times New Roman" panose="02020603050405020304" pitchFamily="18" charset="0"/>
              </a:rPr>
              <a:t>Y44SE Plus</a:t>
            </a:r>
            <a:r>
              <a:rPr lang="en-US" altLang="zh-CN" dirty="0" smtClean="0">
                <a:solidFill>
                  <a:schemeClr val="tx1"/>
                </a:solidFill>
                <a:effectLst/>
                <a:latin typeface="Times New Roman" panose="02020603050405020304" pitchFamily="18" charset="0"/>
                <a:ea typeface="微软雅黑" panose="020B0503020204020204" charset="-122"/>
                <a:cs typeface="Times New Roman" panose="02020603050405020304" pitchFamily="18" charset="0"/>
              </a:rPr>
              <a:t> </a:t>
            </a:r>
            <a:r>
              <a:rPr lang="zh-CN" altLang="zh-CN" dirty="0">
                <a:solidFill>
                  <a:schemeClr val="tx1"/>
                </a:solidFill>
                <a:latin typeface="Times New Roman" panose="02020603050405020304" pitchFamily="18" charset="0"/>
                <a:cs typeface="Times New Roman" panose="02020603050405020304" pitchFamily="18" charset="0"/>
                <a:sym typeface="+mn-ea"/>
              </a:rPr>
              <a:t>is</a:t>
            </a:r>
            <a:r>
              <a:rPr lang="zh-CN" altLang="zh-CN" dirty="0">
                <a:latin typeface="Times New Roman" panose="02020603050405020304" pitchFamily="18" charset="0"/>
                <a:cs typeface="Times New Roman" panose="02020603050405020304" pitchFamily="18" charset="0"/>
                <a:sym typeface="+mn-ea"/>
              </a:rPr>
              <a:t> applicable for </a:t>
            </a:r>
            <a:r>
              <a:rPr lang="zh-CN" altLang="zh-CN" dirty="0">
                <a:solidFill>
                  <a:srgbClr val="FF0000"/>
                </a:solidFill>
                <a:latin typeface="Times New Roman" panose="02020603050405020304" pitchFamily="18" charset="0"/>
                <a:cs typeface="Times New Roman" panose="02020603050405020304" pitchFamily="18" charset="0"/>
                <a:sym typeface="+mn-ea"/>
              </a:rPr>
              <a:t>Y-STR library building,</a:t>
            </a:r>
            <a:r>
              <a:rPr lang="zh-CN" altLang="zh-CN" dirty="0">
                <a:latin typeface="Times New Roman" panose="02020603050405020304" pitchFamily="18" charset="0"/>
                <a:cs typeface="Times New Roman" panose="02020603050405020304" pitchFamily="18" charset="0"/>
                <a:sym typeface="+mn-ea"/>
              </a:rPr>
              <a:t> especially suitable for </a:t>
            </a:r>
            <a:r>
              <a:rPr lang="zh-CN" altLang="zh-CN" dirty="0">
                <a:solidFill>
                  <a:srgbClr val="FF0000"/>
                </a:solidFill>
                <a:latin typeface="Times New Roman" panose="02020603050405020304" pitchFamily="18" charset="0"/>
                <a:cs typeface="Times New Roman" panose="02020603050405020304" pitchFamily="18" charset="0"/>
                <a:sym typeface="+mn-ea"/>
              </a:rPr>
              <a:t>male family investigation.</a:t>
            </a:r>
            <a:r>
              <a:rPr lang="en-US" altLang="zh-CN" dirty="0">
                <a:solidFill>
                  <a:srgbClr val="FF0000"/>
                </a:solidFill>
                <a:latin typeface="Times New Roman" panose="02020603050405020304" pitchFamily="18" charset="0"/>
                <a:cs typeface="Times New Roman" panose="02020603050405020304" pitchFamily="18" charset="0"/>
                <a:sym typeface="+mn-ea"/>
              </a:rPr>
              <a:t> This kit </a:t>
            </a:r>
            <a:r>
              <a:rPr lang="zh-CN" altLang="zh-CN" dirty="0">
                <a:latin typeface="Times New Roman" panose="02020603050405020304" pitchFamily="18" charset="0"/>
                <a:cs typeface="Times New Roman" panose="02020603050405020304" pitchFamily="18" charset="0"/>
                <a:sym typeface="+mn-ea"/>
              </a:rPr>
              <a:t>has </a:t>
            </a:r>
            <a:r>
              <a:rPr lang="zh-CN" altLang="zh-CN" dirty="0">
                <a:solidFill>
                  <a:srgbClr val="FF0000"/>
                </a:solidFill>
                <a:latin typeface="Times New Roman" panose="02020603050405020304" pitchFamily="18" charset="0"/>
                <a:cs typeface="Times New Roman" panose="02020603050405020304" pitchFamily="18" charset="0"/>
                <a:sym typeface="+mn-ea"/>
              </a:rPr>
              <a:t>strong discrimination power (DP)  and high accuracy.</a:t>
            </a:r>
            <a:r>
              <a:rPr lang="en-US" altLang="zh-CN" dirty="0">
                <a:solidFill>
                  <a:srgbClr val="FF0000"/>
                </a:solidFill>
                <a:latin typeface="Times New Roman" panose="02020603050405020304" pitchFamily="18" charset="0"/>
                <a:cs typeface="Times New Roman" panose="02020603050405020304" pitchFamily="18" charset="0"/>
                <a:sym typeface="+mn-ea"/>
              </a:rPr>
              <a:t> </a:t>
            </a:r>
            <a:r>
              <a:rPr lang="en-US" altLang="zh-CN" dirty="0">
                <a:solidFill>
                  <a:schemeClr val="tx1"/>
                </a:solidFill>
                <a:latin typeface="Times New Roman" panose="02020603050405020304" pitchFamily="18" charset="0"/>
                <a:cs typeface="Times New Roman" panose="02020603050405020304" pitchFamily="18" charset="0"/>
                <a:sym typeface="+mn-ea"/>
              </a:rPr>
              <a:t>It </a:t>
            </a:r>
            <a:r>
              <a:rPr dirty="0" smtClean="0">
                <a:solidFill>
                  <a:schemeClr val="tx1"/>
                </a:solidFill>
                <a:effectLst/>
                <a:latin typeface="Times New Roman" panose="02020603050405020304" pitchFamily="18" charset="0"/>
                <a:ea typeface="微软雅黑" panose="020B0503020204020204" charset="-122"/>
                <a:cs typeface="Times New Roman" panose="02020603050405020304" pitchFamily="18" charset="0"/>
                <a:sym typeface="+mn-ea"/>
              </a:rPr>
              <a:t>in</a:t>
            </a:r>
            <a:r>
              <a:rPr dirty="0" smtClean="0">
                <a:effectLst/>
                <a:latin typeface="Times New Roman" panose="02020603050405020304" pitchFamily="18" charset="0"/>
                <a:ea typeface="微软雅黑" panose="020B0503020204020204" charset="-122"/>
                <a:cs typeface="Times New Roman" panose="02020603050405020304" pitchFamily="18" charset="0"/>
                <a:sym typeface="+mn-ea"/>
              </a:rPr>
              <a:t>cludes all 35 loci that are </a:t>
            </a:r>
            <a:r>
              <a:rPr lang="en-US" dirty="0" smtClean="0">
                <a:effectLst/>
                <a:latin typeface="Times New Roman" panose="02020603050405020304" pitchFamily="18" charset="0"/>
                <a:ea typeface="微软雅黑" panose="020B0503020204020204" charset="-122"/>
                <a:cs typeface="Times New Roman" panose="02020603050405020304" pitchFamily="18" charset="0"/>
                <a:sym typeface="+mn-ea"/>
              </a:rPr>
              <a:t>required</a:t>
            </a:r>
            <a:r>
              <a:rPr dirty="0" smtClean="0">
                <a:effectLst/>
                <a:latin typeface="Times New Roman" panose="02020603050405020304" pitchFamily="18" charset="0"/>
                <a:ea typeface="微软雅黑" panose="020B0503020204020204" charset="-122"/>
                <a:cs typeface="Times New Roman" panose="02020603050405020304" pitchFamily="18" charset="0"/>
                <a:sym typeface="+mn-ea"/>
              </a:rPr>
              <a:t> and selected in the Y library building standard</a:t>
            </a:r>
            <a:r>
              <a:rPr lang="en-US" dirty="0" smtClean="0">
                <a:effectLst/>
                <a:latin typeface="Times New Roman" panose="02020603050405020304" pitchFamily="18" charset="0"/>
                <a:ea typeface="微软雅黑" panose="020B0503020204020204" charset="-122"/>
                <a:cs typeface="Times New Roman" panose="02020603050405020304" pitchFamily="18" charset="0"/>
                <a:sym typeface="+mn-ea"/>
              </a:rPr>
              <a:t>.</a:t>
            </a:r>
            <a:endParaRPr lang="en-US" altLang="zh-CN" dirty="0" smtClean="0">
              <a:effectLst/>
              <a:latin typeface="Times New Roman" panose="02020603050405020304" pitchFamily="18" charset="0"/>
              <a:ea typeface="微软雅黑" panose="020B0503020204020204" charset="-122"/>
              <a:cs typeface="Times New Roman" panose="02020603050405020304" pitchFamily="18" charset="0"/>
            </a:endParaRPr>
          </a:p>
          <a:p>
            <a:endParaRPr lang="en-US" altLang="zh-CN" dirty="0" smtClean="0">
              <a:effectLst/>
              <a:latin typeface="Times New Roman" panose="02020603050405020304" pitchFamily="18" charset="0"/>
              <a:ea typeface="微软雅黑" panose="020B0503020204020204" charset="-122"/>
              <a:cs typeface="Times New Roman" panose="02020603050405020304" pitchFamily="18" charset="0"/>
            </a:endParaRPr>
          </a:p>
          <a:p>
            <a:r>
              <a:rPr lang="en-US" altLang="zh-CN" dirty="0" smtClean="0">
                <a:effectLst/>
                <a:latin typeface="Times New Roman" panose="02020603050405020304" pitchFamily="18" charset="0"/>
                <a:ea typeface="微软雅黑" panose="020B0503020204020204" charset="-122"/>
                <a:cs typeface="Times New Roman" panose="02020603050405020304" pitchFamily="18" charset="0"/>
              </a:rPr>
              <a:t>3. Y44SE Plus contains </a:t>
            </a:r>
            <a:r>
              <a:rPr lang="en-US" altLang="zh-CN" dirty="0" smtClean="0">
                <a:solidFill>
                  <a:srgbClr val="FF0000"/>
                </a:solidFill>
                <a:effectLst/>
                <a:latin typeface="Times New Roman" panose="02020603050405020304" pitchFamily="18" charset="0"/>
                <a:ea typeface="微软雅黑" panose="020B0503020204020204" charset="-122"/>
                <a:cs typeface="Times New Roman" panose="02020603050405020304" pitchFamily="18" charset="0"/>
              </a:rPr>
              <a:t>10 mini-STRs</a:t>
            </a:r>
            <a:r>
              <a:rPr lang="en-US" altLang="zh-CN" dirty="0" smtClean="0">
                <a:effectLst/>
                <a:latin typeface="Times New Roman" panose="02020603050405020304" pitchFamily="18" charset="0"/>
                <a:ea typeface="微软雅黑" panose="020B0503020204020204" charset="-122"/>
                <a:cs typeface="Times New Roman" panose="02020603050405020304" pitchFamily="18" charset="0"/>
              </a:rPr>
              <a:t> (loci within 220bp of amplification length), facilitating the acquisition of more DNA information from degraded specimens.</a:t>
            </a:r>
            <a:endParaRPr lang="en-US" altLang="zh-CN" dirty="0" smtClean="0">
              <a:effectLst/>
              <a:latin typeface="Times New Roman" panose="02020603050405020304" pitchFamily="18" charset="0"/>
              <a:ea typeface="微软雅黑" panose="020B0503020204020204" charset="-122"/>
              <a:cs typeface="Times New Roman" panose="02020603050405020304" pitchFamily="18" charset="0"/>
            </a:endParaRPr>
          </a:p>
          <a:p>
            <a:endParaRPr lang="en-US" altLang="zh-CN" dirty="0" smtClean="0">
              <a:effectLst/>
              <a:latin typeface="Times New Roman" panose="02020603050405020304" pitchFamily="18" charset="0"/>
              <a:ea typeface="微软雅黑" panose="020B0503020204020204" charset="-122"/>
              <a:cs typeface="Times New Roman" panose="02020603050405020304" pitchFamily="18" charset="0"/>
            </a:endParaRPr>
          </a:p>
          <a:p>
            <a:r>
              <a:rPr lang="en-US" altLang="zh-CN" dirty="0" smtClean="0">
                <a:effectLst/>
                <a:latin typeface="Times New Roman" panose="02020603050405020304" pitchFamily="18" charset="0"/>
                <a:ea typeface="微软雅黑" panose="020B0503020204020204" charset="-122"/>
                <a:cs typeface="Times New Roman" panose="02020603050405020304" pitchFamily="18" charset="0"/>
              </a:rPr>
              <a:t>4. </a:t>
            </a:r>
            <a:r>
              <a:rPr lang="en-US" altLang="zh-CN" dirty="0" smtClean="0">
                <a:solidFill>
                  <a:srgbClr val="FF0000"/>
                </a:solidFill>
                <a:effectLst/>
                <a:latin typeface="Times New Roman" panose="02020603050405020304" pitchFamily="18" charset="0"/>
                <a:cs typeface="Times New Roman" panose="02020603050405020304" pitchFamily="18" charset="0"/>
                <a:sym typeface="+mn-ea"/>
              </a:rPr>
              <a:t>Strong compatibility.</a:t>
            </a:r>
            <a:r>
              <a:rPr lang="en-US" altLang="zh-CN" dirty="0" smtClean="0">
                <a:effectLst/>
                <a:latin typeface="Times New Roman" panose="02020603050405020304" pitchFamily="18" charset="0"/>
                <a:cs typeface="Times New Roman" panose="02020603050405020304" pitchFamily="18" charset="0"/>
                <a:sym typeface="+mn-ea"/>
              </a:rPr>
              <a:t> Y44SE Plus is compatible with the direct amplification of various samples and the amplification of purified DNA.</a:t>
            </a:r>
            <a:endParaRPr lang="en-US" altLang="zh-CN" dirty="0" smtClean="0">
              <a:effectLst/>
              <a:latin typeface="Times New Roman" panose="02020603050405020304" pitchFamily="18" charset="0"/>
              <a:ea typeface="微软雅黑" panose="020B0503020204020204" charset="-122"/>
              <a:cs typeface="Times New Roman" panose="02020603050405020304" pitchFamily="18" charset="0"/>
            </a:endParaRPr>
          </a:p>
          <a:p>
            <a:endParaRPr lang="en-US" altLang="zh-CN" dirty="0" smtClean="0">
              <a:effectLst/>
              <a:latin typeface="Times New Roman" panose="02020603050405020304" pitchFamily="18" charset="0"/>
              <a:ea typeface="微软雅黑" panose="020B0503020204020204" charset="-122"/>
              <a:cs typeface="Times New Roman" panose="02020603050405020304" pitchFamily="18" charset="0"/>
            </a:endParaRPr>
          </a:p>
          <a:p>
            <a:r>
              <a:rPr lang="en-US" altLang="zh-CN" dirty="0" smtClean="0">
                <a:effectLst/>
                <a:latin typeface="Times New Roman" panose="02020603050405020304" pitchFamily="18" charset="0"/>
                <a:ea typeface="微软雅黑" panose="020B0503020204020204" charset="-122"/>
                <a:cs typeface="Times New Roman" panose="02020603050405020304" pitchFamily="18" charset="0"/>
              </a:rPr>
              <a:t>5. </a:t>
            </a:r>
            <a:r>
              <a:rPr lang="en-US" altLang="zh-CN" dirty="0" smtClean="0">
                <a:solidFill>
                  <a:srgbClr val="FF0000"/>
                </a:solidFill>
                <a:effectLst/>
                <a:latin typeface="Times New Roman" panose="02020603050405020304" pitchFamily="18" charset="0"/>
                <a:ea typeface="微软雅黑" panose="020B0503020204020204" charset="-122"/>
                <a:cs typeface="Times New Roman" panose="02020603050405020304" pitchFamily="18" charset="0"/>
              </a:rPr>
              <a:t>Rapid amplification.</a:t>
            </a:r>
            <a:r>
              <a:rPr lang="en-US" altLang="zh-CN" dirty="0" smtClean="0">
                <a:effectLst/>
                <a:latin typeface="Times New Roman" panose="02020603050405020304" pitchFamily="18" charset="0"/>
                <a:ea typeface="微软雅黑" panose="020B0503020204020204" charset="-122"/>
                <a:cs typeface="Times New Roman" panose="02020603050405020304" pitchFamily="18" charset="0"/>
              </a:rPr>
              <a:t>The whole PCR process using Y44SE Plus takes 70min.</a:t>
            </a:r>
            <a:endParaRPr lang="en-US" altLang="zh-CN" dirty="0" smtClean="0">
              <a:effectLst/>
              <a:latin typeface="Times New Roman" panose="02020603050405020304" pitchFamily="18" charset="0"/>
              <a:ea typeface="微软雅黑" panose="020B0503020204020204"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2238998" y="6834"/>
            <a:ext cx="9953002" cy="811850"/>
          </a:xfrm>
          <a:prstGeom prst="rect">
            <a:avLst/>
          </a:prstGeom>
          <a:solidFill>
            <a:srgbClr val="0086D1"/>
          </a:solidFill>
          <a:ln>
            <a:solidFill>
              <a:srgbClr val="0086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70719" y="-99185"/>
            <a:ext cx="2619089" cy="1010220"/>
          </a:xfrm>
          <a:prstGeom prst="rect">
            <a:avLst/>
          </a:prstGeom>
        </p:spPr>
      </p:pic>
      <p:sp>
        <p:nvSpPr>
          <p:cNvPr id="11" name="矩形 10"/>
          <p:cNvSpPr/>
          <p:nvPr/>
        </p:nvSpPr>
        <p:spPr>
          <a:xfrm>
            <a:off x="2239053" y="220287"/>
            <a:ext cx="6266815" cy="460375"/>
          </a:xfrm>
          <a:prstGeom prst="rect">
            <a:avLst/>
          </a:prstGeom>
          <a:effectLst>
            <a:outerShdw blurRad="50800" dist="38100" dir="5400000" algn="t" rotWithShape="0">
              <a:prstClr val="black">
                <a:alpha val="40000"/>
              </a:prstClr>
            </a:outerShdw>
          </a:effectLst>
        </p:spPr>
        <p:txBody>
          <a:bodyPr wrap="none">
            <a:spAutoFit/>
          </a:bodyPr>
          <a:lstStyle/>
          <a:p>
            <a:pPr algn="ctr"/>
            <a:r>
              <a:rPr lang="en-US" altLang="zh-CN" sz="2400" b="1" dirty="0">
                <a:solidFill>
                  <a:schemeClr val="bg1"/>
                </a:solidFill>
                <a:latin typeface="Times New Roman" panose="02020603050405020304" pitchFamily="18" charset="0"/>
                <a:cs typeface="Times New Roman" panose="02020603050405020304" pitchFamily="18" charset="0"/>
              </a:rPr>
              <a:t>1.2 Loci Arrangement Diagram of Y44SE Plus </a:t>
            </a:r>
            <a:endParaRPr lang="en-US" altLang="zh-CN" sz="2400" b="1" dirty="0">
              <a:solidFill>
                <a:schemeClr val="bg1"/>
              </a:solidFill>
              <a:latin typeface="Times New Roman" panose="02020603050405020304" pitchFamily="18" charset="0"/>
              <a:cs typeface="Times New Roman" panose="02020603050405020304" pitchFamily="18" charset="0"/>
            </a:endParaRPr>
          </a:p>
        </p:txBody>
      </p:sp>
      <p:pic>
        <p:nvPicPr>
          <p:cNvPr id="2" name="图片 1" descr="微信截图_20201123142036"/>
          <p:cNvPicPr>
            <a:picLocks noChangeAspect="1"/>
          </p:cNvPicPr>
          <p:nvPr>
            <p:custDataLst>
              <p:tags r:id="rId2"/>
            </p:custDataLst>
          </p:nvPr>
        </p:nvPicPr>
        <p:blipFill>
          <a:blip r:embed="rId3"/>
          <a:stretch>
            <a:fillRect/>
          </a:stretch>
        </p:blipFill>
        <p:spPr>
          <a:xfrm>
            <a:off x="1251585" y="911225"/>
            <a:ext cx="9914255" cy="5478145"/>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矩形 4"/>
          <p:cNvSpPr/>
          <p:nvPr/>
        </p:nvSpPr>
        <p:spPr>
          <a:xfrm>
            <a:off x="0" y="1999716"/>
            <a:ext cx="12192000" cy="2016807"/>
          </a:xfrm>
          <a:prstGeom prst="rect">
            <a:avLst/>
          </a:prstGeom>
          <a:solidFill>
            <a:srgbClr val="0086D1"/>
          </a:solidFill>
          <a:ln>
            <a:solidFill>
              <a:srgbClr val="0086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635" y="2506980"/>
            <a:ext cx="12192000" cy="922020"/>
          </a:xfrm>
          <a:prstGeom prst="rect">
            <a:avLst/>
          </a:prstGeom>
          <a:noFill/>
        </p:spPr>
        <p:txBody>
          <a:bodyPr wrap="square" rtlCol="0">
            <a:spAutoFit/>
          </a:bodyPr>
          <a:lstStyle/>
          <a:p>
            <a:pPr algn="ctr"/>
            <a:r>
              <a:rPr lang="en-US" altLang="zh-CN" sz="5400" b="1" dirty="0">
                <a:solidFill>
                  <a:schemeClr val="bg1"/>
                </a:solidFill>
                <a:latin typeface="Times New Roman" panose="02020603050405020304" pitchFamily="18" charset="0"/>
                <a:cs typeface="Times New Roman" panose="02020603050405020304" pitchFamily="18" charset="0"/>
              </a:rPr>
              <a:t>General Information of Y44SE Plus</a:t>
            </a:r>
            <a:endParaRPr lang="en-US" altLang="zh-CN" sz="5400" b="1" dirty="0">
              <a:solidFill>
                <a:schemeClr val="bg1"/>
              </a:solidFill>
              <a:latin typeface="Times New Roman" panose="02020603050405020304" pitchFamily="18" charset="0"/>
              <a:cs typeface="Times New Roman" panose="02020603050405020304" pitchFamily="18" charset="0"/>
            </a:endParaRPr>
          </a:p>
        </p:txBody>
      </p:sp>
      <p:pic>
        <p:nvPicPr>
          <p:cNvPr id="9" name="图片 8"/>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0" y="71730"/>
            <a:ext cx="3004462" cy="1158864"/>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2238998" y="6834"/>
            <a:ext cx="9953002" cy="811850"/>
          </a:xfrm>
          <a:prstGeom prst="rect">
            <a:avLst/>
          </a:prstGeom>
          <a:solidFill>
            <a:srgbClr val="0086D1"/>
          </a:solidFill>
          <a:ln>
            <a:solidFill>
              <a:srgbClr val="0086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70719" y="-99185"/>
            <a:ext cx="2619089" cy="1010220"/>
          </a:xfrm>
          <a:prstGeom prst="rect">
            <a:avLst/>
          </a:prstGeom>
        </p:spPr>
      </p:pic>
      <p:sp>
        <p:nvSpPr>
          <p:cNvPr id="11" name="矩形 10"/>
          <p:cNvSpPr/>
          <p:nvPr/>
        </p:nvSpPr>
        <p:spPr>
          <a:xfrm>
            <a:off x="2238735" y="220287"/>
            <a:ext cx="6623050" cy="460375"/>
          </a:xfrm>
          <a:prstGeom prst="rect">
            <a:avLst/>
          </a:prstGeom>
          <a:effectLst>
            <a:outerShdw blurRad="50800" dist="38100" dir="5400000" algn="t" rotWithShape="0">
              <a:prstClr val="black">
                <a:alpha val="40000"/>
              </a:prstClr>
            </a:outerShdw>
          </a:effectLst>
        </p:spPr>
        <p:txBody>
          <a:bodyPr wrap="none">
            <a:spAutoFit/>
          </a:bodyPr>
          <a:lstStyle/>
          <a:p>
            <a:pPr algn="ctr"/>
            <a:r>
              <a:rPr lang="en-US" altLang="zh-CN" sz="2400" b="1" dirty="0">
                <a:solidFill>
                  <a:schemeClr val="bg1"/>
                </a:solidFill>
                <a:latin typeface="Times New Roman" panose="02020603050405020304" pitchFamily="18" charset="0"/>
                <a:cs typeface="Times New Roman" panose="02020603050405020304" pitchFamily="18" charset="0"/>
              </a:rPr>
              <a:t>2.1 Y44SE Plus STR Detection Kit (100 RXN/Kit)</a:t>
            </a:r>
            <a:endParaRPr lang="en-US" altLang="zh-CN" sz="24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2" name="表格 1"/>
          <p:cNvGraphicFramePr>
            <a:graphicFrameLocks noGrp="1"/>
          </p:cNvGraphicFramePr>
          <p:nvPr>
            <p:custDataLst>
              <p:tags r:id="rId2"/>
            </p:custDataLst>
          </p:nvPr>
        </p:nvGraphicFramePr>
        <p:xfrm>
          <a:off x="1752600" y="1524000"/>
          <a:ext cx="4342765" cy="2572385"/>
        </p:xfrm>
        <a:graphic>
          <a:graphicData uri="http://schemas.openxmlformats.org/drawingml/2006/table">
            <a:tbl>
              <a:tblPr firstRow="1" firstCol="1" bandRow="1">
                <a:tableStyleId>{5C22544A-7EE6-4342-B048-85BDC9FD1C3A}</a:tableStyleId>
              </a:tblPr>
              <a:tblGrid>
                <a:gridCol w="2818765"/>
                <a:gridCol w="1524000"/>
              </a:tblGrid>
              <a:tr h="457200">
                <a:tc>
                  <a:txBody>
                    <a:bodyPr/>
                    <a:p>
                      <a:pPr algn="ctr">
                        <a:spcAft>
                          <a:spcPts val="0"/>
                        </a:spcAft>
                      </a:pPr>
                      <a:r>
                        <a:rPr sz="1800" b="0" kern="100" dirty="0" smtClean="0">
                          <a:effectLst/>
                          <a:latin typeface="Times New Roman" panose="02020603050405020304" pitchFamily="18" charset="0"/>
                          <a:cs typeface="Times New Roman" panose="02020603050405020304" pitchFamily="18" charset="0"/>
                          <a:sym typeface="+mn-ea"/>
                        </a:rPr>
                        <a:t>Pre-amplification Kit</a:t>
                      </a:r>
                      <a:endParaRPr lang="zh-CN" sz="1800" b="0" kern="100" dirty="0" smtClean="0">
                        <a:effectLst/>
                        <a:latin typeface="Times New Roman" panose="02020603050405020304" pitchFamily="18" charset="0"/>
                        <a:ea typeface="宋体" panose="02010600030101010101" pitchFamily="2" charset="-122"/>
                        <a:cs typeface="Times New Roman" panose="02020603050405020304" pitchFamily="18" charset="0"/>
                        <a:sym typeface="+mn-ea"/>
                      </a:endParaRPr>
                    </a:p>
                  </a:txBody>
                  <a:tcPr marL="68580" marR="68580" marT="0" marB="0" anchor="ctr"/>
                </a:tc>
                <a:tc>
                  <a:txBody>
                    <a:bodyPr/>
                    <a:p>
                      <a:pPr algn="ctr">
                        <a:spcAft>
                          <a:spcPts val="0"/>
                        </a:spcAft>
                      </a:pPr>
                      <a:r>
                        <a:rPr lang="en-US" sz="1800" b="0" kern="100" dirty="0" smtClean="0">
                          <a:solidFill>
                            <a:schemeClr val="tx1"/>
                          </a:solidFill>
                          <a:effectLst/>
                          <a:latin typeface="Times New Roman" panose="02020603050405020304" pitchFamily="18" charset="0"/>
                          <a:cs typeface="Times New Roman" panose="02020603050405020304" pitchFamily="18" charset="0"/>
                          <a:sym typeface="+mn-ea"/>
                        </a:rPr>
                        <a:t>100 RXN</a:t>
                      </a:r>
                      <a:endParaRPr lang="en-US" sz="1800" b="0" kern="100" dirty="0" smtClean="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sym typeface="+mn-ea"/>
                      </a:endParaRPr>
                    </a:p>
                  </a:txBody>
                  <a:tcPr marL="68580" marR="68580" marT="0" marB="0" anchor="ctr">
                    <a:solidFill>
                      <a:srgbClr val="00B050"/>
                    </a:solidFill>
                  </a:tcPr>
                </a:tc>
              </a:tr>
              <a:tr h="315530">
                <a:tc>
                  <a:txBody>
                    <a:bodyPr/>
                    <a:p>
                      <a:pPr algn="ctr">
                        <a:spcAft>
                          <a:spcPts val="0"/>
                        </a:spcAft>
                      </a:pPr>
                      <a:r>
                        <a:rPr lang="en-US" sz="1800" b="0" kern="100" dirty="0" smtClean="0">
                          <a:solidFill>
                            <a:schemeClr val="tx2">
                              <a:lumMod val="50000"/>
                            </a:schemeClr>
                          </a:solidFill>
                          <a:effectLst/>
                          <a:latin typeface="Times New Roman" panose="02020603050405020304" pitchFamily="18" charset="0"/>
                          <a:cs typeface="Times New Roman" panose="02020603050405020304" pitchFamily="18" charset="0"/>
                        </a:rPr>
                        <a:t>2.5× </a:t>
                      </a:r>
                      <a:r>
                        <a:rPr lang="en-US" sz="1800" b="0" kern="100" dirty="0">
                          <a:solidFill>
                            <a:schemeClr val="tx2">
                              <a:lumMod val="50000"/>
                            </a:schemeClr>
                          </a:solidFill>
                          <a:effectLst/>
                          <a:latin typeface="Times New Roman" panose="02020603050405020304" pitchFamily="18" charset="0"/>
                          <a:cs typeface="Times New Roman" panose="02020603050405020304" pitchFamily="18" charset="0"/>
                        </a:rPr>
                        <a:t>PCR Mix</a:t>
                      </a:r>
                      <a:endParaRPr lang="en-US" sz="1800" b="0" kern="100" dirty="0">
                        <a:solidFill>
                          <a:schemeClr val="tx2">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solidFill>
                      <a:schemeClr val="accent1">
                        <a:lumMod val="40000"/>
                        <a:lumOff val="60000"/>
                      </a:schemeClr>
                    </a:solidFill>
                  </a:tcPr>
                </a:tc>
                <a:tc>
                  <a:txBody>
                    <a:bodyPr/>
                    <a:p>
                      <a:pPr algn="ctr">
                        <a:spcAft>
                          <a:spcPts val="0"/>
                        </a:spcAft>
                      </a:pPr>
                      <a:r>
                        <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1,000</a:t>
                      </a: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µL</a:t>
                      </a:r>
                      <a:r>
                        <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 1</a:t>
                      </a:r>
                      <a:endPar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accent1">
                        <a:lumMod val="40000"/>
                        <a:lumOff val="60000"/>
                      </a:schemeClr>
                    </a:solidFill>
                  </a:tcPr>
                </a:tc>
              </a:tr>
              <a:tr h="340045">
                <a:tc>
                  <a:txBody>
                    <a:bodyPr/>
                    <a:p>
                      <a:pPr algn="ctr">
                        <a:spcAft>
                          <a:spcPts val="0"/>
                        </a:spcAft>
                      </a:pPr>
                      <a:r>
                        <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5</a:t>
                      </a: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 </a:t>
                      </a:r>
                      <a:r>
                        <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Primers</a:t>
                      </a:r>
                      <a:endPar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bg1">
                        <a:lumMod val="95000"/>
                      </a:schemeClr>
                    </a:solidFill>
                  </a:tcPr>
                </a:tc>
                <a:tc>
                  <a:txBody>
                    <a:bodyPr/>
                    <a:p>
                      <a:pPr algn="ctr">
                        <a:spcAft>
                          <a:spcPts val="0"/>
                        </a:spcAft>
                      </a:pPr>
                      <a:r>
                        <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500</a:t>
                      </a: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µL</a:t>
                      </a:r>
                      <a:r>
                        <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 1</a:t>
                      </a:r>
                      <a:endPar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bg1">
                        <a:lumMod val="95000"/>
                      </a:schemeClr>
                    </a:solidFill>
                  </a:tcPr>
                </a:tc>
              </a:tr>
              <a:tr h="297539">
                <a:tc>
                  <a:txBody>
                    <a:bodyPr/>
                    <a:p>
                      <a:pPr algn="ctr">
                        <a:spcAft>
                          <a:spcPts val="0"/>
                        </a:spcAft>
                      </a:pPr>
                      <a:r>
                        <a:rPr lang="en-US" sz="1800" b="0" kern="100" dirty="0" smtClean="0">
                          <a:solidFill>
                            <a:schemeClr val="tx2">
                              <a:lumMod val="50000"/>
                            </a:schemeClr>
                          </a:solidFill>
                          <a:effectLst/>
                          <a:latin typeface="Times New Roman" panose="02020603050405020304" pitchFamily="18" charset="0"/>
                          <a:cs typeface="Times New Roman" panose="02020603050405020304" pitchFamily="18" charset="0"/>
                        </a:rPr>
                        <a:t>PCR</a:t>
                      </a:r>
                      <a:r>
                        <a:rPr lang="en-US" sz="1800" b="0" kern="100" baseline="0" dirty="0" smtClean="0">
                          <a:solidFill>
                            <a:schemeClr val="tx2">
                              <a:lumMod val="50000"/>
                            </a:schemeClr>
                          </a:solidFill>
                          <a:effectLst/>
                          <a:latin typeface="Times New Roman" panose="02020603050405020304" pitchFamily="18" charset="0"/>
                          <a:cs typeface="Times New Roman" panose="02020603050405020304" pitchFamily="18" charset="0"/>
                        </a:rPr>
                        <a:t> Grade</a:t>
                      </a:r>
                      <a:r>
                        <a:rPr lang="en-US" sz="1800" b="0" kern="100" dirty="0" smtClean="0">
                          <a:solidFill>
                            <a:schemeClr val="tx2">
                              <a:lumMod val="50000"/>
                            </a:schemeClr>
                          </a:solidFill>
                          <a:effectLst/>
                          <a:latin typeface="Times New Roman" panose="02020603050405020304" pitchFamily="18" charset="0"/>
                          <a:cs typeface="Times New Roman" panose="02020603050405020304" pitchFamily="18" charset="0"/>
                        </a:rPr>
                        <a:t> </a:t>
                      </a:r>
                      <a:r>
                        <a:rPr lang="en-US" sz="1800" b="0" kern="100" dirty="0">
                          <a:solidFill>
                            <a:schemeClr val="tx2">
                              <a:lumMod val="50000"/>
                            </a:schemeClr>
                          </a:solidFill>
                          <a:effectLst/>
                          <a:latin typeface="Times New Roman" panose="02020603050405020304" pitchFamily="18" charset="0"/>
                          <a:cs typeface="Times New Roman" panose="02020603050405020304" pitchFamily="18" charset="0"/>
                        </a:rPr>
                        <a:t>Water</a:t>
                      </a:r>
                      <a:endParaRPr lang="en-US" sz="1800" b="0" kern="100" dirty="0">
                        <a:solidFill>
                          <a:schemeClr val="tx2">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solidFill>
                      <a:schemeClr val="accent1">
                        <a:lumMod val="40000"/>
                        <a:lumOff val="60000"/>
                      </a:schemeClr>
                    </a:solidFill>
                  </a:tcPr>
                </a:tc>
                <a:tc>
                  <a:txBody>
                    <a:bodyPr/>
                    <a:p>
                      <a:pPr algn="ctr">
                        <a:spcAft>
                          <a:spcPts val="0"/>
                        </a:spcAft>
                      </a:pPr>
                      <a:r>
                        <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1,000</a:t>
                      </a: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µL</a:t>
                      </a:r>
                      <a:r>
                        <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 1</a:t>
                      </a:r>
                      <a:endPar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accent1">
                        <a:lumMod val="40000"/>
                        <a:lumOff val="60000"/>
                      </a:schemeClr>
                    </a:solidFill>
                  </a:tcPr>
                </a:tc>
              </a:tr>
              <a:tr h="297539">
                <a:tc>
                  <a:txBody>
                    <a:bodyPr/>
                    <a:p>
                      <a:pPr algn="ctr">
                        <a:spcAft>
                          <a:spcPts val="0"/>
                        </a:spcAft>
                      </a:pPr>
                      <a:r>
                        <a:rPr lang="en-US" sz="1800" b="0" kern="100" dirty="0">
                          <a:solidFill>
                            <a:schemeClr val="tx2">
                              <a:lumMod val="50000"/>
                            </a:schemeClr>
                          </a:solidFill>
                          <a:effectLst/>
                          <a:latin typeface="Times New Roman" panose="02020603050405020304" pitchFamily="18" charset="0"/>
                          <a:cs typeface="Times New Roman" panose="02020603050405020304" pitchFamily="18" charset="0"/>
                        </a:rPr>
                        <a:t>Control DNA </a:t>
                      </a:r>
                      <a:r>
                        <a:rPr lang="en-US" sz="1800" b="0" kern="100" dirty="0" smtClean="0">
                          <a:solidFill>
                            <a:schemeClr val="tx2">
                              <a:lumMod val="50000"/>
                            </a:schemeClr>
                          </a:solidFill>
                          <a:effectLst/>
                          <a:latin typeface="Times New Roman" panose="02020603050405020304" pitchFamily="18" charset="0"/>
                          <a:cs typeface="Times New Roman" panose="02020603050405020304" pitchFamily="18" charset="0"/>
                        </a:rPr>
                        <a:t>9948 (0.5ng/µL</a:t>
                      </a:r>
                      <a:r>
                        <a:rPr lang="en-US" sz="1800" b="0" kern="100" dirty="0">
                          <a:solidFill>
                            <a:schemeClr val="tx2">
                              <a:lumMod val="50000"/>
                            </a:schemeClr>
                          </a:solidFill>
                          <a:effectLst/>
                          <a:latin typeface="Times New Roman" panose="02020603050405020304" pitchFamily="18" charset="0"/>
                          <a:cs typeface="Times New Roman" panose="02020603050405020304" pitchFamily="18" charset="0"/>
                        </a:rPr>
                        <a:t>)</a:t>
                      </a:r>
                      <a:endParaRPr lang="en-US" sz="1800" b="0" kern="100" dirty="0">
                        <a:solidFill>
                          <a:schemeClr val="tx2">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solidFill>
                      <a:schemeClr val="bg1">
                        <a:lumMod val="95000"/>
                      </a:schemeClr>
                    </a:solidFill>
                  </a:tcPr>
                </a:tc>
                <a:tc>
                  <a:txBody>
                    <a:bodyPr/>
                    <a:p>
                      <a:pPr algn="ctr">
                        <a:spcAft>
                          <a:spcPts val="0"/>
                        </a:spcAft>
                      </a:pPr>
                      <a:r>
                        <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20</a:t>
                      </a: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µL</a:t>
                      </a:r>
                      <a:r>
                        <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 1</a:t>
                      </a:r>
                      <a:endPar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bg1">
                        <a:lumMod val="95000"/>
                      </a:schemeClr>
                    </a:solidFill>
                  </a:tcPr>
                </a:tc>
              </a:tr>
              <a:tr h="315530">
                <a:tc>
                  <a:txBody>
                    <a:bodyPr/>
                    <a:p>
                      <a:pPr algn="ctr">
                        <a:spcAft>
                          <a:spcPts val="0"/>
                        </a:spcAft>
                      </a:pPr>
                      <a:r>
                        <a:rPr lang="en-US" sz="1800" b="0" i="1" kern="100" dirty="0">
                          <a:solidFill>
                            <a:schemeClr val="tx1"/>
                          </a:solidFill>
                          <a:effectLst/>
                          <a:latin typeface="Times New Roman" panose="02020603050405020304" pitchFamily="18" charset="0"/>
                          <a:cs typeface="Times New Roman" panose="02020603050405020304" pitchFamily="18" charset="0"/>
                          <a:sym typeface="+mn-ea"/>
                        </a:rPr>
                        <a:t>Taq</a:t>
                      </a:r>
                      <a:r>
                        <a:rPr lang="en-US" sz="1800" b="0" kern="100" dirty="0">
                          <a:solidFill>
                            <a:schemeClr val="tx1"/>
                          </a:solidFill>
                          <a:effectLst/>
                          <a:latin typeface="Times New Roman" panose="02020603050405020304" pitchFamily="18" charset="0"/>
                          <a:cs typeface="Times New Roman" panose="02020603050405020304" pitchFamily="18" charset="0"/>
                          <a:sym typeface="+mn-ea"/>
                        </a:rPr>
                        <a:t> DNA</a:t>
                      </a:r>
                      <a:r>
                        <a:rPr lang="zh-CN" sz="1800" b="0" kern="100" dirty="0">
                          <a:solidFill>
                            <a:schemeClr val="tx1"/>
                          </a:solidFill>
                          <a:effectLst/>
                          <a:latin typeface="Times New Roman" panose="02020603050405020304" pitchFamily="18" charset="0"/>
                          <a:cs typeface="Times New Roman" panose="02020603050405020304" pitchFamily="18" charset="0"/>
                          <a:sym typeface="+mn-ea"/>
                        </a:rPr>
                        <a:t> </a:t>
                      </a:r>
                      <a:r>
                        <a:rPr lang="en-US" altLang="zh-CN" sz="1800" b="0" kern="100" dirty="0">
                          <a:solidFill>
                            <a:schemeClr val="tx1"/>
                          </a:solidFill>
                          <a:effectLst/>
                          <a:latin typeface="Times New Roman" panose="02020603050405020304" pitchFamily="18" charset="0"/>
                          <a:cs typeface="Times New Roman" panose="02020603050405020304" pitchFamily="18" charset="0"/>
                          <a:sym typeface="+mn-ea"/>
                        </a:rPr>
                        <a:t>P</a:t>
                      </a:r>
                      <a:r>
                        <a:rPr lang="zh-CN" sz="1800" b="0" kern="100" dirty="0">
                          <a:solidFill>
                            <a:schemeClr val="tx1"/>
                          </a:solidFill>
                          <a:effectLst/>
                          <a:latin typeface="Times New Roman" panose="02020603050405020304" pitchFamily="18" charset="0"/>
                          <a:cs typeface="Times New Roman" panose="02020603050405020304" pitchFamily="18" charset="0"/>
                          <a:sym typeface="+mn-ea"/>
                        </a:rPr>
                        <a:t>olymerase</a:t>
                      </a:r>
                      <a:endParaRPr lang="en-US" sz="1800" b="0" kern="100" dirty="0">
                        <a:solidFill>
                          <a:schemeClr val="tx2">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solidFill>
                      <a:schemeClr val="accent1">
                        <a:lumMod val="40000"/>
                        <a:lumOff val="60000"/>
                      </a:schemeClr>
                    </a:solidFill>
                  </a:tcPr>
                </a:tc>
                <a:tc>
                  <a:txBody>
                    <a:bodyPr/>
                    <a:p>
                      <a:pPr algn="ctr">
                        <a:spcAft>
                          <a:spcPts val="0"/>
                        </a:spcAft>
                      </a:pPr>
                      <a:r>
                        <a:rPr lang="en-US" sz="1800" kern="100" dirty="0" smtClean="0">
                          <a:solidFill>
                            <a:schemeClr val="tx2">
                              <a:lumMod val="50000"/>
                            </a:schemeClr>
                          </a:solidFill>
                          <a:effectLst/>
                          <a:latin typeface="Times New Roman" panose="02020603050405020304" pitchFamily="18" charset="0"/>
                          <a:cs typeface="Times New Roman" panose="02020603050405020304" pitchFamily="18" charset="0"/>
                          <a:sym typeface="+mn-ea"/>
                        </a:rPr>
                        <a:t>100</a:t>
                      </a:r>
                      <a:r>
                        <a:rPr lang="en-US" altLang="zh-CN" sz="1800" kern="100" dirty="0" smtClean="0">
                          <a:solidFill>
                            <a:schemeClr val="tx2">
                              <a:lumMod val="50000"/>
                            </a:schemeClr>
                          </a:solidFill>
                          <a:effectLst/>
                          <a:latin typeface="Times New Roman" panose="02020603050405020304" pitchFamily="18" charset="0"/>
                          <a:cs typeface="Times New Roman" panose="02020603050405020304" pitchFamily="18" charset="0"/>
                          <a:sym typeface="+mn-ea"/>
                        </a:rPr>
                        <a:t>µL</a:t>
                      </a:r>
                      <a:r>
                        <a:rPr lang="en-US" sz="1800" kern="100" dirty="0" smtClean="0">
                          <a:solidFill>
                            <a:schemeClr val="tx2">
                              <a:lumMod val="50000"/>
                            </a:schemeClr>
                          </a:solidFill>
                          <a:effectLst/>
                          <a:latin typeface="Times New Roman" panose="02020603050405020304" pitchFamily="18" charset="0"/>
                          <a:cs typeface="Times New Roman" panose="02020603050405020304" pitchFamily="18" charset="0"/>
                          <a:sym typeface="+mn-ea"/>
                        </a:rPr>
                        <a:t>× 1</a:t>
                      </a:r>
                      <a:endPar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accent1">
                        <a:lumMod val="40000"/>
                        <a:lumOff val="60000"/>
                      </a:schemeClr>
                    </a:solidFill>
                  </a:tcPr>
                </a:tc>
              </a:tr>
            </a:tbl>
          </a:graphicData>
        </a:graphic>
      </p:graphicFrame>
      <p:graphicFrame>
        <p:nvGraphicFramePr>
          <p:cNvPr id="10" name="表格 9"/>
          <p:cNvGraphicFramePr>
            <a:graphicFrameLocks noGrp="1"/>
          </p:cNvGraphicFramePr>
          <p:nvPr>
            <p:custDataLst>
              <p:tags r:id="rId3"/>
            </p:custDataLst>
          </p:nvPr>
        </p:nvGraphicFramePr>
        <p:xfrm>
          <a:off x="6814820" y="1523994"/>
          <a:ext cx="4685666" cy="1052278"/>
        </p:xfrm>
        <a:graphic>
          <a:graphicData uri="http://schemas.openxmlformats.org/drawingml/2006/table">
            <a:tbl>
              <a:tblPr firstRow="1" firstCol="1" bandRow="1">
                <a:tableStyleId>{5C22544A-7EE6-4342-B048-85BDC9FD1C3A}</a:tableStyleId>
              </a:tblPr>
              <a:tblGrid>
                <a:gridCol w="2917190"/>
                <a:gridCol w="1768476"/>
              </a:tblGrid>
              <a:tr h="457200">
                <a:tc>
                  <a:txBody>
                    <a:bodyPr/>
                    <a:p>
                      <a:pPr algn="ctr">
                        <a:spcAft>
                          <a:spcPts val="0"/>
                        </a:spcAft>
                      </a:pPr>
                      <a:r>
                        <a:rPr sz="1800" b="0" kern="100" dirty="0" smtClean="0">
                          <a:effectLst/>
                          <a:latin typeface="Times New Roman" panose="02020603050405020304" pitchFamily="18" charset="0"/>
                          <a:cs typeface="Times New Roman" panose="02020603050405020304" pitchFamily="18" charset="0"/>
                          <a:sym typeface="+mn-ea"/>
                        </a:rPr>
                        <a:t>Post-amplification Kit</a:t>
                      </a:r>
                      <a:endParaRPr lang="zh-CN" sz="1800" b="0" kern="100" dirty="0" smtClean="0">
                        <a:effectLst/>
                        <a:latin typeface="Times New Roman" panose="02020603050405020304" pitchFamily="18" charset="0"/>
                        <a:ea typeface="宋体" panose="02010600030101010101" pitchFamily="2" charset="-122"/>
                        <a:cs typeface="Times New Roman" panose="02020603050405020304" pitchFamily="18" charset="0"/>
                        <a:sym typeface="+mn-ea"/>
                      </a:endParaRPr>
                    </a:p>
                  </a:txBody>
                  <a:tcPr marL="68580" marR="68580" marT="0" marB="0" anchor="ctr"/>
                </a:tc>
                <a:tc>
                  <a:txBody>
                    <a:bodyPr/>
                    <a:p>
                      <a:pPr algn="ctr">
                        <a:spcAft>
                          <a:spcPts val="0"/>
                        </a:spcAft>
                      </a:pPr>
                      <a:r>
                        <a:rPr lang="en-US" sz="1800" b="0" kern="100" dirty="0" smtClean="0">
                          <a:solidFill>
                            <a:schemeClr val="tx1"/>
                          </a:solidFill>
                          <a:effectLst/>
                          <a:latin typeface="Times New Roman" panose="02020603050405020304" pitchFamily="18" charset="0"/>
                          <a:cs typeface="Times New Roman" panose="02020603050405020304" pitchFamily="18" charset="0"/>
                          <a:sym typeface="+mn-ea"/>
                        </a:rPr>
                        <a:t>100 RXN</a:t>
                      </a:r>
                      <a:endParaRPr lang="en-US" altLang="zh-CN" sz="1800" b="0" kern="100" dirty="0" smtClean="0">
                        <a:solidFill>
                          <a:schemeClr val="tx1"/>
                        </a:solidFill>
                        <a:effectLst/>
                        <a:latin typeface="Times New Roman" panose="02020603050405020304" pitchFamily="18" charset="0"/>
                        <a:ea typeface="+mn-ea"/>
                        <a:cs typeface="Times New Roman" panose="02020603050405020304" pitchFamily="18" charset="0"/>
                        <a:sym typeface="+mn-ea"/>
                      </a:endParaRPr>
                    </a:p>
                  </a:txBody>
                  <a:tcPr marL="68580" marR="68580" marT="0" marB="0" anchor="ctr">
                    <a:solidFill>
                      <a:srgbClr val="00B050"/>
                    </a:solidFill>
                  </a:tcPr>
                </a:tc>
              </a:tr>
              <a:tr h="297539">
                <a:tc>
                  <a:txBody>
                    <a:bodyPr/>
                    <a:p>
                      <a:pPr algn="ctr">
                        <a:spcAft>
                          <a:spcPts val="0"/>
                        </a:spcAft>
                      </a:pPr>
                      <a:r>
                        <a:rPr lang="en-US" sz="1800" b="0" kern="100" dirty="0" smtClean="0">
                          <a:solidFill>
                            <a:schemeClr val="tx2">
                              <a:lumMod val="50000"/>
                            </a:schemeClr>
                          </a:solidFill>
                          <a:effectLst/>
                          <a:latin typeface="Times New Roman" panose="02020603050405020304" pitchFamily="18" charset="0"/>
                          <a:cs typeface="Times New Roman" panose="02020603050405020304" pitchFamily="18" charset="0"/>
                        </a:rPr>
                        <a:t>Allelic </a:t>
                      </a:r>
                      <a:r>
                        <a:rPr lang="en-US" sz="1800" b="0" kern="100" dirty="0">
                          <a:solidFill>
                            <a:schemeClr val="tx2">
                              <a:lumMod val="50000"/>
                            </a:schemeClr>
                          </a:solidFill>
                          <a:effectLst/>
                          <a:latin typeface="Times New Roman" panose="02020603050405020304" pitchFamily="18" charset="0"/>
                          <a:cs typeface="Times New Roman" panose="02020603050405020304" pitchFamily="18" charset="0"/>
                        </a:rPr>
                        <a:t>Ladder</a:t>
                      </a:r>
                      <a:endParaRPr lang="en-US" sz="1800" b="0" kern="100" dirty="0">
                        <a:solidFill>
                          <a:schemeClr val="tx2">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solidFill>
                      <a:schemeClr val="bg1">
                        <a:lumMod val="95000"/>
                      </a:schemeClr>
                    </a:solidFill>
                  </a:tcPr>
                </a:tc>
                <a:tc>
                  <a:txBody>
                    <a:bodyPr/>
                    <a:p>
                      <a:pPr algn="ctr">
                        <a:spcAft>
                          <a:spcPts val="0"/>
                        </a:spcAft>
                      </a:pPr>
                      <a:r>
                        <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25</a:t>
                      </a: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µL</a:t>
                      </a:r>
                      <a:r>
                        <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 1</a:t>
                      </a:r>
                      <a:endPar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bg1">
                        <a:lumMod val="95000"/>
                      </a:schemeClr>
                    </a:solidFill>
                  </a:tcPr>
                </a:tc>
              </a:tr>
              <a:tr h="297539">
                <a:tc>
                  <a:txBody>
                    <a:bodyPr/>
                    <a:p>
                      <a:pPr algn="ctr">
                        <a:spcAft>
                          <a:spcPts val="0"/>
                        </a:spcAft>
                      </a:pPr>
                      <a:r>
                        <a:rPr lang="en-US" sz="1800" b="0" kern="100" dirty="0" smtClean="0">
                          <a:solidFill>
                            <a:schemeClr val="tx2">
                              <a:lumMod val="50000"/>
                            </a:schemeClr>
                          </a:solidFill>
                          <a:effectLst/>
                          <a:latin typeface="Times New Roman" panose="02020603050405020304" pitchFamily="18" charset="0"/>
                          <a:cs typeface="Times New Roman" panose="02020603050405020304" pitchFamily="18" charset="0"/>
                        </a:rPr>
                        <a:t>Orange-640</a:t>
                      </a:r>
                      <a:endParaRPr lang="en-US" sz="1800" b="0" kern="100" dirty="0" smtClean="0">
                        <a:solidFill>
                          <a:schemeClr val="tx2">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solidFill>
                      <a:schemeClr val="accent1">
                        <a:lumMod val="40000"/>
                        <a:lumOff val="60000"/>
                      </a:schemeClr>
                    </a:solidFill>
                  </a:tcPr>
                </a:tc>
                <a:tc>
                  <a:txBody>
                    <a:bodyPr/>
                    <a:p>
                      <a:pPr algn="ctr">
                        <a:spcAft>
                          <a:spcPts val="0"/>
                        </a:spcAft>
                      </a:pPr>
                      <a:r>
                        <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120</a:t>
                      </a: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µL</a:t>
                      </a:r>
                      <a:r>
                        <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 1</a:t>
                      </a:r>
                      <a:endPar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accent1">
                        <a:lumMod val="40000"/>
                        <a:lumOff val="60000"/>
                      </a:schemeClr>
                    </a:solidFill>
                  </a:tcPr>
                </a:tc>
              </a:tr>
            </a:tbl>
          </a:graphicData>
        </a:graphic>
      </p:graphicFrame>
      <p:graphicFrame>
        <p:nvGraphicFramePr>
          <p:cNvPr id="4" name="表格 3"/>
          <p:cNvGraphicFramePr>
            <a:graphicFrameLocks noGrp="1"/>
          </p:cNvGraphicFramePr>
          <p:nvPr>
            <p:custDataLst>
              <p:tags r:id="rId4"/>
            </p:custDataLst>
          </p:nvPr>
        </p:nvGraphicFramePr>
        <p:xfrm>
          <a:off x="6814820" y="2975966"/>
          <a:ext cx="4685665" cy="886739"/>
        </p:xfrm>
        <a:graphic>
          <a:graphicData uri="http://schemas.openxmlformats.org/drawingml/2006/table">
            <a:tbl>
              <a:tblPr firstRow="1" firstCol="1" bandRow="1">
                <a:tableStyleId>{5C22544A-7EE6-4342-B048-85BDC9FD1C3A}</a:tableStyleId>
              </a:tblPr>
              <a:tblGrid>
                <a:gridCol w="2943860"/>
                <a:gridCol w="1741805"/>
              </a:tblGrid>
              <a:tr h="457200">
                <a:tc>
                  <a:txBody>
                    <a:bodyPr/>
                    <a:p>
                      <a:pPr marL="0" marR="0" indent="0" algn="ctr" defTabSz="914400" rtl="0" eaLnBrk="1" fontAlgn="auto" latinLnBrk="0" hangingPunct="1">
                        <a:lnSpc>
                          <a:spcPct val="100000"/>
                        </a:lnSpc>
                        <a:spcBef>
                          <a:spcPts val="0"/>
                        </a:spcBef>
                        <a:spcAft>
                          <a:spcPts val="0"/>
                        </a:spcAft>
                        <a:buClrTx/>
                        <a:buSzTx/>
                        <a:buFontTx/>
                        <a:buNone/>
                        <a:defRPr/>
                      </a:pPr>
                      <a:r>
                        <a:rPr lang="en-US" altLang="zh-CN" sz="1800" b="0" kern="100" dirty="0" smtClean="0">
                          <a:effectLst/>
                          <a:latin typeface="Times New Roman" panose="02020603050405020304" pitchFamily="18" charset="0"/>
                          <a:ea typeface="宋体" panose="02010600030101010101" pitchFamily="2" charset="-122"/>
                          <a:cs typeface="Times New Roman" panose="02020603050405020304" pitchFamily="18" charset="0"/>
                          <a:sym typeface="+mn-ea"/>
                        </a:rPr>
                        <a:t>Matrix Kit</a:t>
                      </a:r>
                      <a:endParaRPr lang="en-US" altLang="zh-CN" sz="1800" b="0" kern="100" dirty="0" smtClean="0">
                        <a:solidFill>
                          <a:schemeClr val="lt1"/>
                        </a:solidFill>
                        <a:effectLst/>
                        <a:latin typeface="Times New Roman" panose="02020603050405020304" pitchFamily="18" charset="0"/>
                        <a:ea typeface="宋体" panose="02010600030101010101" pitchFamily="2" charset="-122"/>
                        <a:cs typeface="Times New Roman" panose="02020603050405020304" pitchFamily="18" charset="0"/>
                        <a:sym typeface="+mn-ea"/>
                      </a:endParaRPr>
                    </a:p>
                  </a:txBody>
                  <a:tcPr marL="68580" marR="68580" marT="0" marB="0" anchor="ctr"/>
                </a:tc>
                <a:tc>
                  <a:txBody>
                    <a:bodyPr/>
                    <a:p>
                      <a:pPr algn="ctr">
                        <a:spcAft>
                          <a:spcPts val="0"/>
                        </a:spcAft>
                      </a:pPr>
                      <a:r>
                        <a:rPr lang="en-US" altLang="zh-CN" sz="1800" b="0" dirty="0" smtClean="0">
                          <a:solidFill>
                            <a:schemeClr val="tx1"/>
                          </a:solidFill>
                          <a:latin typeface="Times New Roman" panose="02020603050405020304" pitchFamily="18" charset="0"/>
                          <a:cs typeface="Times New Roman" panose="02020603050405020304" pitchFamily="18" charset="0"/>
                          <a:sym typeface="+mn-ea"/>
                        </a:rPr>
                        <a:t>Free for first use</a:t>
                      </a:r>
                      <a:endParaRPr lang="en-US" altLang="zh-CN" sz="1800" b="0" kern="1200" dirty="0" smtClean="0">
                        <a:solidFill>
                          <a:schemeClr val="tx1"/>
                        </a:solidFill>
                        <a:latin typeface="Times New Roman" panose="02020603050405020304" pitchFamily="18" charset="0"/>
                        <a:ea typeface="+mn-ea"/>
                        <a:cs typeface="Times New Roman" panose="02020603050405020304" pitchFamily="18" charset="0"/>
                        <a:sym typeface="+mn-ea"/>
                      </a:endParaRPr>
                    </a:p>
                  </a:txBody>
                  <a:tcPr marL="68580" marR="68580" marT="0" marB="0" anchor="ctr"/>
                </a:tc>
              </a:tr>
              <a:tr h="429539">
                <a:tc>
                  <a:txBody>
                    <a:bodyPr/>
                    <a:p>
                      <a:pPr algn="ctr">
                        <a:spcAft>
                          <a:spcPts val="0"/>
                        </a:spcAft>
                      </a:pPr>
                      <a:r>
                        <a:rPr lang="en-US" altLang="zh-CN" sz="1800" b="0" kern="100" dirty="0" smtClean="0">
                          <a:solidFill>
                            <a:schemeClr val="tx2">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rPr>
                        <a:t>6 Dye Matrix</a:t>
                      </a:r>
                      <a:endParaRPr lang="en-US" altLang="zh-CN" sz="1800" b="0" kern="100" dirty="0" smtClean="0">
                        <a:solidFill>
                          <a:schemeClr val="tx2">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solidFill>
                      <a:schemeClr val="bg1">
                        <a:lumMod val="95000"/>
                      </a:schemeClr>
                    </a:solidFill>
                  </a:tcPr>
                </a:tc>
                <a:tc>
                  <a:txBody>
                    <a:bodyPr/>
                    <a:p>
                      <a:pPr algn="ctr">
                        <a:spcAft>
                          <a:spcPts val="0"/>
                        </a:spcAft>
                      </a:pPr>
                      <a:r>
                        <a:rPr lang="en-US" sz="1800" b="0" kern="100" dirty="0" smtClean="0">
                          <a:solidFill>
                            <a:schemeClr val="tx2">
                              <a:lumMod val="50000"/>
                            </a:schemeClr>
                          </a:solidFill>
                          <a:effectLst/>
                          <a:latin typeface="Times New Roman" panose="02020603050405020304" pitchFamily="18" charset="0"/>
                          <a:cs typeface="Times New Roman" panose="02020603050405020304" pitchFamily="18" charset="0"/>
                        </a:rPr>
                        <a:t>50</a:t>
                      </a: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µL</a:t>
                      </a:r>
                      <a:r>
                        <a:rPr lang="en-US" sz="1800" b="0" kern="100" dirty="0" smtClean="0">
                          <a:solidFill>
                            <a:schemeClr val="tx2">
                              <a:lumMod val="50000"/>
                            </a:schemeClr>
                          </a:solidFill>
                          <a:effectLst/>
                          <a:latin typeface="Times New Roman" panose="02020603050405020304" pitchFamily="18" charset="0"/>
                          <a:cs typeface="Times New Roman" panose="02020603050405020304" pitchFamily="18" charset="0"/>
                        </a:rPr>
                        <a:t>× 1</a:t>
                      </a:r>
                      <a:endParaRPr lang="en-US" sz="1800" b="0" kern="100" dirty="0" smtClean="0">
                        <a:solidFill>
                          <a:schemeClr val="tx2">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solidFill>
                      <a:schemeClr val="bg1">
                        <a:lumMod val="95000"/>
                      </a:schemeClr>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2238998" y="6834"/>
            <a:ext cx="9953002" cy="811850"/>
          </a:xfrm>
          <a:prstGeom prst="rect">
            <a:avLst/>
          </a:prstGeom>
          <a:solidFill>
            <a:srgbClr val="0086D1"/>
          </a:solidFill>
          <a:ln>
            <a:solidFill>
              <a:srgbClr val="0086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70719" y="-99185"/>
            <a:ext cx="2619089" cy="1010220"/>
          </a:xfrm>
          <a:prstGeom prst="rect">
            <a:avLst/>
          </a:prstGeom>
        </p:spPr>
      </p:pic>
      <p:sp>
        <p:nvSpPr>
          <p:cNvPr id="11" name="矩形 10"/>
          <p:cNvSpPr/>
          <p:nvPr/>
        </p:nvSpPr>
        <p:spPr>
          <a:xfrm>
            <a:off x="2239053" y="220287"/>
            <a:ext cx="9312275" cy="460375"/>
          </a:xfrm>
          <a:prstGeom prst="rect">
            <a:avLst/>
          </a:prstGeom>
          <a:effectLst>
            <a:outerShdw blurRad="50800" dist="38100" dir="5400000" algn="t" rotWithShape="0">
              <a:prstClr val="black">
                <a:alpha val="40000"/>
              </a:prstClr>
            </a:outerShdw>
          </a:effectLst>
        </p:spPr>
        <p:txBody>
          <a:bodyPr wrap="none">
            <a:spAutoFit/>
          </a:bodyPr>
          <a:lstStyle/>
          <a:p>
            <a:pPr algn="ctr"/>
            <a:r>
              <a:rPr lang="en-US" altLang="zh-CN" sz="2400" b="1" dirty="0">
                <a:solidFill>
                  <a:schemeClr val="bg1"/>
                </a:solidFill>
                <a:latin typeface="Times New Roman" panose="02020603050405020304" pitchFamily="18" charset="0"/>
                <a:cs typeface="Times New Roman" panose="02020603050405020304" pitchFamily="18" charset="0"/>
              </a:rPr>
              <a:t>2.2 Reaction System and Procedures of Y44SE Plus STR Detection Kit</a:t>
            </a:r>
            <a:endParaRPr lang="en-US" altLang="zh-CN" sz="24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3" name="表格 2"/>
          <p:cNvGraphicFramePr>
            <a:graphicFrameLocks noGrp="1"/>
          </p:cNvGraphicFramePr>
          <p:nvPr>
            <p:custDataLst>
              <p:tags r:id="rId2"/>
            </p:custDataLst>
          </p:nvPr>
        </p:nvGraphicFramePr>
        <p:xfrm>
          <a:off x="1600200" y="1752600"/>
          <a:ext cx="4648200" cy="3069333"/>
        </p:xfrm>
        <a:graphic>
          <a:graphicData uri="http://schemas.openxmlformats.org/drawingml/2006/table">
            <a:tbl>
              <a:tblPr firstRow="1" firstCol="1" bandRow="1">
                <a:tableStyleId>{5C22544A-7EE6-4342-B048-85BDC9FD1C3A}</a:tableStyleId>
              </a:tblPr>
              <a:tblGrid>
                <a:gridCol w="2104072"/>
                <a:gridCol w="1349088"/>
                <a:gridCol w="1195040"/>
              </a:tblGrid>
              <a:tr h="582975">
                <a:tc>
                  <a:txBody>
                    <a:bodyPr/>
                    <a:p>
                      <a:pPr algn="ctr">
                        <a:spcAft>
                          <a:spcPts val="0"/>
                        </a:spcAft>
                      </a:pPr>
                      <a:r>
                        <a:rPr lang="zh-CN" altLang="en-US" sz="1800" b="0" kern="100" dirty="0" smtClean="0">
                          <a:effectLst/>
                          <a:latin typeface="Times New Roman" panose="02020603050405020304" pitchFamily="18" charset="0"/>
                          <a:ea typeface="宋体" panose="02010600030101010101" pitchFamily="2" charset="-122"/>
                          <a:cs typeface="Times New Roman" panose="02020603050405020304" pitchFamily="18" charset="0"/>
                          <a:sym typeface="+mn-ea"/>
                        </a:rPr>
                        <a:t>Component</a:t>
                      </a:r>
                      <a:endParaRPr lang="zh-CN" altLang="en-US" sz="1800" b="0" kern="100" dirty="0" smtClean="0">
                        <a:effectLst/>
                        <a:latin typeface="Times New Roman" panose="02020603050405020304" pitchFamily="18" charset="0"/>
                        <a:ea typeface="宋体" panose="02010600030101010101" pitchFamily="2" charset="-122"/>
                        <a:cs typeface="Times New Roman" panose="02020603050405020304" pitchFamily="18" charset="0"/>
                        <a:sym typeface="+mn-ea"/>
                      </a:endParaRPr>
                    </a:p>
                  </a:txBody>
                  <a:tcPr marL="68580" marR="68580" marT="0" marB="0" anchor="ctr"/>
                </a:tc>
                <a:tc>
                  <a:txBody>
                    <a:bodyPr/>
                    <a:p>
                      <a:pPr algn="ctr">
                        <a:spcAft>
                          <a:spcPts val="0"/>
                        </a:spcAft>
                      </a:pPr>
                      <a:r>
                        <a:rPr lang="en-US" altLang="zh-CN" sz="1800" b="0" kern="100" dirty="0" smtClean="0">
                          <a:latin typeface="Times New Roman" panose="02020603050405020304" pitchFamily="18" charset="0"/>
                          <a:ea typeface="+mn-ea"/>
                          <a:cs typeface="Times New Roman" panose="02020603050405020304" pitchFamily="18" charset="0"/>
                        </a:rPr>
                        <a:t>25µL System</a:t>
                      </a:r>
                      <a:endParaRPr lang="en-US" altLang="zh-CN" sz="1800" b="0" kern="100" dirty="0" smtClean="0">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p>
                      <a:pPr marL="0" marR="0" indent="0" algn="ctr" defTabSz="914400" rtl="0" eaLnBrk="1" fontAlgn="auto" latinLnBrk="0" hangingPunct="1">
                        <a:lnSpc>
                          <a:spcPct val="100000"/>
                        </a:lnSpc>
                        <a:spcBef>
                          <a:spcPts val="0"/>
                        </a:spcBef>
                        <a:spcAft>
                          <a:spcPts val="0"/>
                        </a:spcAft>
                        <a:buClrTx/>
                        <a:buSzTx/>
                        <a:buFontTx/>
                        <a:buNone/>
                        <a:defRPr/>
                      </a:pPr>
                      <a:r>
                        <a:rPr lang="en-US" altLang="zh-CN" sz="1800" b="0" kern="100" dirty="0" smtClean="0">
                          <a:latin typeface="Times New Roman" panose="02020603050405020304" pitchFamily="18" charset="0"/>
                          <a:ea typeface="+mn-ea"/>
                          <a:cs typeface="Times New Roman" panose="02020603050405020304" pitchFamily="18" charset="0"/>
                        </a:rPr>
                        <a:t>10µL System</a:t>
                      </a:r>
                      <a:endParaRPr lang="en-US" altLang="zh-CN" sz="1800" b="0" kern="100" dirty="0" smtClean="0">
                        <a:effectLst/>
                        <a:latin typeface="Times New Roman" panose="02020603050405020304" pitchFamily="18" charset="0"/>
                        <a:ea typeface="+mn-ea"/>
                        <a:cs typeface="Times New Roman" panose="02020603050405020304" pitchFamily="18" charset="0"/>
                      </a:endParaRPr>
                    </a:p>
                  </a:txBody>
                  <a:tcPr marL="68580" marR="68580" marT="0" marB="0" anchor="ctr">
                    <a:solidFill>
                      <a:srgbClr val="C00000"/>
                    </a:solidFill>
                  </a:tcPr>
                </a:tc>
              </a:tr>
              <a:tr h="402332">
                <a:tc>
                  <a:txBody>
                    <a:bodyPr/>
                    <a:p>
                      <a:pPr algn="ctr">
                        <a:spcAft>
                          <a:spcPts val="0"/>
                        </a:spcAft>
                      </a:pPr>
                      <a:r>
                        <a:rPr lang="en-US" sz="1800" b="0" kern="100" dirty="0">
                          <a:solidFill>
                            <a:schemeClr val="tx2">
                              <a:lumMod val="50000"/>
                            </a:schemeClr>
                          </a:solidFill>
                          <a:effectLst/>
                          <a:latin typeface="Times New Roman" panose="02020603050405020304" pitchFamily="18" charset="0"/>
                          <a:cs typeface="Times New Roman" panose="02020603050405020304" pitchFamily="18" charset="0"/>
                        </a:rPr>
                        <a:t>2.5× PCR Mix</a:t>
                      </a:r>
                      <a:endParaRPr lang="en-US" sz="1800" b="0" kern="100" dirty="0">
                        <a:solidFill>
                          <a:schemeClr val="tx2">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solidFill>
                      <a:schemeClr val="accent1">
                        <a:lumMod val="40000"/>
                        <a:lumOff val="60000"/>
                      </a:schemeClr>
                    </a:solidFill>
                  </a:tcPr>
                </a:tc>
                <a:tc>
                  <a:txBody>
                    <a:bodyPr/>
                    <a:p>
                      <a:pPr algn="ctr">
                        <a:spcAft>
                          <a:spcPts val="0"/>
                        </a:spcAft>
                      </a:pP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10.0</a:t>
                      </a:r>
                      <a:endPar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accent1">
                        <a:lumMod val="40000"/>
                        <a:lumOff val="60000"/>
                      </a:schemeClr>
                    </a:solidFill>
                  </a:tcPr>
                </a:tc>
                <a:tc>
                  <a:txBody>
                    <a:bodyPr/>
                    <a:p>
                      <a:pPr algn="ctr">
                        <a:spcAft>
                          <a:spcPts val="0"/>
                        </a:spcAft>
                      </a:pP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4.0</a:t>
                      </a:r>
                      <a:endPar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accent1">
                        <a:lumMod val="40000"/>
                        <a:lumOff val="60000"/>
                      </a:schemeClr>
                    </a:solidFill>
                  </a:tcPr>
                </a:tc>
              </a:tr>
              <a:tr h="433591">
                <a:tc>
                  <a:txBody>
                    <a:bodyPr/>
                    <a:p>
                      <a:pPr algn="ctr">
                        <a:spcAft>
                          <a:spcPts val="0"/>
                        </a:spcAft>
                      </a:pPr>
                      <a:r>
                        <a:rPr lang="en-US" altLang="zh-CN" sz="1800" b="0" kern="100" dirty="0" smtClean="0">
                          <a:solidFill>
                            <a:schemeClr val="tx2">
                              <a:lumMod val="50000"/>
                            </a:schemeClr>
                          </a:solidFill>
                          <a:effectLst/>
                          <a:latin typeface="Times New Roman" panose="02020603050405020304" pitchFamily="18" charset="0"/>
                          <a:cs typeface="Times New Roman" panose="02020603050405020304" pitchFamily="18" charset="0"/>
                        </a:rPr>
                        <a:t>5×</a:t>
                      </a:r>
                      <a:r>
                        <a:rPr lang="en-US" sz="1800" b="0" kern="100" dirty="0" smtClean="0">
                          <a:solidFill>
                            <a:schemeClr val="tx2">
                              <a:lumMod val="50000"/>
                            </a:schemeClr>
                          </a:solidFill>
                          <a:effectLst/>
                          <a:latin typeface="Times New Roman" panose="02020603050405020304" pitchFamily="18" charset="0"/>
                          <a:cs typeface="Times New Roman" panose="02020603050405020304" pitchFamily="18" charset="0"/>
                        </a:rPr>
                        <a:t>Primers</a:t>
                      </a:r>
                      <a:endParaRPr lang="en-US" sz="1800" b="0" kern="100" dirty="0" smtClean="0">
                        <a:solidFill>
                          <a:schemeClr val="tx2">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solidFill>
                      <a:schemeClr val="bg1">
                        <a:lumMod val="95000"/>
                      </a:schemeClr>
                    </a:solidFill>
                  </a:tcPr>
                </a:tc>
                <a:tc>
                  <a:txBody>
                    <a:bodyPr/>
                    <a:p>
                      <a:pPr marL="0" marR="0" indent="0" algn="ctr" defTabSz="914400" rtl="0" eaLnBrk="1" fontAlgn="auto" latinLnBrk="0" hangingPunct="1">
                        <a:lnSpc>
                          <a:spcPct val="100000"/>
                        </a:lnSpc>
                        <a:spcBef>
                          <a:spcPts val="0"/>
                        </a:spcBef>
                        <a:spcAft>
                          <a:spcPts val="0"/>
                        </a:spcAft>
                        <a:buClrTx/>
                        <a:buSzTx/>
                        <a:buFontTx/>
                        <a:buNone/>
                        <a:defRPr/>
                      </a:pP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5.0</a:t>
                      </a:r>
                      <a:endPar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bg1">
                        <a:lumMod val="95000"/>
                      </a:schemeClr>
                    </a:solidFill>
                  </a:tcPr>
                </a:tc>
                <a:tc>
                  <a:txBody>
                    <a:bodyPr/>
                    <a:p>
                      <a:pPr marL="0" marR="0" indent="0" algn="ctr" defTabSz="914400" rtl="0" eaLnBrk="1" fontAlgn="auto" latinLnBrk="0" hangingPunct="1">
                        <a:lnSpc>
                          <a:spcPct val="100000"/>
                        </a:lnSpc>
                        <a:spcBef>
                          <a:spcPts val="0"/>
                        </a:spcBef>
                        <a:spcAft>
                          <a:spcPts val="0"/>
                        </a:spcAft>
                        <a:buClrTx/>
                        <a:buSzTx/>
                        <a:buFontTx/>
                        <a:buNone/>
                        <a:defRPr/>
                      </a:pP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2.0</a:t>
                      </a:r>
                      <a:endPar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bg1">
                        <a:lumMod val="95000"/>
                      </a:schemeClr>
                    </a:solidFill>
                  </a:tcPr>
                </a:tc>
              </a:tr>
              <a:tr h="379391">
                <a:tc>
                  <a:txBody>
                    <a:bodyPr/>
                    <a:p>
                      <a:pPr algn="ctr">
                        <a:spcAft>
                          <a:spcPts val="0"/>
                        </a:spcAft>
                      </a:pPr>
                      <a:r>
                        <a:rPr lang="en-US" altLang="zh-CN" sz="1800" b="0" kern="100" dirty="0" smtClean="0">
                          <a:solidFill>
                            <a:schemeClr val="tx2">
                              <a:lumMod val="50000"/>
                            </a:schemeClr>
                          </a:solidFill>
                          <a:effectLst/>
                          <a:latin typeface="Times New Roman" panose="02020603050405020304" pitchFamily="18" charset="0"/>
                          <a:cs typeface="Times New Roman" panose="02020603050405020304" pitchFamily="18" charset="0"/>
                        </a:rPr>
                        <a:t>PCR Grade</a:t>
                      </a:r>
                      <a:r>
                        <a:rPr lang="en-US" sz="1800" b="0" kern="100" dirty="0" smtClean="0">
                          <a:solidFill>
                            <a:schemeClr val="tx2">
                              <a:lumMod val="50000"/>
                            </a:schemeClr>
                          </a:solidFill>
                          <a:effectLst/>
                          <a:latin typeface="Times New Roman" panose="02020603050405020304" pitchFamily="18" charset="0"/>
                          <a:cs typeface="Times New Roman" panose="02020603050405020304" pitchFamily="18" charset="0"/>
                        </a:rPr>
                        <a:t> </a:t>
                      </a:r>
                      <a:r>
                        <a:rPr lang="en-US" sz="1800" b="0" kern="100" dirty="0">
                          <a:solidFill>
                            <a:schemeClr val="tx2">
                              <a:lumMod val="50000"/>
                            </a:schemeClr>
                          </a:solidFill>
                          <a:effectLst/>
                          <a:latin typeface="Times New Roman" panose="02020603050405020304" pitchFamily="18" charset="0"/>
                          <a:cs typeface="Times New Roman" panose="02020603050405020304" pitchFamily="18" charset="0"/>
                        </a:rPr>
                        <a:t>Water</a:t>
                      </a:r>
                      <a:endParaRPr lang="en-US" sz="1800" b="0" kern="100" dirty="0">
                        <a:solidFill>
                          <a:schemeClr val="tx2">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solidFill>
                      <a:schemeClr val="accent1">
                        <a:lumMod val="40000"/>
                        <a:lumOff val="60000"/>
                      </a:schemeClr>
                    </a:solidFill>
                  </a:tcPr>
                </a:tc>
                <a:tc>
                  <a:txBody>
                    <a:bodyPr/>
                    <a:p>
                      <a:pPr marL="0" marR="0" indent="0" algn="ctr" defTabSz="914400" rtl="0" eaLnBrk="1" fontAlgn="auto" latinLnBrk="0" hangingPunct="1">
                        <a:lnSpc>
                          <a:spcPct val="100000"/>
                        </a:lnSpc>
                        <a:spcBef>
                          <a:spcPts val="0"/>
                        </a:spcBef>
                        <a:spcAft>
                          <a:spcPts val="0"/>
                        </a:spcAft>
                        <a:buClrTx/>
                        <a:buSzTx/>
                        <a:buFontTx/>
                        <a:buNone/>
                        <a:defRPr/>
                      </a:pP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8.0</a:t>
                      </a:r>
                      <a:endPar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accent1">
                        <a:lumMod val="40000"/>
                        <a:lumOff val="60000"/>
                      </a:schemeClr>
                    </a:solidFill>
                  </a:tcPr>
                </a:tc>
                <a:tc>
                  <a:txBody>
                    <a:bodyPr/>
                    <a:p>
                      <a:pPr marL="0" marR="0" indent="0" algn="ctr" defTabSz="914400" rtl="0" eaLnBrk="1" fontAlgn="auto" latinLnBrk="0" hangingPunct="1">
                        <a:lnSpc>
                          <a:spcPct val="100000"/>
                        </a:lnSpc>
                        <a:spcBef>
                          <a:spcPts val="0"/>
                        </a:spcBef>
                        <a:spcAft>
                          <a:spcPts val="0"/>
                        </a:spcAft>
                        <a:buClrTx/>
                        <a:buSzTx/>
                        <a:buFontTx/>
                        <a:buNone/>
                        <a:defRPr/>
                      </a:pP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2.6</a:t>
                      </a:r>
                      <a:endPar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accent1">
                        <a:lumMod val="40000"/>
                        <a:lumOff val="60000"/>
                      </a:schemeClr>
                    </a:solidFill>
                  </a:tcPr>
                </a:tc>
              </a:tr>
              <a:tr h="466380">
                <a:tc>
                  <a:txBody>
                    <a:bodyPr/>
                    <a:p>
                      <a:pPr algn="ctr">
                        <a:spcAft>
                          <a:spcPts val="0"/>
                        </a:spcAft>
                      </a:pPr>
                      <a:r>
                        <a:rPr lang="en-US" sz="1800" b="0" kern="100" dirty="0">
                          <a:solidFill>
                            <a:schemeClr val="tx2">
                              <a:lumMod val="50000"/>
                            </a:schemeClr>
                          </a:solidFill>
                          <a:effectLst/>
                          <a:latin typeface="Times New Roman" panose="02020603050405020304" pitchFamily="18" charset="0"/>
                          <a:cs typeface="Times New Roman" panose="02020603050405020304" pitchFamily="18" charset="0"/>
                        </a:rPr>
                        <a:t>Control DNA </a:t>
                      </a:r>
                      <a:r>
                        <a:rPr lang="en-US" altLang="zh-CN" sz="1800" b="0" kern="100" dirty="0" smtClean="0">
                          <a:solidFill>
                            <a:schemeClr val="tx2">
                              <a:lumMod val="50000"/>
                            </a:schemeClr>
                          </a:solidFill>
                          <a:effectLst/>
                          <a:latin typeface="Times New Roman" panose="02020603050405020304" pitchFamily="18" charset="0"/>
                          <a:cs typeface="Times New Roman" panose="02020603050405020304" pitchFamily="18" charset="0"/>
                        </a:rPr>
                        <a:t>9948 </a:t>
                      </a:r>
                      <a:r>
                        <a:rPr lang="en-US" sz="1800" b="0" kern="100" dirty="0" smtClean="0">
                          <a:solidFill>
                            <a:schemeClr val="tx2">
                              <a:lumMod val="50000"/>
                            </a:schemeClr>
                          </a:solidFill>
                          <a:effectLst/>
                          <a:latin typeface="Times New Roman" panose="02020603050405020304" pitchFamily="18" charset="0"/>
                          <a:cs typeface="Times New Roman" panose="02020603050405020304" pitchFamily="18" charset="0"/>
                        </a:rPr>
                        <a:t>(0.5ng/µL</a:t>
                      </a:r>
                      <a:r>
                        <a:rPr lang="en-US" sz="1800" b="0" kern="100" dirty="0">
                          <a:solidFill>
                            <a:schemeClr val="tx2">
                              <a:lumMod val="50000"/>
                            </a:schemeClr>
                          </a:solidFill>
                          <a:effectLst/>
                          <a:latin typeface="Times New Roman" panose="02020603050405020304" pitchFamily="18" charset="0"/>
                          <a:cs typeface="Times New Roman" panose="02020603050405020304" pitchFamily="18" charset="0"/>
                        </a:rPr>
                        <a:t>)</a:t>
                      </a:r>
                      <a:endParaRPr lang="en-US" sz="1800" b="0" kern="100" dirty="0">
                        <a:solidFill>
                          <a:schemeClr val="tx2">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solidFill>
                      <a:schemeClr val="bg1">
                        <a:lumMod val="95000"/>
                      </a:schemeClr>
                    </a:solidFill>
                  </a:tcPr>
                </a:tc>
                <a:tc>
                  <a:txBody>
                    <a:bodyPr/>
                    <a:p>
                      <a:pPr marL="0" marR="0" indent="0" algn="ctr" defTabSz="914400" rtl="0" eaLnBrk="1" fontAlgn="auto" latinLnBrk="0" hangingPunct="1">
                        <a:lnSpc>
                          <a:spcPct val="100000"/>
                        </a:lnSpc>
                        <a:spcBef>
                          <a:spcPts val="0"/>
                        </a:spcBef>
                        <a:spcAft>
                          <a:spcPts val="0"/>
                        </a:spcAft>
                        <a:buClrTx/>
                        <a:buSzTx/>
                        <a:buFontTx/>
                        <a:buNone/>
                        <a:defRPr/>
                      </a:pP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1.0</a:t>
                      </a:r>
                      <a:endPar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bg1">
                        <a:lumMod val="95000"/>
                      </a:schemeClr>
                    </a:solidFill>
                  </a:tcPr>
                </a:tc>
                <a:tc>
                  <a:txBody>
                    <a:bodyPr/>
                    <a:p>
                      <a:pPr marL="0" marR="0" indent="0" algn="ctr" defTabSz="914400" rtl="0" eaLnBrk="1" fontAlgn="auto" latinLnBrk="0" hangingPunct="1">
                        <a:lnSpc>
                          <a:spcPct val="100000"/>
                        </a:lnSpc>
                        <a:spcBef>
                          <a:spcPts val="0"/>
                        </a:spcBef>
                        <a:spcAft>
                          <a:spcPts val="0"/>
                        </a:spcAft>
                        <a:buClrTx/>
                        <a:buSzTx/>
                        <a:buFontTx/>
                        <a:buNone/>
                        <a:defRPr/>
                      </a:pP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1.0</a:t>
                      </a:r>
                      <a:endPar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bg1">
                        <a:lumMod val="95000"/>
                      </a:schemeClr>
                    </a:solidFill>
                  </a:tcPr>
                </a:tc>
              </a:tr>
              <a:tr h="402332">
                <a:tc>
                  <a:txBody>
                    <a:bodyPr/>
                    <a:p>
                      <a:pPr algn="ctr">
                        <a:spcAft>
                          <a:spcPts val="0"/>
                        </a:spcAft>
                      </a:pPr>
                      <a:r>
                        <a:rPr lang="en-US" sz="1800" b="0" kern="100" dirty="0">
                          <a:solidFill>
                            <a:schemeClr val="tx2">
                              <a:lumMod val="50000"/>
                            </a:schemeClr>
                          </a:solidFill>
                          <a:effectLst/>
                          <a:latin typeface="Times New Roman" panose="02020603050405020304" pitchFamily="18" charset="0"/>
                          <a:cs typeface="Times New Roman" panose="02020603050405020304" pitchFamily="18" charset="0"/>
                          <a:sym typeface="+mn-ea"/>
                        </a:rPr>
                        <a:t>Taq DNA Polymerase</a:t>
                      </a:r>
                      <a:endParaRPr lang="en-US" sz="1800" b="0" kern="100" dirty="0">
                        <a:solidFill>
                          <a:schemeClr val="tx2">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sym typeface="+mn-ea"/>
                      </a:endParaRPr>
                    </a:p>
                  </a:txBody>
                  <a:tcPr marL="68580" marR="68580" marT="0" marB="0" anchor="ctr">
                    <a:solidFill>
                      <a:schemeClr val="accent1">
                        <a:lumMod val="40000"/>
                        <a:lumOff val="60000"/>
                      </a:schemeClr>
                    </a:solidFill>
                  </a:tcPr>
                </a:tc>
                <a:tc>
                  <a:txBody>
                    <a:bodyPr/>
                    <a:p>
                      <a:pPr marL="0" marR="0" indent="0" algn="ctr" defTabSz="914400" rtl="0" eaLnBrk="1" fontAlgn="auto" latinLnBrk="0" hangingPunct="1">
                        <a:lnSpc>
                          <a:spcPct val="100000"/>
                        </a:lnSpc>
                        <a:spcBef>
                          <a:spcPts val="0"/>
                        </a:spcBef>
                        <a:spcAft>
                          <a:spcPts val="0"/>
                        </a:spcAft>
                        <a:buClrTx/>
                        <a:buSzTx/>
                        <a:buFontTx/>
                        <a:buNone/>
                        <a:defRPr/>
                      </a:pP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1.0</a:t>
                      </a:r>
                      <a:endPar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accent1">
                        <a:lumMod val="40000"/>
                        <a:lumOff val="60000"/>
                      </a:schemeClr>
                    </a:solidFill>
                  </a:tcPr>
                </a:tc>
                <a:tc>
                  <a:txBody>
                    <a:bodyPr/>
                    <a:p>
                      <a:pPr marL="0" marR="0" indent="0" algn="ctr" defTabSz="914400" rtl="0" eaLnBrk="1" fontAlgn="auto" latinLnBrk="0" hangingPunct="1">
                        <a:lnSpc>
                          <a:spcPct val="100000"/>
                        </a:lnSpc>
                        <a:spcBef>
                          <a:spcPts val="0"/>
                        </a:spcBef>
                        <a:spcAft>
                          <a:spcPts val="0"/>
                        </a:spcAft>
                        <a:buClrTx/>
                        <a:buSzTx/>
                        <a:buFontTx/>
                        <a:buNone/>
                        <a:defRPr/>
                      </a:pP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0.4</a:t>
                      </a:r>
                      <a:endPar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accent1">
                        <a:lumMod val="40000"/>
                        <a:lumOff val="60000"/>
                      </a:schemeClr>
                    </a:solidFill>
                  </a:tcPr>
                </a:tc>
              </a:tr>
              <a:tr h="402332">
                <a:tc>
                  <a:txBody>
                    <a:bodyPr/>
                    <a:p>
                      <a:pPr algn="ctr">
                        <a:spcAft>
                          <a:spcPts val="0"/>
                        </a:spcAft>
                      </a:pPr>
                      <a:r>
                        <a:rPr lang="zh-CN" altLang="en-US" sz="1800" b="0" kern="100" dirty="0" smtClean="0">
                          <a:solidFill>
                            <a:schemeClr val="tx2">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sym typeface="+mn-ea"/>
                        </a:rPr>
                        <a:t> Total Volume</a:t>
                      </a:r>
                      <a:endParaRPr lang="zh-CN" altLang="en-US" sz="1800" b="0" kern="100" dirty="0" smtClean="0">
                        <a:solidFill>
                          <a:schemeClr val="tx2">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sym typeface="+mn-ea"/>
                      </a:endParaRPr>
                    </a:p>
                  </a:txBody>
                  <a:tcPr marL="68580" marR="68580" marT="0" marB="0" anchor="ctr">
                    <a:solidFill>
                      <a:schemeClr val="bg1">
                        <a:lumMod val="95000"/>
                      </a:schemeClr>
                    </a:solidFill>
                  </a:tcPr>
                </a:tc>
                <a:tc>
                  <a:txBody>
                    <a:bodyPr/>
                    <a:p>
                      <a:pPr marL="0" marR="0" indent="0" algn="ctr" defTabSz="914400" rtl="0" eaLnBrk="1" fontAlgn="auto" latinLnBrk="0" hangingPunct="1">
                        <a:lnSpc>
                          <a:spcPct val="100000"/>
                        </a:lnSpc>
                        <a:spcBef>
                          <a:spcPts val="0"/>
                        </a:spcBef>
                        <a:spcAft>
                          <a:spcPts val="0"/>
                        </a:spcAft>
                        <a:buClrTx/>
                        <a:buSzTx/>
                        <a:buFontTx/>
                        <a:buNone/>
                        <a:defRPr/>
                      </a:pP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25.0</a:t>
                      </a:r>
                      <a:endPar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bg1">
                        <a:lumMod val="95000"/>
                      </a:schemeClr>
                    </a:solidFill>
                  </a:tcPr>
                </a:tc>
                <a:tc>
                  <a:txBody>
                    <a:bodyPr/>
                    <a:p>
                      <a:pPr marL="0" marR="0" indent="0" algn="ctr" defTabSz="914400" rtl="0" eaLnBrk="1" fontAlgn="auto" latinLnBrk="0" hangingPunct="1">
                        <a:lnSpc>
                          <a:spcPct val="100000"/>
                        </a:lnSpc>
                        <a:spcBef>
                          <a:spcPts val="0"/>
                        </a:spcBef>
                        <a:spcAft>
                          <a:spcPts val="0"/>
                        </a:spcAft>
                        <a:buClrTx/>
                        <a:buSzTx/>
                        <a:buFontTx/>
                        <a:buNone/>
                        <a:defRPr/>
                      </a:pP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10.0</a:t>
                      </a:r>
                      <a:endPar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bg1">
                        <a:lumMod val="95000"/>
                      </a:schemeClr>
                    </a:solidFill>
                  </a:tcPr>
                </a:tc>
              </a:tr>
            </a:tbl>
          </a:graphicData>
        </a:graphic>
      </p:graphicFrame>
      <p:graphicFrame>
        <p:nvGraphicFramePr>
          <p:cNvPr id="4" name="表格 3"/>
          <p:cNvGraphicFramePr>
            <a:graphicFrameLocks noGrp="1"/>
          </p:cNvGraphicFramePr>
          <p:nvPr>
            <p:custDataLst>
              <p:tags r:id="rId3"/>
            </p:custDataLst>
          </p:nvPr>
        </p:nvGraphicFramePr>
        <p:xfrm>
          <a:off x="7967926" y="1752600"/>
          <a:ext cx="3012494" cy="3628164"/>
        </p:xfrm>
        <a:graphic>
          <a:graphicData uri="http://schemas.openxmlformats.org/drawingml/2006/table">
            <a:tbl>
              <a:tblPr firstRow="1" bandRow="1">
                <a:tableStyleId>{5C22544A-7EE6-4342-B048-85BDC9FD1C3A}</a:tableStyleId>
              </a:tblPr>
              <a:tblGrid>
                <a:gridCol w="3012494"/>
              </a:tblGrid>
              <a:tr h="685800">
                <a:tc>
                  <a:txBody>
                    <a:bodyPr/>
                    <a:p>
                      <a:pPr marL="0" marR="0" indent="0" algn="ctr" defTabSz="914400" rtl="0" eaLnBrk="1" fontAlgn="auto" latinLnBrk="0" hangingPunct="1">
                        <a:lnSpc>
                          <a:spcPct val="100000"/>
                        </a:lnSpc>
                        <a:spcBef>
                          <a:spcPts val="0"/>
                        </a:spcBef>
                        <a:spcAft>
                          <a:spcPts val="0"/>
                        </a:spcAft>
                        <a:buClrTx/>
                        <a:buSzTx/>
                        <a:buFontTx/>
                        <a:buNone/>
                        <a:defRPr/>
                      </a:pPr>
                      <a:r>
                        <a:rPr lang="en-US" altLang="zh-CN" sz="1800" b="0" dirty="0" smtClean="0">
                          <a:latin typeface="Times New Roman" panose="02020603050405020304" pitchFamily="18" charset="0"/>
                          <a:cs typeface="Times New Roman" panose="02020603050405020304" pitchFamily="18" charset="0"/>
                        </a:rPr>
                        <a:t>Y44SE Plus</a:t>
                      </a:r>
                      <a:endParaRPr lang="en-US" altLang="zh-CN" sz="1800" b="0" dirty="0" smtClean="0">
                        <a:latin typeface="Times New Roman" panose="02020603050405020304" pitchFamily="18" charset="0"/>
                        <a:cs typeface="Times New Roman" panose="02020603050405020304" pitchFamily="18" charset="0"/>
                      </a:endParaRPr>
                    </a:p>
                  </a:txBody>
                  <a:tcPr anchor="ctr" anchorCtr="1">
                    <a:solidFill>
                      <a:srgbClr val="0070C0"/>
                    </a:solidFill>
                  </a:tcPr>
                </a:tc>
              </a:tr>
              <a:tr h="1529221">
                <a:tc>
                  <a:txBody>
                    <a:bodyPr/>
                    <a:p>
                      <a:r>
                        <a:rPr lang="en-US" altLang="zh-CN" sz="1800" b="0" dirty="0" smtClean="0">
                          <a:latin typeface="Times New Roman" panose="02020603050405020304" pitchFamily="18" charset="0"/>
                          <a:cs typeface="Times New Roman" panose="02020603050405020304" pitchFamily="18" charset="0"/>
                        </a:rPr>
                        <a:t> </a:t>
                      </a:r>
                      <a:endParaRPr lang="en-US" altLang="zh-CN" sz="1800" b="0" dirty="0" smtClean="0">
                        <a:latin typeface="Times New Roman" panose="02020603050405020304" pitchFamily="18" charset="0"/>
                        <a:cs typeface="Times New Roman" panose="02020603050405020304" pitchFamily="18" charset="0"/>
                      </a:endParaRPr>
                    </a:p>
                    <a:p>
                      <a:r>
                        <a:rPr lang="en-US" altLang="zh-CN" sz="1800" b="0" dirty="0" smtClean="0">
                          <a:latin typeface="Times New Roman" panose="02020603050405020304" pitchFamily="18" charset="0"/>
                          <a:cs typeface="Times New Roman" panose="02020603050405020304" pitchFamily="18" charset="0"/>
                        </a:rPr>
                        <a:t>                        95</a:t>
                      </a:r>
                      <a:r>
                        <a:rPr lang="en-US" altLang="zh-CN" sz="1800" b="0" dirty="0" smtClean="0">
                          <a:latin typeface="Times New Roman" panose="02020603050405020304" pitchFamily="18" charset="0"/>
                          <a:ea typeface="+mn-ea"/>
                          <a:cs typeface="Times New Roman" panose="02020603050405020304" pitchFamily="18" charset="0"/>
                        </a:rPr>
                        <a:t>℃/3min</a:t>
                      </a:r>
                      <a:endParaRPr lang="en-US" altLang="zh-CN" sz="1800" b="0" dirty="0" smtClean="0">
                        <a:latin typeface="Times New Roman" panose="02020603050405020304" pitchFamily="18" charset="0"/>
                        <a:ea typeface="+mn-ea"/>
                        <a:cs typeface="Times New Roman" panose="02020603050405020304" pitchFamily="18" charset="0"/>
                      </a:endParaRPr>
                    </a:p>
                    <a:p>
                      <a:r>
                        <a:rPr lang="en-US" altLang="zh-CN" sz="1800" b="0" dirty="0" smtClean="0">
                          <a:latin typeface="Times New Roman" panose="02020603050405020304" pitchFamily="18" charset="0"/>
                          <a:cs typeface="Times New Roman" panose="02020603050405020304" pitchFamily="18" charset="0"/>
                        </a:rPr>
                        <a:t>                        95</a:t>
                      </a:r>
                      <a:r>
                        <a:rPr lang="en-US" altLang="zh-CN" sz="1800" b="0" dirty="0" smtClean="0">
                          <a:latin typeface="Times New Roman" panose="02020603050405020304" pitchFamily="18" charset="0"/>
                          <a:ea typeface="+mn-ea"/>
                          <a:cs typeface="Times New Roman" panose="02020603050405020304" pitchFamily="18" charset="0"/>
                        </a:rPr>
                        <a:t>℃/5sec</a:t>
                      </a:r>
                      <a:endParaRPr lang="en-US" altLang="zh-CN" sz="1800" b="0" dirty="0" smtClean="0">
                        <a:latin typeface="Times New Roman" panose="02020603050405020304" pitchFamily="18" charset="0"/>
                        <a:ea typeface="+mn-ea"/>
                        <a:cs typeface="Times New Roman" panose="02020603050405020304" pitchFamily="18" charset="0"/>
                      </a:endParaRPr>
                    </a:p>
                    <a:p>
                      <a:r>
                        <a:rPr lang="en-US" altLang="zh-CN" sz="1800" b="0" baseline="0" dirty="0" smtClean="0">
                          <a:latin typeface="Times New Roman" panose="02020603050405020304" pitchFamily="18" charset="0"/>
                          <a:cs typeface="Times New Roman" panose="02020603050405020304" pitchFamily="18" charset="0"/>
                        </a:rPr>
                        <a:t>                        </a:t>
                      </a:r>
                      <a:r>
                        <a:rPr lang="en-US" altLang="zh-CN" sz="1800" b="0" dirty="0" smtClean="0">
                          <a:latin typeface="Times New Roman" panose="02020603050405020304" pitchFamily="18" charset="0"/>
                          <a:cs typeface="Times New Roman" panose="02020603050405020304" pitchFamily="18" charset="0"/>
                        </a:rPr>
                        <a:t>60</a:t>
                      </a:r>
                      <a:r>
                        <a:rPr lang="en-US" altLang="zh-CN" sz="1800" b="0" dirty="0" smtClean="0">
                          <a:latin typeface="Times New Roman" panose="02020603050405020304" pitchFamily="18" charset="0"/>
                          <a:ea typeface="+mn-ea"/>
                          <a:cs typeface="Times New Roman" panose="02020603050405020304" pitchFamily="18" charset="0"/>
                        </a:rPr>
                        <a:t>℃/1.5min</a:t>
                      </a:r>
                      <a:endParaRPr lang="en-US" altLang="zh-CN" sz="1800" b="0" dirty="0" smtClean="0">
                        <a:latin typeface="Times New Roman" panose="02020603050405020304" pitchFamily="18" charset="0"/>
                        <a:ea typeface="+mn-ea"/>
                        <a:cs typeface="Times New Roman" panose="02020603050405020304" pitchFamily="18" charset="0"/>
                      </a:endParaRPr>
                    </a:p>
                    <a:p>
                      <a:r>
                        <a:rPr lang="en-US" altLang="zh-CN" sz="1800" b="0" baseline="0" dirty="0" smtClean="0">
                          <a:latin typeface="Times New Roman" panose="02020603050405020304" pitchFamily="18" charset="0"/>
                          <a:cs typeface="Times New Roman" panose="02020603050405020304" pitchFamily="18" charset="0"/>
                        </a:rPr>
                        <a:t>                        </a:t>
                      </a:r>
                      <a:r>
                        <a:rPr lang="en-US" altLang="zh-CN" sz="1800" b="0" dirty="0" smtClean="0">
                          <a:latin typeface="Times New Roman" panose="02020603050405020304" pitchFamily="18" charset="0"/>
                          <a:cs typeface="Times New Roman" panose="02020603050405020304" pitchFamily="18" charset="0"/>
                        </a:rPr>
                        <a:t>60</a:t>
                      </a:r>
                      <a:r>
                        <a:rPr lang="en-US" altLang="zh-CN" sz="1800" b="0" dirty="0" smtClean="0">
                          <a:latin typeface="Times New Roman" panose="02020603050405020304" pitchFamily="18" charset="0"/>
                          <a:ea typeface="+mn-ea"/>
                          <a:cs typeface="Times New Roman" panose="02020603050405020304" pitchFamily="18" charset="0"/>
                        </a:rPr>
                        <a:t>℃/12min</a:t>
                      </a:r>
                      <a:endParaRPr lang="en-US" altLang="zh-CN" sz="1800" b="0" dirty="0" smtClean="0">
                        <a:latin typeface="Times New Roman" panose="02020603050405020304" pitchFamily="18" charset="0"/>
                        <a:ea typeface="+mn-ea"/>
                        <a:cs typeface="Times New Roman" panose="02020603050405020304" pitchFamily="18" charset="0"/>
                      </a:endParaRPr>
                    </a:p>
                    <a:p>
                      <a:endParaRPr lang="en-US" altLang="zh-CN" sz="1800" b="0" dirty="0" smtClean="0">
                        <a:latin typeface="Times New Roman" panose="02020603050405020304" pitchFamily="18" charset="0"/>
                        <a:ea typeface="+mn-ea"/>
                        <a:cs typeface="Times New Roman" panose="02020603050405020304" pitchFamily="18" charset="0"/>
                      </a:endParaRPr>
                    </a:p>
                  </a:txBody>
                  <a:tcPr/>
                </a:tc>
              </a:tr>
              <a:tr h="686844">
                <a:tc>
                  <a:txBody>
                    <a:bodyPr/>
                    <a:p>
                      <a:pPr marL="0" marR="0" indent="0" algn="ctr" defTabSz="914400" rtl="0" eaLnBrk="1" fontAlgn="auto" latinLnBrk="0" hangingPunct="1">
                        <a:lnSpc>
                          <a:spcPct val="100000"/>
                        </a:lnSpc>
                        <a:spcBef>
                          <a:spcPts val="0"/>
                        </a:spcBef>
                        <a:spcAft>
                          <a:spcPts val="0"/>
                        </a:spcAft>
                        <a:buClrTx/>
                        <a:buSzTx/>
                        <a:buFontTx/>
                        <a:buNone/>
                        <a:defRPr/>
                      </a:pPr>
                      <a:r>
                        <a:rPr lang="en-US" altLang="zh-CN" sz="1800" b="0" dirty="0" smtClean="0">
                          <a:latin typeface="Times New Roman" panose="02020603050405020304" pitchFamily="18" charset="0"/>
                          <a:cs typeface="Times New Roman" panose="02020603050405020304" pitchFamily="18" charset="0"/>
                          <a:sym typeface="+mn-ea"/>
                        </a:rPr>
                        <a:t>Reaction time: ~70min</a:t>
                      </a:r>
                      <a:endParaRPr lang="en-US" altLang="zh-CN" sz="1800" b="0" dirty="0" smtClean="0">
                        <a:latin typeface="Times New Roman" panose="02020603050405020304" pitchFamily="18" charset="0"/>
                        <a:cs typeface="Times New Roman" panose="02020603050405020304" pitchFamily="18" charset="0"/>
                        <a:sym typeface="+mn-ea"/>
                      </a:endParaRPr>
                    </a:p>
                  </a:txBody>
                  <a:tcPr anchor="ctr"/>
                </a:tc>
              </a:tr>
              <a:tr h="533400">
                <a:tc>
                  <a:txBody>
                    <a:bodyPr/>
                    <a:p>
                      <a:pPr algn="l"/>
                      <a:r>
                        <a:rPr lang="zh-CN" altLang="en-US" sz="1800" b="0" dirty="0" smtClean="0">
                          <a:latin typeface="Times New Roman" panose="02020603050405020304" pitchFamily="18" charset="0"/>
                          <a:cs typeface="Times New Roman" panose="02020603050405020304" pitchFamily="18" charset="0"/>
                          <a:sym typeface="Symbol" panose="05050102010706020507"/>
                        </a:rPr>
                        <a:t></a:t>
                      </a:r>
                      <a:r>
                        <a:rPr lang="zh-CN" altLang="en-US" sz="1800" b="0" dirty="0" smtClean="0">
                          <a:latin typeface="Times New Roman" panose="02020603050405020304" pitchFamily="18" charset="0"/>
                          <a:cs typeface="Times New Roman" panose="02020603050405020304" pitchFamily="18" charset="0"/>
                          <a:sym typeface="+mn-ea"/>
                        </a:rPr>
                        <a:t>The number of cycles in the reaction program depends on the actual situation</a:t>
                      </a:r>
                      <a:endParaRPr lang="zh-CN" altLang="en-US" sz="1800" b="0" dirty="0" smtClean="0">
                        <a:latin typeface="Times New Roman" panose="02020603050405020304" pitchFamily="18" charset="0"/>
                        <a:cs typeface="Times New Roman" panose="02020603050405020304" pitchFamily="18" charset="0"/>
                      </a:endParaRPr>
                    </a:p>
                  </a:txBody>
                  <a:tcPr anchor="ctr"/>
                </a:tc>
              </a:tr>
            </a:tbl>
          </a:graphicData>
        </a:graphic>
      </p:graphicFrame>
      <p:sp>
        <p:nvSpPr>
          <p:cNvPr id="8" name="左大括号 7"/>
          <p:cNvSpPr/>
          <p:nvPr>
            <p:custDataLst>
              <p:tags r:id="rId4"/>
            </p:custDataLst>
          </p:nvPr>
        </p:nvSpPr>
        <p:spPr>
          <a:xfrm>
            <a:off x="8982710" y="2813050"/>
            <a:ext cx="233680" cy="976630"/>
          </a:xfrm>
          <a:prstGeom prst="leftBrace">
            <a:avLst/>
          </a:prstGeom>
          <a:ln w="15875" cap="rnd"/>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p>
        </p:txBody>
      </p:sp>
      <p:sp>
        <p:nvSpPr>
          <p:cNvPr id="21" name="TextBox 20"/>
          <p:cNvSpPr txBox="1"/>
          <p:nvPr>
            <p:custDataLst>
              <p:tags r:id="rId5"/>
            </p:custDataLst>
          </p:nvPr>
        </p:nvSpPr>
        <p:spPr>
          <a:xfrm>
            <a:off x="7967980" y="2995295"/>
            <a:ext cx="878840" cy="645160"/>
          </a:xfrm>
          <a:prstGeom prst="rect">
            <a:avLst/>
          </a:prstGeom>
          <a:noFill/>
        </p:spPr>
        <p:txBody>
          <a:bodyPr wrap="square" rtlCol="0">
            <a:spAutoFit/>
          </a:bodyPr>
          <a:p>
            <a:pPr algn="ctr"/>
            <a:r>
              <a:rPr lang="en-US" altLang="zh-CN" dirty="0" smtClean="0">
                <a:latin typeface="Times New Roman" panose="02020603050405020304" pitchFamily="18" charset="0"/>
                <a:cs typeface="Times New Roman" panose="02020603050405020304" pitchFamily="18" charset="0"/>
              </a:rPr>
              <a:t>28-30</a:t>
            </a:r>
            <a:endParaRPr lang="en-US" altLang="zh-CN" dirty="0" smtClean="0">
              <a:latin typeface="Times New Roman" panose="02020603050405020304" pitchFamily="18" charset="0"/>
              <a:cs typeface="Times New Roman" panose="02020603050405020304" pitchFamily="18" charset="0"/>
            </a:endParaRPr>
          </a:p>
          <a:p>
            <a:pPr algn="ctr"/>
            <a:r>
              <a:rPr lang="en-US" altLang="zh-CN" dirty="0">
                <a:latin typeface="Times New Roman" panose="02020603050405020304" pitchFamily="18" charset="0"/>
                <a:cs typeface="Times New Roman" panose="02020603050405020304" pitchFamily="18" charset="0"/>
              </a:rPr>
              <a:t>cycles</a:t>
            </a:r>
            <a:endParaRPr lang="en-US" altLang="zh-CN"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矩形 4"/>
          <p:cNvSpPr/>
          <p:nvPr/>
        </p:nvSpPr>
        <p:spPr>
          <a:xfrm>
            <a:off x="0" y="1999716"/>
            <a:ext cx="12192000" cy="2016807"/>
          </a:xfrm>
          <a:prstGeom prst="rect">
            <a:avLst/>
          </a:prstGeom>
          <a:solidFill>
            <a:srgbClr val="0086D1"/>
          </a:solidFill>
          <a:ln>
            <a:solidFill>
              <a:srgbClr val="0086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635" y="2506980"/>
            <a:ext cx="12192000" cy="922020"/>
          </a:xfrm>
          <a:prstGeom prst="rect">
            <a:avLst/>
          </a:prstGeom>
          <a:noFill/>
        </p:spPr>
        <p:txBody>
          <a:bodyPr wrap="square" rtlCol="0">
            <a:spAutoFit/>
          </a:bodyPr>
          <a:lstStyle/>
          <a:p>
            <a:pPr algn="ctr"/>
            <a:r>
              <a:rPr lang="en-US" altLang="zh-CN" sz="5400" b="1" dirty="0">
                <a:solidFill>
                  <a:schemeClr val="bg1"/>
                </a:solidFill>
                <a:latin typeface="Times New Roman" panose="02020603050405020304" pitchFamily="18" charset="0"/>
                <a:cs typeface="Times New Roman" panose="02020603050405020304" pitchFamily="18" charset="0"/>
              </a:rPr>
              <a:t>Amplification Results of </a:t>
            </a:r>
            <a:r>
              <a:rPr lang="en-US" altLang="zh-CN" sz="5400" b="1" dirty="0">
                <a:solidFill>
                  <a:schemeClr val="bg1"/>
                </a:solidFill>
                <a:latin typeface="Times New Roman" panose="02020603050405020304" pitchFamily="18" charset="0"/>
                <a:cs typeface="Times New Roman" panose="02020603050405020304" pitchFamily="18" charset="0"/>
                <a:sym typeface="+mn-ea"/>
              </a:rPr>
              <a:t>Y44SE Plus</a:t>
            </a:r>
            <a:r>
              <a:rPr lang="en-US" altLang="zh-CN" sz="5400" b="1" dirty="0">
                <a:solidFill>
                  <a:schemeClr val="bg1"/>
                </a:solidFill>
                <a:latin typeface="Times New Roman" panose="02020603050405020304" pitchFamily="18" charset="0"/>
                <a:cs typeface="Times New Roman" panose="02020603050405020304" pitchFamily="18" charset="0"/>
              </a:rPr>
              <a:t> </a:t>
            </a:r>
            <a:endParaRPr lang="en-US" altLang="zh-CN" sz="5400" b="1" dirty="0">
              <a:solidFill>
                <a:schemeClr val="bg1"/>
              </a:solidFill>
              <a:latin typeface="Times New Roman" panose="02020603050405020304" pitchFamily="18" charset="0"/>
              <a:cs typeface="Times New Roman" panose="02020603050405020304" pitchFamily="18" charset="0"/>
            </a:endParaRPr>
          </a:p>
        </p:txBody>
      </p:sp>
      <p:pic>
        <p:nvPicPr>
          <p:cNvPr id="9" name="图片 8"/>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0" y="71730"/>
            <a:ext cx="3004462" cy="1158864"/>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2238998" y="6834"/>
            <a:ext cx="9953002" cy="811850"/>
          </a:xfrm>
          <a:prstGeom prst="rect">
            <a:avLst/>
          </a:prstGeom>
          <a:solidFill>
            <a:srgbClr val="0086D1"/>
          </a:solidFill>
          <a:ln>
            <a:solidFill>
              <a:srgbClr val="0086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70719" y="-99185"/>
            <a:ext cx="2619089" cy="1010220"/>
          </a:xfrm>
          <a:prstGeom prst="rect">
            <a:avLst/>
          </a:prstGeom>
        </p:spPr>
      </p:pic>
      <p:sp>
        <p:nvSpPr>
          <p:cNvPr id="11" name="矩形 10"/>
          <p:cNvSpPr/>
          <p:nvPr/>
        </p:nvSpPr>
        <p:spPr>
          <a:xfrm>
            <a:off x="2239053" y="220287"/>
            <a:ext cx="8998585" cy="460375"/>
          </a:xfrm>
          <a:prstGeom prst="rect">
            <a:avLst/>
          </a:prstGeom>
          <a:effectLst>
            <a:outerShdw blurRad="50800" dist="38100" dir="5400000" algn="t" rotWithShape="0">
              <a:prstClr val="black">
                <a:alpha val="40000"/>
              </a:prstClr>
            </a:outerShdw>
          </a:effectLst>
        </p:spPr>
        <p:txBody>
          <a:bodyPr wrap="none">
            <a:spAutoFit/>
          </a:bodyPr>
          <a:lstStyle/>
          <a:p>
            <a:pPr algn="ctr"/>
            <a:r>
              <a:rPr lang="en-US" altLang="zh-CN" sz="2400" b="1" dirty="0">
                <a:solidFill>
                  <a:schemeClr val="bg1"/>
                </a:solidFill>
                <a:latin typeface="Times New Roman" panose="02020603050405020304" pitchFamily="18" charset="0"/>
                <a:cs typeface="Times New Roman" panose="02020603050405020304" pitchFamily="18" charset="0"/>
              </a:rPr>
              <a:t>3.1 Amplification Results of Positive Control 9948 Analyzed on 3500</a:t>
            </a:r>
            <a:endParaRPr lang="en-US" altLang="zh-CN" sz="2400" b="1" dirty="0">
              <a:solidFill>
                <a:schemeClr val="bg1"/>
              </a:solidFill>
              <a:latin typeface="Times New Roman" panose="02020603050405020304" pitchFamily="18" charset="0"/>
              <a:cs typeface="Times New Roman" panose="02020603050405020304" pitchFamily="18" charset="0"/>
            </a:endParaRPr>
          </a:p>
        </p:txBody>
      </p:sp>
      <p:pic>
        <p:nvPicPr>
          <p:cNvPr id="4" name="图片 3"/>
          <p:cNvPicPr>
            <a:picLocks noChangeAspect="1"/>
          </p:cNvPicPr>
          <p:nvPr>
            <p:custDataLst>
              <p:tags r:id="rId2"/>
            </p:custDataLst>
          </p:nvPr>
        </p:nvPicPr>
        <p:blipFill>
          <a:blip r:embed="rId3"/>
          <a:stretch>
            <a:fillRect/>
          </a:stretch>
        </p:blipFill>
        <p:spPr>
          <a:xfrm>
            <a:off x="502285" y="1205865"/>
            <a:ext cx="11187430" cy="5258435"/>
          </a:xfrm>
          <a:prstGeom prst="rect">
            <a:avLst/>
          </a:prstGeom>
        </p:spPr>
      </p:pic>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4.xml><?xml version="1.0" encoding="utf-8"?>
<p:tagLst xmlns:p="http://schemas.openxmlformats.org/presentationml/2006/main">
  <p:tag name="KSO_WPP_MARK_KEY" val="35120538-9e9c-482d-9cd9-43c3b64e5d48"/>
  <p:tag name="COMMONDATA" val="eyJoZGlkIjoiMzg3M2VhZDAyYTVlNzk1MzQzNGZkODY4NmUwMDYzMGIifQ=="/>
</p:tagLst>
</file>

<file path=ppt/tags/tag2.xml><?xml version="1.0" encoding="utf-8"?>
<p:tagLst xmlns:p="http://schemas.openxmlformats.org/presentationml/2006/main">
  <p:tag name="KSO_WM_BEAUTIFY_FLAG" val=""/>
</p:tagLst>
</file>

<file path=ppt/tags/tag3.xml><?xml version="1.0" encoding="utf-8"?>
<p:tagLst xmlns:p="http://schemas.openxmlformats.org/presentationml/2006/main">
  <p:tag name="KSO_WM_UNIT_TABLE_BEAUTIFY" val="smartTable{cb7bb6be-f412-4215-8daa-1f028b31a37a}"/>
  <p:tag name="KSO_WM_BEAUTIFY_FLAG" val=""/>
</p:tagLst>
</file>

<file path=ppt/tags/tag4.xml><?xml version="1.0" encoding="utf-8"?>
<p:tagLst xmlns:p="http://schemas.openxmlformats.org/presentationml/2006/main">
  <p:tag name="KSO_WM_UNIT_TABLE_BEAUTIFY" val="smartTable{45635a5e-3a49-45ae-ad1e-200dcfb3b511}"/>
  <p:tag name="KSO_WM_BEAUTIFY_FLAG" val=""/>
</p:tagLst>
</file>

<file path=ppt/tags/tag5.xml><?xml version="1.0" encoding="utf-8"?>
<p:tagLst xmlns:p="http://schemas.openxmlformats.org/presentationml/2006/main">
  <p:tag name="KSO_WM_UNIT_TABLE_BEAUTIFY" val="smartTable{09388c1b-54ec-428b-af05-609a5f9baf2e}"/>
  <p:tag name="KSO_WM_BEAUTIFY_FLAG" val=""/>
</p:tagLst>
</file>

<file path=ppt/tags/tag6.xml><?xml version="1.0" encoding="utf-8"?>
<p:tagLst xmlns:p="http://schemas.openxmlformats.org/presentationml/2006/main">
  <p:tag name="KSO_WM_UNIT_TABLE_BEAUTIFY" val="smartTable{2881fc55-eda5-4e69-892d-75c5ee60cbed}"/>
  <p:tag name="KSO_WM_BEAUTIFY_FLAG" val=""/>
</p:tagLst>
</file>

<file path=ppt/tags/tag7.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2997</Words>
  <Application>WPS 演示</Application>
  <PresentationFormat>宽屏</PresentationFormat>
  <Paragraphs>152</Paragraphs>
  <Slides>13</Slides>
  <Notes>0</Notes>
  <HiddenSlides>0</HiddenSlides>
  <MMClips>0</MMClips>
  <ScaleCrop>false</ScaleCrop>
  <HeadingPairs>
    <vt:vector size="6" baseType="variant">
      <vt:variant>
        <vt:lpstr>已用的字体</vt:lpstr>
      </vt:variant>
      <vt:variant>
        <vt:i4>14</vt:i4>
      </vt:variant>
      <vt:variant>
        <vt:lpstr>主题</vt:lpstr>
      </vt:variant>
      <vt:variant>
        <vt:i4>2</vt:i4>
      </vt:variant>
      <vt:variant>
        <vt:lpstr>幻灯片标题</vt:lpstr>
      </vt:variant>
      <vt:variant>
        <vt:i4>13</vt:i4>
      </vt:variant>
    </vt:vector>
  </HeadingPairs>
  <TitlesOfParts>
    <vt:vector size="29" baseType="lpstr">
      <vt:lpstr>Arial</vt:lpstr>
      <vt:lpstr>宋体</vt:lpstr>
      <vt:lpstr>Wingdings</vt:lpstr>
      <vt:lpstr>微软雅黑</vt:lpstr>
      <vt:lpstr>华文行楷</vt:lpstr>
      <vt:lpstr>Times New Roman</vt:lpstr>
      <vt:lpstr>华文中宋</vt:lpstr>
      <vt:lpstr>等线</vt:lpstr>
      <vt:lpstr>Symbol</vt:lpstr>
      <vt:lpstr>Arial</vt:lpstr>
      <vt:lpstr>楷体</vt:lpstr>
      <vt:lpstr>Arial Unicode MS</vt:lpstr>
      <vt:lpstr>Calibri</vt:lpstr>
      <vt:lpstr>等线</vt:lpstr>
      <vt:lpstr>Office 主题​​</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 ice007</dc:creator>
  <cp:lastModifiedBy>Nibelung</cp:lastModifiedBy>
  <cp:revision>117</cp:revision>
  <dcterms:created xsi:type="dcterms:W3CDTF">2023-01-29T04:51:00Z</dcterms:created>
  <dcterms:modified xsi:type="dcterms:W3CDTF">2023-05-18T05:25:09Z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37C95838B4994F4CA2C1641EB07A09C6_13</vt:lpwstr>
  </property>
  <property fmtid="{D5CDD505-2E9C-101B-9397-08002B2CF9AE}" pid="3" name="KSOProductBuildVer">
    <vt:lpwstr>2052-11.1.0.14309</vt:lpwstr>
  </property>
</Properties>
</file>