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7"/>
  </p:notesMasterIdLst>
  <p:handoutMasterIdLst>
    <p:handoutMasterId r:id="rId18"/>
  </p:handoutMasterIdLst>
  <p:sldIdLst>
    <p:sldId id="326" r:id="rId4"/>
    <p:sldId id="379" r:id="rId5"/>
    <p:sldId id="289" r:id="rId6"/>
    <p:sldId id="378" r:id="rId7"/>
    <p:sldId id="380" r:id="rId8"/>
    <p:sldId id="418" r:id="rId9"/>
    <p:sldId id="351" r:id="rId10"/>
    <p:sldId id="423" r:id="rId11"/>
    <p:sldId id="424" r:id="rId12"/>
    <p:sldId id="425" r:id="rId13"/>
    <p:sldId id="384" r:id="rId14"/>
    <p:sldId id="327" r:id="rId15"/>
    <p:sldId id="264" r:id="rId16"/>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gs" Target="tags/tag14.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6A9B7EC-3A57-4ABF-B642-FDD9A4F6D64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C8F4C0-95B2-43C0-B162-46EECC008BD3}" type="slidenum">
              <a:rPr lang="zh-CN" altLang="en-US" smtClean="0"/>
            </a:fld>
            <a:endParaRPr lang="zh-CN" altLang="en-US"/>
          </a:p>
        </p:txBody>
      </p:sp>
      <p:pic>
        <p:nvPicPr>
          <p:cNvPr id="7" name="图片 6"/>
          <p:cNvPicPr/>
          <p:nvPr userDrawn="1"/>
        </p:nvPicPr>
        <p:blipFill>
          <a:blip r:embed="rId2" cstate="print">
            <a:extLst>
              <a:ext uri="{28A0092B-C50C-407E-A947-70E740481C1C}">
                <a14:useLocalDpi xmlns:a14="http://schemas.microsoft.com/office/drawing/2010/main" val="0"/>
              </a:ext>
            </a:extLst>
          </a:blip>
          <a:stretch>
            <a:fillRect/>
          </a:stretch>
        </p:blipFill>
        <p:spPr>
          <a:xfrm>
            <a:off x="114301" y="0"/>
            <a:ext cx="2031999" cy="1016000"/>
          </a:xfrm>
          <a:prstGeom prst="rect">
            <a:avLst/>
          </a:prstGeom>
        </p:spPr>
      </p:pic>
      <p:sp>
        <p:nvSpPr>
          <p:cNvPr id="8" name="平行四边形 7"/>
          <p:cNvSpPr/>
          <p:nvPr userDrawn="1"/>
        </p:nvSpPr>
        <p:spPr>
          <a:xfrm>
            <a:off x="7413155" y="683489"/>
            <a:ext cx="1944212"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以客户为中心</a:t>
            </a:r>
            <a:endParaRPr lang="zh-CN" altLang="en-US" sz="1300" dirty="0">
              <a:latin typeface="微软雅黑" panose="020B0503020204020204" charset="-122"/>
              <a:ea typeface="微软雅黑" panose="020B0503020204020204" charset="-122"/>
            </a:endParaRPr>
          </a:p>
        </p:txBody>
      </p:sp>
      <p:sp>
        <p:nvSpPr>
          <p:cNvPr id="9" name="平行四边形 8"/>
          <p:cNvSpPr/>
          <p:nvPr userDrawn="1"/>
        </p:nvSpPr>
        <p:spPr>
          <a:xfrm>
            <a:off x="9435832" y="694660"/>
            <a:ext cx="2097906"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以奋斗者为本</a:t>
            </a:r>
            <a:endParaRPr lang="zh-CN" altLang="en-US" sz="1300" dirty="0">
              <a:latin typeface="微软雅黑" panose="020B0503020204020204" charset="-122"/>
              <a:ea typeface="微软雅黑" panose="020B0503020204020204" charset="-122"/>
            </a:endParaRPr>
          </a:p>
        </p:txBody>
      </p:sp>
      <p:sp>
        <p:nvSpPr>
          <p:cNvPr id="10" name="平行四边形 9"/>
          <p:cNvSpPr/>
          <p:nvPr userDrawn="1"/>
        </p:nvSpPr>
        <p:spPr>
          <a:xfrm>
            <a:off x="7354306" y="1016000"/>
            <a:ext cx="1944212"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坚持艰苦奋斗</a:t>
            </a:r>
            <a:endParaRPr lang="zh-CN" altLang="en-US" sz="1300" dirty="0">
              <a:latin typeface="微软雅黑" panose="020B0503020204020204" charset="-122"/>
              <a:ea typeface="微软雅黑" panose="020B0503020204020204" charset="-122"/>
            </a:endParaRPr>
          </a:p>
        </p:txBody>
      </p:sp>
      <p:sp>
        <p:nvSpPr>
          <p:cNvPr id="11" name="平行四边形 10"/>
          <p:cNvSpPr/>
          <p:nvPr userDrawn="1"/>
        </p:nvSpPr>
        <p:spPr>
          <a:xfrm>
            <a:off x="9429375" y="1012233"/>
            <a:ext cx="2097906"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不断学习创新</a:t>
            </a:r>
            <a:endParaRPr lang="zh-CN" altLang="en-US" sz="1300" dirty="0">
              <a:latin typeface="微软雅黑" panose="020B0503020204020204" charset="-122"/>
              <a:ea typeface="微软雅黑" panose="020B0503020204020204" charset="-122"/>
            </a:endParaRPr>
          </a:p>
        </p:txBody>
      </p:sp>
      <p:sp>
        <p:nvSpPr>
          <p:cNvPr id="12" name="TextBox 3"/>
          <p:cNvSpPr txBox="1"/>
          <p:nvPr userDrawn="1"/>
        </p:nvSpPr>
        <p:spPr>
          <a:xfrm>
            <a:off x="0" y="2079200"/>
            <a:ext cx="12192000" cy="1980000"/>
          </a:xfrm>
          <a:prstGeom prst="rect">
            <a:avLst/>
          </a:prstGeom>
          <a:solidFill>
            <a:srgbClr val="0086D1"/>
          </a:solidFill>
        </p:spPr>
        <p:txBody>
          <a:bodyPr wrap="square" rtlCol="0">
            <a:spAutoFit/>
          </a:bodyPr>
          <a:lstStyle/>
          <a:p>
            <a:pPr algn="ctr">
              <a:lnSpc>
                <a:spcPct val="150000"/>
              </a:lnSpc>
            </a:pPr>
            <a:endParaRPr lang="zh-CN" altLang="en-US" sz="6000" dirty="0">
              <a:solidFill>
                <a:srgbClr val="92D05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9DE5CBF-E929-4844-B99E-DA279DC65092}" type="slidenum">
              <a:rPr lang="zh-CN" altLang="en-US" smtClean="0"/>
            </a:fld>
            <a:endParaRPr lang="zh-CN" altLang="en-US"/>
          </a:p>
        </p:txBody>
      </p:sp>
      <p:pic>
        <p:nvPicPr>
          <p:cNvPr id="6" name="Picture 7" descr="图片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 y="0"/>
            <a:ext cx="12191999"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27AC1-12D2-45B1-9F34-FFFEF012240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D290D-1E15-4D56-AEE2-CD77A1C4222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9B74A-4C05-437F-A8DC-EE8B1971B02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E5CBF-E929-4844-B99E-DA279DC6509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6.png"/><Relationship Id="rId2" Type="http://schemas.openxmlformats.org/officeDocument/2006/relationships/tags" Target="../tags/tag11.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tags" Target="../tags/tag12.xml"/><Relationship Id="rId2" Type="http://schemas.openxmlformats.org/officeDocument/2006/relationships/image" Target="../media/image7.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3.xml"/><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4.png"/><Relationship Id="rId2" Type="http://schemas.openxmlformats.org/officeDocument/2006/relationships/tags" Target="../tags/tag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4.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4.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5.png"/><Relationship Id="rId2" Type="http://schemas.openxmlformats.org/officeDocument/2006/relationships/tags" Target="../tags/tag10.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409347" y="2150853"/>
            <a:ext cx="9213215" cy="1753235"/>
          </a:xfrm>
          <a:prstGeom prst="rect">
            <a:avLst/>
          </a:prstGeom>
          <a:noFill/>
        </p:spPr>
        <p:txBody>
          <a:bodyPr wrap="none" rtlCol="0">
            <a:spAutoFit/>
          </a:bodyPr>
          <a:lstStyle/>
          <a:p>
            <a:pPr algn="ct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Brief </a:t>
            </a: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Introduction of</a:t>
            </a:r>
            <a:endParaRPr lang="en-US" altLang="zh-CN" sz="5400" b="1" dirty="0" smtClean="0">
              <a:solidFill>
                <a:schemeClr val="bg1"/>
              </a:solidFill>
              <a:latin typeface="Times New Roman" panose="02020603050405020304" pitchFamily="18" charset="0"/>
              <a:cs typeface="Times New Roman" panose="02020603050405020304" pitchFamily="18" charset="0"/>
              <a:sym typeface="+mn-ea"/>
            </a:endParaRPr>
          </a:p>
          <a:p>
            <a:pPr algn="ct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Y44SE Plus STR Detection Kit</a:t>
            </a:r>
            <a:endParaRPr lang="en-US" altLang="zh-CN" sz="5400" b="1" dirty="0" smtClean="0">
              <a:solidFill>
                <a:schemeClr val="bg1"/>
              </a:solidFill>
              <a:latin typeface="Times New Roman" panose="02020603050405020304" pitchFamily="18" charset="0"/>
              <a:cs typeface="Times New Roman" panose="02020603050405020304" pitchFamily="18" charset="0"/>
              <a:sym typeface="+mn-ea"/>
            </a:endParaRPr>
          </a:p>
        </p:txBody>
      </p:sp>
      <p:sp>
        <p:nvSpPr>
          <p:cNvPr id="7" name="文本框 6"/>
          <p:cNvSpPr txBox="1"/>
          <p:nvPr/>
        </p:nvSpPr>
        <p:spPr>
          <a:xfrm>
            <a:off x="3171418" y="4856441"/>
            <a:ext cx="6154249" cy="461665"/>
          </a:xfrm>
          <a:prstGeom prst="rect">
            <a:avLst/>
          </a:prstGeom>
          <a:noFill/>
        </p:spPr>
        <p:txBody>
          <a:bodyPr wrap="none" rtlCol="0">
            <a:spAutoFit/>
          </a:bodyPr>
          <a:lstStyle/>
          <a:p>
            <a:pPr lvl="0">
              <a:defRPr/>
            </a:pPr>
            <a:r>
              <a:rPr lang="en-US" altLang="zh-CN" sz="2400" dirty="0">
                <a:latin typeface="Times New Roman" panose="02020603050405020304" pitchFamily="18" charset="0"/>
                <a:cs typeface="Times New Roman" panose="02020603050405020304" pitchFamily="18" charset="0"/>
              </a:rPr>
              <a:t>Jiangsu </a:t>
            </a:r>
            <a:r>
              <a:rPr lang="en-US" altLang="zh-CN" sz="2400" dirty="0" err="1">
                <a:latin typeface="Times New Roman" panose="02020603050405020304" pitchFamily="18" charset="0"/>
                <a:cs typeface="Times New Roman" panose="02020603050405020304" pitchFamily="18" charset="0"/>
              </a:rPr>
              <a:t>Superbio</a:t>
            </a:r>
            <a:r>
              <a:rPr lang="en-US" altLang="zh-CN" sz="2400" dirty="0">
                <a:latin typeface="Times New Roman" panose="02020603050405020304" pitchFamily="18" charset="0"/>
                <a:cs typeface="Times New Roman" panose="02020603050405020304" pitchFamily="18" charset="0"/>
              </a:rPr>
              <a:t> Biomedical (Nanjing) </a:t>
            </a:r>
            <a:r>
              <a:rPr lang="en-US" altLang="zh-CN" sz="2400" dirty="0" err="1">
                <a:latin typeface="Times New Roman" panose="02020603050405020304" pitchFamily="18" charset="0"/>
                <a:cs typeface="Times New Roman" panose="02020603050405020304" pitchFamily="18" charset="0"/>
              </a:rPr>
              <a:t>Co.,Ltd</a:t>
            </a:r>
            <a:r>
              <a:rPr lang="en-US" altLang="zh-CN" sz="2400" dirty="0">
                <a:latin typeface="Times New Roman" panose="02020603050405020304" pitchFamily="18" charset="0"/>
                <a:cs typeface="Times New Roman" panose="02020603050405020304" pitchFamily="18" charset="0"/>
              </a:rPr>
              <a:t>.</a:t>
            </a:r>
            <a:endParaRPr kumimoji="0" lang="zh-CN"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8" name="文本框 7"/>
          <p:cNvSpPr txBox="1"/>
          <p:nvPr/>
        </p:nvSpPr>
        <p:spPr>
          <a:xfrm>
            <a:off x="7985271" y="4251816"/>
            <a:ext cx="243711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rPr>
              <a:t>May 2023</a:t>
            </a:r>
            <a:r>
              <a:rPr kumimoji="0" lang="zh-CN" altLang="en-US"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rPr>
              <a:t> </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665162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sym typeface="+mn-ea"/>
              </a:rPr>
              <a:t>3.2 Amplification Results of LD </a:t>
            </a:r>
            <a:r>
              <a:rPr lang="en-US" altLang="zh-CN" sz="2400" b="1" dirty="0">
                <a:solidFill>
                  <a:schemeClr val="bg1"/>
                </a:solidFill>
                <a:latin typeface="Times New Roman" panose="02020603050405020304" pitchFamily="18" charset="0"/>
                <a:cs typeface="Times New Roman" panose="02020603050405020304" pitchFamily="18" charset="0"/>
                <a:sym typeface="+mn-ea"/>
              </a:rPr>
              <a:t>Analyzed </a:t>
            </a:r>
            <a:r>
              <a:rPr lang="en-US" altLang="zh-CN" sz="2400" b="1" dirty="0">
                <a:solidFill>
                  <a:schemeClr val="bg1"/>
                </a:solidFill>
                <a:latin typeface="Times New Roman" panose="02020603050405020304" pitchFamily="18" charset="0"/>
                <a:cs typeface="Times New Roman" panose="02020603050405020304" pitchFamily="18" charset="0"/>
                <a:sym typeface="+mn-ea"/>
              </a:rPr>
              <a:t>on 3500</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4" name="图片 3"/>
          <p:cNvPicPr>
            <a:picLocks noChangeAspect="1"/>
          </p:cNvPicPr>
          <p:nvPr>
            <p:custDataLst>
              <p:tags r:id="rId2"/>
            </p:custDataLst>
          </p:nvPr>
        </p:nvPicPr>
        <p:blipFill>
          <a:blip r:embed="rId3"/>
          <a:stretch>
            <a:fillRect/>
          </a:stretch>
        </p:blipFill>
        <p:spPr>
          <a:xfrm>
            <a:off x="533400" y="1219200"/>
            <a:ext cx="11106150" cy="52578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Service &amp; Cooperation</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6" y="220287"/>
            <a:ext cx="316230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Service &amp; Cooperation</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rotWithShape="1">
          <a:blip r:embed="rId2">
            <a:extLst>
              <a:ext uri="{28A0092B-C50C-407E-A947-70E740481C1C}">
                <a14:useLocalDpi xmlns:a14="http://schemas.microsoft.com/office/drawing/2010/main" val="0"/>
              </a:ext>
            </a:extLst>
          </a:blip>
          <a:srcRect r="13330"/>
          <a:stretch>
            <a:fillRect/>
          </a:stretch>
        </p:blipFill>
        <p:spPr>
          <a:xfrm>
            <a:off x="888829" y="1386401"/>
            <a:ext cx="4238648" cy="5315274"/>
          </a:xfrm>
          <a:prstGeom prst="rect">
            <a:avLst/>
          </a:prstGeom>
          <a:ln>
            <a:noFill/>
          </a:ln>
          <a:effectLst>
            <a:outerShdw blurRad="292100" dist="139700" dir="2700000" algn="tl" rotWithShape="0">
              <a:srgbClr val="333333">
                <a:alpha val="65000"/>
              </a:srgbClr>
            </a:outerShdw>
          </a:effectLst>
        </p:spPr>
      </p:pic>
      <p:sp>
        <p:nvSpPr>
          <p:cNvPr id="3" name="TextBox 2"/>
          <p:cNvSpPr txBox="1"/>
          <p:nvPr>
            <p:custDataLst>
              <p:tags r:id="rId3"/>
            </p:custDataLst>
          </p:nvPr>
        </p:nvSpPr>
        <p:spPr>
          <a:xfrm>
            <a:off x="6624320" y="1386205"/>
            <a:ext cx="4695190" cy="5077460"/>
          </a:xfrm>
          <a:prstGeom prst="rect">
            <a:avLst/>
          </a:prstGeom>
          <a:noFill/>
        </p:spPr>
        <p:txBody>
          <a:bodyPr wrap="square" rtlCol="0">
            <a:spAutoFit/>
          </a:bodyPr>
          <a:lstStyle/>
          <a:p>
            <a:pPr algn="l">
              <a:lnSpc>
                <a:spcPct val="100000"/>
              </a:lnSpc>
              <a:buClrTx/>
              <a:buSzTx/>
              <a:buFontTx/>
            </a:pPr>
            <a:r>
              <a:rPr lang="en-US" altLang="zh-CN" dirty="0" smtClean="0">
                <a:latin typeface="Times New Roman" panose="02020603050405020304" pitchFamily="18" charset="0"/>
                <a:cs typeface="Times New Roman" panose="02020603050405020304" pitchFamily="18" charset="0"/>
              </a:rPr>
              <a:t> </a:t>
            </a:r>
            <a:r>
              <a:rPr lang="en-US" altLang="zh-CN" dirty="0" smtClean="0">
                <a:solidFill>
                  <a:schemeClr val="tx1"/>
                </a:solidFill>
                <a:latin typeface="Times New Roman" panose="02020603050405020304" pitchFamily="18" charset="0"/>
                <a:cs typeface="Times New Roman" panose="02020603050405020304" pitchFamily="18" charset="0"/>
              </a:rPr>
              <a:t>     Jiangsu Superbio Biomedical Co. Ltd., founded in 2011, is a cutting-edge technology enterprise owning the Practice License of Medical Institution, which </a:t>
            </a:r>
            <a:r>
              <a:rPr lang="en-US" altLang="zh-CN" dirty="0" smtClean="0">
                <a:solidFill>
                  <a:schemeClr val="tx1"/>
                </a:solidFill>
                <a:latin typeface="Times New Roman" panose="02020603050405020304" pitchFamily="18" charset="0"/>
                <a:cs typeface="Times New Roman" panose="02020603050405020304" pitchFamily="18" charset="0"/>
                <a:sym typeface="+mn-ea"/>
              </a:rPr>
              <a:t>specializes in  the research and testing of gene sequencing industry, and</a:t>
            </a:r>
            <a:r>
              <a:rPr lang="en-US" altLang="zh-CN" dirty="0" smtClean="0">
                <a:solidFill>
                  <a:schemeClr val="tx1"/>
                </a:solidFill>
                <a:latin typeface="Times New Roman" panose="02020603050405020304" pitchFamily="18" charset="0"/>
                <a:cs typeface="Times New Roman" panose="02020603050405020304" pitchFamily="18" charset="0"/>
              </a:rPr>
              <a:t> integrates R&amp;D, production and sales. The company's products and services cover forensic testing, medical testing, food/environment/medicine testing, instrumentation and software.</a:t>
            </a:r>
            <a:endParaRPr lang="en-US" altLang="zh-CN" dirty="0" smtClean="0">
              <a:solidFill>
                <a:schemeClr val="tx1"/>
              </a:solidFill>
              <a:latin typeface="Times New Roman" panose="02020603050405020304" pitchFamily="18" charset="0"/>
              <a:cs typeface="Times New Roman" panose="02020603050405020304" pitchFamily="18" charset="0"/>
            </a:endParaRPr>
          </a:p>
          <a:p>
            <a:pPr algn="l">
              <a:lnSpc>
                <a:spcPct val="100000"/>
              </a:lnSpc>
              <a:buClrTx/>
              <a:buSzTx/>
              <a:buFontTx/>
            </a:pPr>
            <a:r>
              <a:rPr lang="en-US" altLang="zh-CN" dirty="0" smtClean="0">
                <a:solidFill>
                  <a:schemeClr val="tx1"/>
                </a:solidFill>
                <a:latin typeface="Times New Roman" panose="02020603050405020304" pitchFamily="18" charset="0"/>
                <a:cs typeface="Times New Roman" panose="02020603050405020304" pitchFamily="18" charset="0"/>
              </a:rPr>
              <a:t>      We are willing to provide clients with scientific research services related to forensic DNA testing, such as research projects and papers publication, solving all the difficulties encountered in the experiment for you.</a:t>
            </a:r>
            <a:endParaRPr lang="en-US" altLang="zh-CN" dirty="0" smtClean="0">
              <a:solidFill>
                <a:schemeClr val="tx1"/>
              </a:solidFill>
              <a:latin typeface="Times New Roman" panose="02020603050405020304" pitchFamily="18" charset="0"/>
              <a:cs typeface="Times New Roman" panose="02020603050405020304" pitchFamily="18" charset="0"/>
            </a:endParaRPr>
          </a:p>
          <a:p>
            <a:pPr algn="l">
              <a:lnSpc>
                <a:spcPct val="100000"/>
              </a:lnSpc>
              <a:buClrTx/>
              <a:buSzTx/>
              <a:buFontTx/>
            </a:pPr>
            <a:r>
              <a:rPr lang="en-US" altLang="zh-CN" dirty="0" smtClean="0">
                <a:solidFill>
                  <a:schemeClr val="tx1"/>
                </a:solidFill>
                <a:latin typeface="Times New Roman" panose="02020603050405020304" pitchFamily="18" charset="0"/>
                <a:cs typeface="Times New Roman" panose="02020603050405020304" pitchFamily="18" charset="0"/>
              </a:rPr>
              <a:t>      We sincerely look forward to cooperate with you in developing products and researching projects.</a:t>
            </a:r>
            <a:endParaRPr lang="en-US" altLang="zh-CN"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156135" y="2651425"/>
            <a:ext cx="12192000" cy="923330"/>
          </a:xfrm>
          <a:prstGeom prst="rect">
            <a:avLst/>
          </a:prstGeom>
        </p:spPr>
        <p:txBody>
          <a:bodyPr wrap="square">
            <a:spAutoFit/>
          </a:bodyPr>
          <a:lstStyle/>
          <a:p>
            <a:pPr algn="ctr"/>
            <a:r>
              <a:rPr lang="en-US" altLang="zh-CN" sz="5400" b="1" dirty="0">
                <a:solidFill>
                  <a:srgbClr val="0086D1"/>
                </a:solidFill>
                <a:latin typeface="微软雅黑" panose="020B0503020204020204" charset="-122"/>
                <a:ea typeface="微软雅黑" panose="020B0503020204020204" charset="-122"/>
              </a:rPr>
              <a:t>THANKS</a:t>
            </a:r>
            <a:r>
              <a:rPr lang="en-US" altLang="zh-CN" sz="4800" b="1" dirty="0">
                <a:solidFill>
                  <a:srgbClr val="0086D1"/>
                </a:solidFill>
                <a:latin typeface="微软雅黑" panose="020B0503020204020204" charset="-122"/>
                <a:ea typeface="微软雅黑" panose="020B0503020204020204" charset="-122"/>
              </a:rPr>
              <a:t>!</a:t>
            </a:r>
            <a:endParaRPr lang="zh-CN" altLang="en-US" sz="4800" dirty="0">
              <a:solidFill>
                <a:prstClr val="black"/>
              </a:solidFill>
              <a:latin typeface="Arial" panose="020B0604020202020204"/>
              <a:ea typeface="微软雅黑" panose="020B0503020204020204" charset="-122"/>
            </a:endParaRPr>
          </a:p>
        </p:txBody>
      </p:sp>
      <p:grpSp>
        <p:nvGrpSpPr>
          <p:cNvPr id="6" name="组合 5"/>
          <p:cNvGrpSpPr/>
          <p:nvPr/>
        </p:nvGrpSpPr>
        <p:grpSpPr>
          <a:xfrm>
            <a:off x="0" y="6350405"/>
            <a:ext cx="9711111" cy="46847"/>
            <a:chOff x="2580023" y="5846613"/>
            <a:chExt cx="9177866" cy="45719"/>
          </a:xfrm>
        </p:grpSpPr>
        <p:cxnSp>
          <p:nvCxnSpPr>
            <p:cNvPr id="7" name="直接连接符 6"/>
            <p:cNvCxnSpPr/>
            <p:nvPr userDrawn="1"/>
          </p:nvCxnSpPr>
          <p:spPr>
            <a:xfrm flipV="1">
              <a:off x="2580023" y="5891337"/>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userDrawn="1"/>
          </p:nvCxnSpPr>
          <p:spPr>
            <a:xfrm flipV="1">
              <a:off x="2580023" y="5846613"/>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11427044" y="6350405"/>
            <a:ext cx="764956" cy="47888"/>
            <a:chOff x="2580023" y="5846613"/>
            <a:chExt cx="9177866" cy="45719"/>
          </a:xfrm>
        </p:grpSpPr>
        <p:cxnSp>
          <p:nvCxnSpPr>
            <p:cNvPr id="10" name="直接连接符 9"/>
            <p:cNvCxnSpPr/>
            <p:nvPr userDrawn="1"/>
          </p:nvCxnSpPr>
          <p:spPr>
            <a:xfrm flipV="1">
              <a:off x="2580023" y="5891337"/>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V="1">
              <a:off x="2580023" y="5846613"/>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grpSp>
      <p:pic>
        <p:nvPicPr>
          <p:cNvPr id="12" name="Picture 3" descr="C:\Documents and Settings\Administrator\My Documents\Jingoal\zz@8115279\RecvFiles\LOGO-01-01.png"/>
          <p:cNvPicPr>
            <a:picLocks noChangeAspect="1" noChangeArrowheads="1"/>
          </p:cNvPicPr>
          <p:nvPr/>
        </p:nvPicPr>
        <p:blipFill>
          <a:blip r:embed="rId1" cstate="print"/>
          <a:srcRect/>
          <a:stretch>
            <a:fillRect/>
          </a:stretch>
        </p:blipFill>
        <p:spPr bwMode="auto">
          <a:xfrm>
            <a:off x="9723303" y="6165861"/>
            <a:ext cx="1715933" cy="369087"/>
          </a:xfrm>
          <a:prstGeom prst="rect">
            <a:avLst/>
          </a:prstGeom>
          <a:noFill/>
        </p:spPr>
      </p:pic>
      <p:sp>
        <p:nvSpPr>
          <p:cNvPr id="2" name="矩形 1"/>
          <p:cNvSpPr/>
          <p:nvPr>
            <p:custDataLst>
              <p:tags r:id="rId2"/>
            </p:custDataLst>
          </p:nvPr>
        </p:nvSpPr>
        <p:spPr>
          <a:xfrm>
            <a:off x="0" y="4829175"/>
            <a:ext cx="5676900" cy="1476375"/>
          </a:xfrm>
          <a:prstGeom prst="rect">
            <a:avLst/>
          </a:prstGeom>
        </p:spPr>
        <p:txBody>
          <a:bodyPr wrap="square">
            <a:spAutoFit/>
          </a:bodyPr>
          <a:p>
            <a:pPr algn="l"/>
            <a:r>
              <a:rPr lang="en-US" altLang="zh-CN" b="1" dirty="0" smtClean="0">
                <a:latin typeface="Times New Roman" panose="02020603050405020304" pitchFamily="18" charset="0"/>
                <a:ea typeface="楷体" panose="02010609060101010101" pitchFamily="49" charset="-122"/>
                <a:cs typeface="Times New Roman" panose="02020603050405020304" pitchFamily="18" charset="0"/>
                <a:sym typeface="+mn-ea"/>
              </a:rPr>
              <a:t>Contact Us</a:t>
            </a:r>
            <a:endParaRPr lang="en-US" altLang="zh-CN" b="1"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Address: Sino-Danish Ecological Life Science Industrial Park, No.3-1 Xinjinxhu Road, Pukou District, Nanjing</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Tel: 400-616-2676</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Website: http://www.superbio.cn/</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Features of Y44SE Plus</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617664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ea typeface="微软雅黑" panose="020B0503020204020204" charset="-122"/>
                <a:cs typeface="Times New Roman" panose="02020603050405020304" pitchFamily="18" charset="0"/>
              </a:rPr>
              <a:t>1.1 </a:t>
            </a:r>
            <a:r>
              <a:rPr lang="en-US" altLang="zh-CN" sz="2400" b="1" dirty="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Features of Y44SE Plus</a:t>
            </a:r>
            <a:r>
              <a:rPr lang="en-US" altLang="zh-CN" sz="2400" b="1" dirty="0">
                <a:solidFill>
                  <a:schemeClr val="bg1"/>
                </a:solidFill>
                <a:latin typeface="Times New Roman" panose="02020603050405020304" pitchFamily="18" charset="0"/>
                <a:cs typeface="Times New Roman" panose="02020603050405020304" pitchFamily="18" charset="0"/>
                <a:sym typeface="+mn-ea"/>
              </a:rPr>
              <a:t> STR Detection 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sp>
        <p:nvSpPr>
          <p:cNvPr id="2" name="矩形 1"/>
          <p:cNvSpPr/>
          <p:nvPr>
            <p:custDataLst>
              <p:tags r:id="rId2"/>
            </p:custDataLst>
          </p:nvPr>
        </p:nvSpPr>
        <p:spPr>
          <a:xfrm>
            <a:off x="657860" y="1333500"/>
            <a:ext cx="10876280" cy="3969385"/>
          </a:xfrm>
          <a:prstGeom prst="rect">
            <a:avLst/>
          </a:prstGeom>
          <a:effectLst/>
        </p:spPr>
        <p:txBody>
          <a:bodyPr wrap="square">
            <a:spAutoFit/>
          </a:bodyPr>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1.</a:t>
            </a:r>
            <a:r>
              <a:rPr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 </a:t>
            </a:r>
            <a:r>
              <a:rPr lang="en-US"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sym typeface="+mn-ea"/>
              </a:rPr>
              <a:t>Y44SE Plus is a </a:t>
            </a:r>
            <a:r>
              <a:rPr lang="en-US"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6-color </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fluorescence detection </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kit which is applicable for detecting </a:t>
            </a:r>
            <a:r>
              <a:rPr lang="en-US"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41</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 Y-STR loci including 32 low mutating STR loci (mutation rate &lt;1%) and </a:t>
            </a:r>
            <a:r>
              <a:rPr lang="en-US"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9 rapid mutating loci</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 (mutation rate&gt;1%), and</a:t>
            </a:r>
            <a:r>
              <a:rPr lang="en-US"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sym typeface="+mn-ea"/>
              </a:rPr>
              <a:t> 3 Y-indels. </a:t>
            </a:r>
            <a:endParaRPr lang="en-US"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endParaRPr>
          </a:p>
          <a:p>
            <a:endParaRPr lang="en-US" altLang="zh-CN"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2. </a:t>
            </a:r>
            <a:r>
              <a:rPr lang="en-US" altLang="zh-CN"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rPr>
              <a:t>Y44SE Plus</a:t>
            </a:r>
            <a:r>
              <a:rPr lang="en-US" altLang="zh-CN"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rPr>
              <a:t> </a:t>
            </a:r>
            <a:r>
              <a:rPr lang="zh-CN" altLang="zh-CN" dirty="0">
                <a:solidFill>
                  <a:schemeClr val="tx1"/>
                </a:solidFill>
                <a:latin typeface="Times New Roman" panose="02020603050405020304" pitchFamily="18" charset="0"/>
                <a:cs typeface="Times New Roman" panose="02020603050405020304" pitchFamily="18" charset="0"/>
                <a:sym typeface="+mn-ea"/>
              </a:rPr>
              <a:t>is</a:t>
            </a:r>
            <a:r>
              <a:rPr lang="zh-CN" altLang="zh-CN" dirty="0">
                <a:latin typeface="Times New Roman" panose="02020603050405020304" pitchFamily="18" charset="0"/>
                <a:cs typeface="Times New Roman" panose="02020603050405020304" pitchFamily="18" charset="0"/>
                <a:sym typeface="+mn-ea"/>
              </a:rPr>
              <a:t> applicable for </a:t>
            </a:r>
            <a:r>
              <a:rPr lang="zh-CN" altLang="zh-CN" dirty="0">
                <a:solidFill>
                  <a:srgbClr val="FF0000"/>
                </a:solidFill>
                <a:latin typeface="Times New Roman" panose="02020603050405020304" pitchFamily="18" charset="0"/>
                <a:cs typeface="Times New Roman" panose="02020603050405020304" pitchFamily="18" charset="0"/>
                <a:sym typeface="+mn-ea"/>
              </a:rPr>
              <a:t>Y-STR library building,</a:t>
            </a:r>
            <a:r>
              <a:rPr lang="zh-CN" altLang="zh-CN" dirty="0">
                <a:latin typeface="Times New Roman" panose="02020603050405020304" pitchFamily="18" charset="0"/>
                <a:cs typeface="Times New Roman" panose="02020603050405020304" pitchFamily="18" charset="0"/>
                <a:sym typeface="+mn-ea"/>
              </a:rPr>
              <a:t> especially suitable for </a:t>
            </a:r>
            <a:r>
              <a:rPr lang="zh-CN" altLang="zh-CN" dirty="0">
                <a:solidFill>
                  <a:srgbClr val="FF0000"/>
                </a:solidFill>
                <a:latin typeface="Times New Roman" panose="02020603050405020304" pitchFamily="18" charset="0"/>
                <a:cs typeface="Times New Roman" panose="02020603050405020304" pitchFamily="18" charset="0"/>
                <a:sym typeface="+mn-ea"/>
              </a:rPr>
              <a:t>male family investigation.</a:t>
            </a:r>
            <a:r>
              <a:rPr lang="en-US" altLang="zh-CN" dirty="0">
                <a:solidFill>
                  <a:srgbClr val="FF0000"/>
                </a:solidFill>
                <a:latin typeface="Times New Roman" panose="02020603050405020304" pitchFamily="18" charset="0"/>
                <a:cs typeface="Times New Roman" panose="02020603050405020304" pitchFamily="18" charset="0"/>
                <a:sym typeface="+mn-ea"/>
              </a:rPr>
              <a:t> This kit </a:t>
            </a:r>
            <a:r>
              <a:rPr lang="zh-CN" altLang="zh-CN" dirty="0">
                <a:latin typeface="Times New Roman" panose="02020603050405020304" pitchFamily="18" charset="0"/>
                <a:cs typeface="Times New Roman" panose="02020603050405020304" pitchFamily="18" charset="0"/>
                <a:sym typeface="+mn-ea"/>
              </a:rPr>
              <a:t>has </a:t>
            </a:r>
            <a:r>
              <a:rPr lang="zh-CN" altLang="zh-CN" dirty="0">
                <a:solidFill>
                  <a:srgbClr val="FF0000"/>
                </a:solidFill>
                <a:latin typeface="Times New Roman" panose="02020603050405020304" pitchFamily="18" charset="0"/>
                <a:cs typeface="Times New Roman" panose="02020603050405020304" pitchFamily="18" charset="0"/>
                <a:sym typeface="+mn-ea"/>
              </a:rPr>
              <a:t>strong discrimination power (DP)  and high accuracy.</a:t>
            </a:r>
            <a:r>
              <a:rPr lang="en-US" altLang="zh-CN" dirty="0">
                <a:solidFill>
                  <a:srgbClr val="FF0000"/>
                </a:solidFill>
                <a:latin typeface="Times New Roman" panose="02020603050405020304" pitchFamily="18" charset="0"/>
                <a:cs typeface="Times New Roman" panose="02020603050405020304" pitchFamily="18" charset="0"/>
                <a:sym typeface="+mn-ea"/>
              </a:rPr>
              <a:t> </a:t>
            </a:r>
            <a:r>
              <a:rPr lang="en-US" altLang="zh-CN" dirty="0">
                <a:solidFill>
                  <a:schemeClr val="tx1"/>
                </a:solidFill>
                <a:latin typeface="Times New Roman" panose="02020603050405020304" pitchFamily="18" charset="0"/>
                <a:cs typeface="Times New Roman" panose="02020603050405020304" pitchFamily="18" charset="0"/>
                <a:sym typeface="+mn-ea"/>
              </a:rPr>
              <a:t>It </a:t>
            </a:r>
            <a:r>
              <a:rPr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sym typeface="+mn-ea"/>
              </a:rPr>
              <a:t>in</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cludes all 35 loci that are </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required</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 and selected in the Y library building standard</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3. Y44SE Plus contains </a:t>
            </a:r>
            <a:r>
              <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10 mini-STRs</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 (loci within 220bp of amplification length), facilitating the acquisition of more DNA information from degraded specimens.</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4. </a:t>
            </a:r>
            <a:r>
              <a:rPr lang="en-US" altLang="zh-CN" dirty="0" smtClean="0">
                <a:solidFill>
                  <a:srgbClr val="FF0000"/>
                </a:solidFill>
                <a:effectLst/>
                <a:latin typeface="Times New Roman" panose="02020603050405020304" pitchFamily="18" charset="0"/>
                <a:cs typeface="Times New Roman" panose="02020603050405020304" pitchFamily="18" charset="0"/>
                <a:sym typeface="+mn-ea"/>
              </a:rPr>
              <a:t>Strong compatibility.</a:t>
            </a:r>
            <a:r>
              <a:rPr lang="en-US" altLang="zh-CN" dirty="0" smtClean="0">
                <a:effectLst/>
                <a:latin typeface="Times New Roman" panose="02020603050405020304" pitchFamily="18" charset="0"/>
                <a:cs typeface="Times New Roman" panose="02020603050405020304" pitchFamily="18" charset="0"/>
                <a:sym typeface="+mn-ea"/>
              </a:rPr>
              <a:t> Y44SE Plus is compatible with the direct amplification of various samples and the amplification of purified DNA.</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5. </a:t>
            </a:r>
            <a:r>
              <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Rapid amplification.</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The whole PCR process using Y44SE Plus takes 70min.</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626681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1.2 Loci Arrangement Diagram of Y44SE Plus </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2" name="图片 1" descr="微信截图_20201123142036"/>
          <p:cNvPicPr>
            <a:picLocks noChangeAspect="1"/>
          </p:cNvPicPr>
          <p:nvPr>
            <p:custDataLst>
              <p:tags r:id="rId2"/>
            </p:custDataLst>
          </p:nvPr>
        </p:nvPicPr>
        <p:blipFill>
          <a:blip r:embed="rId3"/>
          <a:stretch>
            <a:fillRect/>
          </a:stretch>
        </p:blipFill>
        <p:spPr>
          <a:xfrm>
            <a:off x="1251585" y="911225"/>
            <a:ext cx="9914255" cy="547814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General Information of Y44SE Plus</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5" y="220287"/>
            <a:ext cx="662305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2.1 Y44SE Plus STR Detection Kit (100 RXN/Kit)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表格 1"/>
          <p:cNvGraphicFramePr>
            <a:graphicFrameLocks noGrp="1"/>
          </p:cNvGraphicFramePr>
          <p:nvPr>
            <p:custDataLst>
              <p:tags r:id="rId2"/>
            </p:custDataLst>
          </p:nvPr>
        </p:nvGraphicFramePr>
        <p:xfrm>
          <a:off x="1752600" y="1524000"/>
          <a:ext cx="4342765" cy="2572385"/>
        </p:xfrm>
        <a:graphic>
          <a:graphicData uri="http://schemas.openxmlformats.org/drawingml/2006/table">
            <a:tbl>
              <a:tblPr firstRow="1" firstCol="1" bandRow="1">
                <a:tableStyleId>{5C22544A-7EE6-4342-B048-85BDC9FD1C3A}</a:tableStyleId>
              </a:tblPr>
              <a:tblGrid>
                <a:gridCol w="2818765"/>
                <a:gridCol w="1524000"/>
              </a:tblGrid>
              <a:tr h="457200">
                <a:tc>
                  <a:txBody>
                    <a:bodyPr/>
                    <a:p>
                      <a:pPr algn="ctr">
                        <a:spcAft>
                          <a:spcPts val="0"/>
                        </a:spcAft>
                      </a:pPr>
                      <a:r>
                        <a:rPr sz="1800" b="0" kern="100" dirty="0" smtClean="0">
                          <a:effectLst/>
                          <a:latin typeface="Times New Roman" panose="02020603050405020304" pitchFamily="18" charset="0"/>
                          <a:cs typeface="Times New Roman" panose="02020603050405020304" pitchFamily="18" charset="0"/>
                          <a:sym typeface="+mn-ea"/>
                        </a:rPr>
                        <a:t>Pre-amplification Kit</a:t>
                      </a:r>
                      <a:endParaRPr lang="zh-CN"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sz="1800" b="0" kern="100" dirty="0" smtClean="0">
                          <a:solidFill>
                            <a:schemeClr val="tx1"/>
                          </a:solidFill>
                          <a:effectLst/>
                          <a:latin typeface="Times New Roman" panose="02020603050405020304" pitchFamily="18" charset="0"/>
                          <a:cs typeface="Times New Roman" panose="02020603050405020304" pitchFamily="18" charset="0"/>
                          <a:sym typeface="+mn-ea"/>
                        </a:rPr>
                        <a:t>100 RXN</a:t>
                      </a:r>
                      <a:endParaRPr lang="en-US" sz="1800" b="0" kern="10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rgbClr val="00B050"/>
                    </a:solidFill>
                  </a:tcPr>
                </a:tc>
              </a:tr>
              <a:tr h="315530">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2.5×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PCR Mix</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340045">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Primers</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PCR</a:t>
                      </a:r>
                      <a:r>
                        <a:rPr lang="en-US" sz="1800" b="0" kern="100" baseline="0" dirty="0" smtClean="0">
                          <a:solidFill>
                            <a:schemeClr val="tx2">
                              <a:lumMod val="50000"/>
                            </a:schemeClr>
                          </a:solidFill>
                          <a:effectLst/>
                          <a:latin typeface="Times New Roman" panose="02020603050405020304" pitchFamily="18" charset="0"/>
                          <a:cs typeface="Times New Roman" panose="02020603050405020304" pitchFamily="18" charset="0"/>
                        </a:rPr>
                        <a:t> Grade</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Water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297539">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9948 (0.5ng/µL</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315530">
                <a:tc>
                  <a:txBody>
                    <a:bodyPr/>
                    <a:p>
                      <a:pPr algn="ctr">
                        <a:spcAft>
                          <a:spcPts val="0"/>
                        </a:spcAft>
                      </a:pPr>
                      <a:r>
                        <a:rPr lang="en-US" sz="1800" b="0" i="1" kern="100" dirty="0">
                          <a:solidFill>
                            <a:schemeClr val="tx1"/>
                          </a:solidFill>
                          <a:effectLst/>
                          <a:latin typeface="Times New Roman" panose="02020603050405020304" pitchFamily="18" charset="0"/>
                          <a:cs typeface="Times New Roman" panose="02020603050405020304" pitchFamily="18" charset="0"/>
                          <a:sym typeface="+mn-ea"/>
                        </a:rPr>
                        <a:t>Taq</a:t>
                      </a:r>
                      <a:r>
                        <a:rPr lang="en-US" sz="1800" b="0" kern="100" dirty="0">
                          <a:solidFill>
                            <a:schemeClr val="tx1"/>
                          </a:solidFill>
                          <a:effectLst/>
                          <a:latin typeface="Times New Roman" panose="02020603050405020304" pitchFamily="18" charset="0"/>
                          <a:cs typeface="Times New Roman" panose="02020603050405020304" pitchFamily="18" charset="0"/>
                          <a:sym typeface="+mn-ea"/>
                        </a:rPr>
                        <a:t> DNA</a:t>
                      </a:r>
                      <a:r>
                        <a:rPr lang="zh-CN" sz="1800" b="0" kern="100" dirty="0">
                          <a:solidFill>
                            <a:schemeClr val="tx1"/>
                          </a:solidFill>
                          <a:effectLst/>
                          <a:latin typeface="Times New Roman" panose="02020603050405020304" pitchFamily="18" charset="0"/>
                          <a:cs typeface="Times New Roman" panose="02020603050405020304" pitchFamily="18" charset="0"/>
                          <a:sym typeface="+mn-ea"/>
                        </a:rPr>
                        <a:t> </a:t>
                      </a:r>
                      <a:r>
                        <a:rPr lang="en-US" altLang="zh-CN" sz="1800" b="0" kern="100" dirty="0">
                          <a:solidFill>
                            <a:schemeClr val="tx1"/>
                          </a:solidFill>
                          <a:effectLst/>
                          <a:latin typeface="Times New Roman" panose="02020603050405020304" pitchFamily="18" charset="0"/>
                          <a:cs typeface="Times New Roman" panose="02020603050405020304" pitchFamily="18" charset="0"/>
                          <a:sym typeface="+mn-ea"/>
                        </a:rPr>
                        <a:t>P</a:t>
                      </a:r>
                      <a:r>
                        <a:rPr lang="zh-CN" sz="1800" b="0" kern="100" dirty="0">
                          <a:solidFill>
                            <a:schemeClr val="tx1"/>
                          </a:solidFill>
                          <a:effectLst/>
                          <a:latin typeface="Times New Roman" panose="02020603050405020304" pitchFamily="18" charset="0"/>
                          <a:cs typeface="Times New Roman" panose="02020603050405020304" pitchFamily="18" charset="0"/>
                          <a:sym typeface="+mn-ea"/>
                        </a:rPr>
                        <a:t>olymerase</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kern="100" dirty="0" smtClean="0">
                          <a:solidFill>
                            <a:schemeClr val="tx2">
                              <a:lumMod val="50000"/>
                            </a:schemeClr>
                          </a:solidFill>
                          <a:effectLst/>
                          <a:latin typeface="Times New Roman" panose="02020603050405020304" pitchFamily="18" charset="0"/>
                          <a:cs typeface="Times New Roman" panose="02020603050405020304" pitchFamily="18" charset="0"/>
                          <a:sym typeface="+mn-ea"/>
                        </a:rPr>
                        <a:t>100</a:t>
                      </a:r>
                      <a:r>
                        <a:rPr lang="en-US" altLang="zh-CN" sz="1800" kern="100" dirty="0" smtClean="0">
                          <a:solidFill>
                            <a:schemeClr val="tx2">
                              <a:lumMod val="50000"/>
                            </a:schemeClr>
                          </a:solidFill>
                          <a:effectLst/>
                          <a:latin typeface="Times New Roman" panose="02020603050405020304" pitchFamily="18" charset="0"/>
                          <a:cs typeface="Times New Roman" panose="02020603050405020304" pitchFamily="18" charset="0"/>
                          <a:sym typeface="+mn-ea"/>
                        </a:rPr>
                        <a:t>µL</a:t>
                      </a:r>
                      <a:r>
                        <a:rPr lang="en-US" sz="1800" kern="100" dirty="0" smtClean="0">
                          <a:solidFill>
                            <a:schemeClr val="tx2">
                              <a:lumMod val="50000"/>
                            </a:schemeClr>
                          </a:solidFill>
                          <a:effectLst/>
                          <a:latin typeface="Times New Roman" panose="02020603050405020304" pitchFamily="18" charset="0"/>
                          <a:cs typeface="Times New Roman" panose="02020603050405020304" pitchFamily="18" charset="0"/>
                          <a:sym typeface="+mn-ea"/>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bl>
          </a:graphicData>
        </a:graphic>
      </p:graphicFrame>
      <p:graphicFrame>
        <p:nvGraphicFramePr>
          <p:cNvPr id="10" name="表格 9"/>
          <p:cNvGraphicFramePr>
            <a:graphicFrameLocks noGrp="1"/>
          </p:cNvGraphicFramePr>
          <p:nvPr>
            <p:custDataLst>
              <p:tags r:id="rId3"/>
            </p:custDataLst>
          </p:nvPr>
        </p:nvGraphicFramePr>
        <p:xfrm>
          <a:off x="6814820" y="1523994"/>
          <a:ext cx="4685666" cy="1052278"/>
        </p:xfrm>
        <a:graphic>
          <a:graphicData uri="http://schemas.openxmlformats.org/drawingml/2006/table">
            <a:tbl>
              <a:tblPr firstRow="1" firstCol="1" bandRow="1">
                <a:tableStyleId>{5C22544A-7EE6-4342-B048-85BDC9FD1C3A}</a:tableStyleId>
              </a:tblPr>
              <a:tblGrid>
                <a:gridCol w="2917190"/>
                <a:gridCol w="1768476"/>
              </a:tblGrid>
              <a:tr h="457200">
                <a:tc>
                  <a:txBody>
                    <a:bodyPr/>
                    <a:p>
                      <a:pPr algn="ctr">
                        <a:spcAft>
                          <a:spcPts val="0"/>
                        </a:spcAft>
                      </a:pPr>
                      <a:r>
                        <a:rPr sz="1800" b="0" kern="100" dirty="0" smtClean="0">
                          <a:effectLst/>
                          <a:latin typeface="Times New Roman" panose="02020603050405020304" pitchFamily="18" charset="0"/>
                          <a:cs typeface="Times New Roman" panose="02020603050405020304" pitchFamily="18" charset="0"/>
                          <a:sym typeface="+mn-ea"/>
                        </a:rPr>
                        <a:t>Post-amplification Kit</a:t>
                      </a:r>
                      <a:endParaRPr lang="zh-CN"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sz="1800" b="0" kern="100" dirty="0" smtClean="0">
                          <a:solidFill>
                            <a:schemeClr val="tx1"/>
                          </a:solidFill>
                          <a:effectLst/>
                          <a:latin typeface="Times New Roman" panose="02020603050405020304" pitchFamily="18" charset="0"/>
                          <a:cs typeface="Times New Roman" panose="02020603050405020304" pitchFamily="18" charset="0"/>
                          <a:sym typeface="+mn-ea"/>
                        </a:rPr>
                        <a:t>100 RXN</a:t>
                      </a:r>
                      <a:endParaRPr lang="en-US" altLang="zh-CN" sz="1800" b="0" kern="100" dirty="0" smtClean="0">
                        <a:solidFill>
                          <a:schemeClr val="tx1"/>
                        </a:solidFill>
                        <a:effectLst/>
                        <a:latin typeface="Times New Roman" panose="02020603050405020304" pitchFamily="18" charset="0"/>
                        <a:ea typeface="+mn-ea"/>
                        <a:cs typeface="Times New Roman" panose="02020603050405020304" pitchFamily="18" charset="0"/>
                        <a:sym typeface="+mn-ea"/>
                      </a:endParaRPr>
                    </a:p>
                  </a:txBody>
                  <a:tcPr marL="68580" marR="68580" marT="0" marB="0" anchor="ctr">
                    <a:solidFill>
                      <a:srgbClr val="00B050"/>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Allelic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Ladder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25</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Orange-640</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120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bl>
          </a:graphicData>
        </a:graphic>
      </p:graphicFrame>
      <p:graphicFrame>
        <p:nvGraphicFramePr>
          <p:cNvPr id="4" name="表格 3"/>
          <p:cNvGraphicFramePr>
            <a:graphicFrameLocks noGrp="1"/>
          </p:cNvGraphicFramePr>
          <p:nvPr>
            <p:custDataLst>
              <p:tags r:id="rId4"/>
            </p:custDataLst>
          </p:nvPr>
        </p:nvGraphicFramePr>
        <p:xfrm>
          <a:off x="6814820" y="2975966"/>
          <a:ext cx="4685665" cy="886739"/>
        </p:xfrm>
        <a:graphic>
          <a:graphicData uri="http://schemas.openxmlformats.org/drawingml/2006/table">
            <a:tbl>
              <a:tblPr firstRow="1" firstCol="1" bandRow="1">
                <a:tableStyleId>{5C22544A-7EE6-4342-B048-85BDC9FD1C3A}</a:tableStyleId>
              </a:tblPr>
              <a:tblGrid>
                <a:gridCol w="2943860"/>
                <a:gridCol w="1741805"/>
              </a:tblGrid>
              <a:tr h="457200">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rPr>
                        <a:t>Matrix Kit</a:t>
                      </a:r>
                      <a:endParaRPr lang="en-US" altLang="zh-CN" sz="1800" b="0" kern="100" dirty="0" smtClean="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altLang="zh-CN" sz="1800" b="0" dirty="0" smtClean="0">
                          <a:solidFill>
                            <a:schemeClr val="tx1"/>
                          </a:solidFill>
                          <a:latin typeface="Times New Roman" panose="02020603050405020304" pitchFamily="18" charset="0"/>
                          <a:cs typeface="Times New Roman" panose="02020603050405020304" pitchFamily="18" charset="0"/>
                          <a:sym typeface="+mn-ea"/>
                        </a:rPr>
                        <a:t>Free for first use</a:t>
                      </a:r>
                      <a:endParaRPr lang="en-US" altLang="zh-CN" sz="1800" b="0" kern="1200" dirty="0" smtClean="0">
                        <a:solidFill>
                          <a:schemeClr val="tx1"/>
                        </a:solidFill>
                        <a:latin typeface="Times New Roman" panose="02020603050405020304" pitchFamily="18" charset="0"/>
                        <a:ea typeface="+mn-ea"/>
                        <a:cs typeface="Times New Roman" panose="02020603050405020304" pitchFamily="18" charset="0"/>
                        <a:sym typeface="+mn-ea"/>
                      </a:endParaRPr>
                    </a:p>
                  </a:txBody>
                  <a:tcPr marL="68580" marR="68580" marT="0" marB="0" anchor="ctr"/>
                </a:tc>
              </a:tr>
              <a:tr h="429539">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rPr>
                        <a:t>6 Dye Matrix</a:t>
                      </a:r>
                      <a:endParaRPr lang="en-US" altLang="zh-CN"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50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931227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2.2 Reaction System and Procedures of Y44SE Plus STR Detection 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2"/>
          <p:cNvGraphicFramePr>
            <a:graphicFrameLocks noGrp="1"/>
          </p:cNvGraphicFramePr>
          <p:nvPr>
            <p:custDataLst>
              <p:tags r:id="rId2"/>
            </p:custDataLst>
          </p:nvPr>
        </p:nvGraphicFramePr>
        <p:xfrm>
          <a:off x="1600200" y="1752600"/>
          <a:ext cx="4648200" cy="3069333"/>
        </p:xfrm>
        <a:graphic>
          <a:graphicData uri="http://schemas.openxmlformats.org/drawingml/2006/table">
            <a:tbl>
              <a:tblPr firstRow="1" firstCol="1" bandRow="1">
                <a:tableStyleId>{5C22544A-7EE6-4342-B048-85BDC9FD1C3A}</a:tableStyleId>
              </a:tblPr>
              <a:tblGrid>
                <a:gridCol w="2104072"/>
                <a:gridCol w="1349088"/>
                <a:gridCol w="1195040"/>
              </a:tblGrid>
              <a:tr h="582975">
                <a:tc>
                  <a:txBody>
                    <a:bodyPr/>
                    <a:p>
                      <a:pPr algn="ctr">
                        <a:spcAft>
                          <a:spcPts val="0"/>
                        </a:spcAft>
                      </a:pPr>
                      <a:r>
                        <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rPr>
                        <a:t>Component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altLang="zh-CN" sz="1800" b="0" kern="100" dirty="0" smtClean="0">
                          <a:latin typeface="Times New Roman" panose="02020603050405020304" pitchFamily="18" charset="0"/>
                          <a:ea typeface="+mn-ea"/>
                          <a:cs typeface="Times New Roman" panose="02020603050405020304" pitchFamily="18" charset="0"/>
                        </a:rPr>
                        <a:t>25µL System</a:t>
                      </a:r>
                      <a:endParaRPr lang="en-US" altLang="zh-CN" sz="1800" b="0" kern="100" dirty="0" smtClean="0">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latin typeface="Times New Roman" panose="02020603050405020304" pitchFamily="18" charset="0"/>
                          <a:ea typeface="+mn-ea"/>
                          <a:cs typeface="Times New Roman" panose="02020603050405020304" pitchFamily="18" charset="0"/>
                        </a:rPr>
                        <a:t>10µL System</a:t>
                      </a:r>
                      <a:endParaRPr lang="en-US" altLang="zh-CN" sz="1800" b="0" kern="100" dirty="0" smtClean="0">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C00000"/>
                    </a:solidFill>
                  </a:tcPr>
                </a:tc>
              </a:tr>
              <a:tr h="402332">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2.5× PCR Mix</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4.0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33591">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5×</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Primers</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379391">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PCR Grade</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Water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8.0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2.6</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66380">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a:t>
                      </a: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9948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(0.5ng/µL</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402332">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sym typeface="+mn-ea"/>
                        </a:rPr>
                        <a:t>Taq DNA Polymerase</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0.4</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02332">
                <a:tc>
                  <a:txBody>
                    <a:bodyPr/>
                    <a:p>
                      <a:pPr algn="ctr">
                        <a:spcAft>
                          <a:spcPts val="0"/>
                        </a:spcAft>
                      </a:pPr>
                      <a:r>
                        <a:rPr lang="zh-CN" alt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rPr>
                        <a:t> Total Volume</a:t>
                      </a:r>
                      <a:endParaRPr lang="zh-CN" alt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25.0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bl>
          </a:graphicData>
        </a:graphic>
      </p:graphicFrame>
      <p:graphicFrame>
        <p:nvGraphicFramePr>
          <p:cNvPr id="4" name="表格 3"/>
          <p:cNvGraphicFramePr>
            <a:graphicFrameLocks noGrp="1"/>
          </p:cNvGraphicFramePr>
          <p:nvPr>
            <p:custDataLst>
              <p:tags r:id="rId3"/>
            </p:custDataLst>
          </p:nvPr>
        </p:nvGraphicFramePr>
        <p:xfrm>
          <a:off x="7967926" y="1752600"/>
          <a:ext cx="3012494" cy="3628164"/>
        </p:xfrm>
        <a:graphic>
          <a:graphicData uri="http://schemas.openxmlformats.org/drawingml/2006/table">
            <a:tbl>
              <a:tblPr firstRow="1" bandRow="1">
                <a:tableStyleId>{5C22544A-7EE6-4342-B048-85BDC9FD1C3A}</a:tableStyleId>
              </a:tblPr>
              <a:tblGrid>
                <a:gridCol w="3012494"/>
              </a:tblGrid>
              <a:tr h="685800">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dirty="0" smtClean="0">
                          <a:latin typeface="Times New Roman" panose="02020603050405020304" pitchFamily="18" charset="0"/>
                          <a:cs typeface="Times New Roman" panose="02020603050405020304" pitchFamily="18" charset="0"/>
                        </a:rPr>
                        <a:t>Y44SE Plus</a:t>
                      </a:r>
                      <a:endParaRPr lang="en-US" altLang="zh-CN" sz="1800" b="0" dirty="0" smtClean="0">
                        <a:latin typeface="Times New Roman" panose="02020603050405020304" pitchFamily="18" charset="0"/>
                        <a:cs typeface="Times New Roman" panose="02020603050405020304" pitchFamily="18" charset="0"/>
                      </a:endParaRPr>
                    </a:p>
                  </a:txBody>
                  <a:tcPr anchor="ctr" anchorCtr="1">
                    <a:solidFill>
                      <a:srgbClr val="0070C0"/>
                    </a:solidFill>
                  </a:tcPr>
                </a:tc>
              </a:tr>
              <a:tr h="1529221">
                <a:tc>
                  <a:txBody>
                    <a:bodyPr/>
                    <a:p>
                      <a:r>
                        <a:rPr lang="en-US" altLang="zh-CN" sz="1800" b="0" dirty="0" smtClean="0">
                          <a:latin typeface="Times New Roman" panose="02020603050405020304" pitchFamily="18" charset="0"/>
                          <a:cs typeface="Times New Roman" panose="02020603050405020304" pitchFamily="18" charset="0"/>
                        </a:rPr>
                        <a:t> </a:t>
                      </a:r>
                      <a:endParaRPr lang="en-US" altLang="zh-CN" sz="1800" b="0" dirty="0" smtClean="0">
                        <a:latin typeface="Times New Roman" panose="02020603050405020304" pitchFamily="18" charset="0"/>
                        <a:cs typeface="Times New Roman" panose="02020603050405020304" pitchFamily="18" charset="0"/>
                      </a:endParaRPr>
                    </a:p>
                    <a:p>
                      <a:r>
                        <a:rPr lang="en-US" altLang="zh-CN" sz="1800" b="0" dirty="0" smtClean="0">
                          <a:latin typeface="Times New Roman" panose="02020603050405020304" pitchFamily="18" charset="0"/>
                          <a:cs typeface="Times New Roman" panose="02020603050405020304" pitchFamily="18" charset="0"/>
                        </a:rPr>
                        <a:t>                        95</a:t>
                      </a:r>
                      <a:r>
                        <a:rPr lang="en-US" altLang="zh-CN" sz="1800" b="0" dirty="0" smtClean="0">
                          <a:latin typeface="Times New Roman" panose="02020603050405020304" pitchFamily="18" charset="0"/>
                          <a:ea typeface="+mn-ea"/>
                          <a:cs typeface="Times New Roman" panose="02020603050405020304" pitchFamily="18" charset="0"/>
                        </a:rPr>
                        <a:t>℃/3min</a:t>
                      </a:r>
                      <a:endParaRPr lang="en-US" altLang="zh-CN" sz="1800" b="0" dirty="0" smtClean="0">
                        <a:latin typeface="Times New Roman" panose="02020603050405020304" pitchFamily="18" charset="0"/>
                        <a:ea typeface="+mn-ea"/>
                        <a:cs typeface="Times New Roman" panose="02020603050405020304" pitchFamily="18" charset="0"/>
                      </a:endParaRPr>
                    </a:p>
                    <a:p>
                      <a:r>
                        <a:rPr lang="en-US" altLang="zh-CN" sz="1800" b="0" dirty="0" smtClean="0">
                          <a:latin typeface="Times New Roman" panose="02020603050405020304" pitchFamily="18" charset="0"/>
                          <a:cs typeface="Times New Roman" panose="02020603050405020304" pitchFamily="18" charset="0"/>
                        </a:rPr>
                        <a:t>                        95</a:t>
                      </a:r>
                      <a:r>
                        <a:rPr lang="en-US" altLang="zh-CN" sz="1800" b="0" dirty="0" smtClean="0">
                          <a:latin typeface="Times New Roman" panose="02020603050405020304" pitchFamily="18" charset="0"/>
                          <a:ea typeface="+mn-ea"/>
                          <a:cs typeface="Times New Roman" panose="02020603050405020304" pitchFamily="18" charset="0"/>
                        </a:rPr>
                        <a:t>℃/5sec</a:t>
                      </a:r>
                      <a:endParaRPr lang="en-US" altLang="zh-CN" sz="1800" b="0" dirty="0" smtClean="0">
                        <a:latin typeface="Times New Roman" panose="02020603050405020304" pitchFamily="18" charset="0"/>
                        <a:ea typeface="+mn-ea"/>
                        <a:cs typeface="Times New Roman" panose="02020603050405020304" pitchFamily="18" charset="0"/>
                      </a:endParaRPr>
                    </a:p>
                    <a:p>
                      <a:r>
                        <a:rPr lang="en-US" altLang="zh-CN" sz="1800" b="0" baseline="0" dirty="0" smtClean="0">
                          <a:latin typeface="Times New Roman" panose="02020603050405020304" pitchFamily="18" charset="0"/>
                          <a:cs typeface="Times New Roman" panose="02020603050405020304" pitchFamily="18" charset="0"/>
                        </a:rPr>
                        <a:t>                        </a:t>
                      </a:r>
                      <a:r>
                        <a:rPr lang="en-US" altLang="zh-CN" sz="1800" b="0" dirty="0" smtClean="0">
                          <a:latin typeface="Times New Roman" panose="02020603050405020304" pitchFamily="18" charset="0"/>
                          <a:cs typeface="Times New Roman" panose="02020603050405020304" pitchFamily="18" charset="0"/>
                        </a:rPr>
                        <a:t>60</a:t>
                      </a:r>
                      <a:r>
                        <a:rPr lang="en-US" altLang="zh-CN" sz="1800" b="0" dirty="0" smtClean="0">
                          <a:latin typeface="Times New Roman" panose="02020603050405020304" pitchFamily="18" charset="0"/>
                          <a:ea typeface="+mn-ea"/>
                          <a:cs typeface="Times New Roman" panose="02020603050405020304" pitchFamily="18" charset="0"/>
                        </a:rPr>
                        <a:t>℃/1.5min</a:t>
                      </a:r>
                      <a:endParaRPr lang="en-US" altLang="zh-CN" sz="1800" b="0" dirty="0" smtClean="0">
                        <a:latin typeface="Times New Roman" panose="02020603050405020304" pitchFamily="18" charset="0"/>
                        <a:ea typeface="+mn-ea"/>
                        <a:cs typeface="Times New Roman" panose="02020603050405020304" pitchFamily="18" charset="0"/>
                      </a:endParaRPr>
                    </a:p>
                    <a:p>
                      <a:r>
                        <a:rPr lang="en-US" altLang="zh-CN" sz="1800" b="0" baseline="0" dirty="0" smtClean="0">
                          <a:latin typeface="Times New Roman" panose="02020603050405020304" pitchFamily="18" charset="0"/>
                          <a:cs typeface="Times New Roman" panose="02020603050405020304" pitchFamily="18" charset="0"/>
                        </a:rPr>
                        <a:t>                        </a:t>
                      </a:r>
                      <a:r>
                        <a:rPr lang="en-US" altLang="zh-CN" sz="1800" b="0" dirty="0" smtClean="0">
                          <a:latin typeface="Times New Roman" panose="02020603050405020304" pitchFamily="18" charset="0"/>
                          <a:cs typeface="Times New Roman" panose="02020603050405020304" pitchFamily="18" charset="0"/>
                        </a:rPr>
                        <a:t>60</a:t>
                      </a:r>
                      <a:r>
                        <a:rPr lang="en-US" altLang="zh-CN" sz="1800" b="0" dirty="0" smtClean="0">
                          <a:latin typeface="Times New Roman" panose="02020603050405020304" pitchFamily="18" charset="0"/>
                          <a:ea typeface="+mn-ea"/>
                          <a:cs typeface="Times New Roman" panose="02020603050405020304" pitchFamily="18" charset="0"/>
                        </a:rPr>
                        <a:t>℃/12min</a:t>
                      </a:r>
                      <a:endParaRPr lang="en-US" altLang="zh-CN" sz="1800" b="0" dirty="0" smtClean="0">
                        <a:latin typeface="Times New Roman" panose="02020603050405020304" pitchFamily="18" charset="0"/>
                        <a:ea typeface="+mn-ea"/>
                        <a:cs typeface="Times New Roman" panose="02020603050405020304" pitchFamily="18" charset="0"/>
                      </a:endParaRPr>
                    </a:p>
                    <a:p>
                      <a:endParaRPr lang="en-US" altLang="zh-CN" sz="1800" b="0" dirty="0" smtClean="0">
                        <a:latin typeface="Times New Roman" panose="02020603050405020304" pitchFamily="18" charset="0"/>
                        <a:ea typeface="+mn-ea"/>
                        <a:cs typeface="Times New Roman" panose="02020603050405020304" pitchFamily="18" charset="0"/>
                      </a:endParaRPr>
                    </a:p>
                  </a:txBody>
                  <a:tcPr/>
                </a:tc>
              </a:tr>
              <a:tr h="686844">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dirty="0" smtClean="0">
                          <a:latin typeface="Times New Roman" panose="02020603050405020304" pitchFamily="18" charset="0"/>
                          <a:cs typeface="Times New Roman" panose="02020603050405020304" pitchFamily="18" charset="0"/>
                          <a:sym typeface="+mn-ea"/>
                        </a:rPr>
                        <a:t>Reaction time: ~70min</a:t>
                      </a:r>
                      <a:endParaRPr lang="en-US" altLang="zh-CN" sz="1800" b="0" dirty="0" smtClean="0">
                        <a:latin typeface="Times New Roman" panose="02020603050405020304" pitchFamily="18" charset="0"/>
                        <a:cs typeface="Times New Roman" panose="02020603050405020304" pitchFamily="18" charset="0"/>
                        <a:sym typeface="+mn-ea"/>
                      </a:endParaRPr>
                    </a:p>
                  </a:txBody>
                  <a:tcPr anchor="ctr"/>
                </a:tc>
              </a:tr>
              <a:tr h="533400">
                <a:tc>
                  <a:txBody>
                    <a:bodyPr/>
                    <a:p>
                      <a:pPr algn="l"/>
                      <a:r>
                        <a:rPr lang="zh-CN" altLang="en-US" sz="1800" b="0" dirty="0" smtClean="0">
                          <a:latin typeface="Times New Roman" panose="02020603050405020304" pitchFamily="18" charset="0"/>
                          <a:cs typeface="Times New Roman" panose="02020603050405020304" pitchFamily="18" charset="0"/>
                          <a:sym typeface="Symbol" panose="05050102010706020507"/>
                        </a:rPr>
                        <a:t></a:t>
                      </a:r>
                      <a:r>
                        <a:rPr lang="zh-CN" altLang="en-US" sz="1800" b="0" dirty="0" smtClean="0">
                          <a:latin typeface="Times New Roman" panose="02020603050405020304" pitchFamily="18" charset="0"/>
                          <a:cs typeface="Times New Roman" panose="02020603050405020304" pitchFamily="18" charset="0"/>
                          <a:sym typeface="+mn-ea"/>
                        </a:rPr>
                        <a:t>The number of cycles in the reaction program depends on the actual situation</a:t>
                      </a:r>
                      <a:endParaRPr lang="zh-CN" altLang="en-US" sz="1800" b="0" dirty="0" smtClean="0">
                        <a:latin typeface="Times New Roman" panose="02020603050405020304" pitchFamily="18" charset="0"/>
                        <a:cs typeface="Times New Roman" panose="02020603050405020304" pitchFamily="18" charset="0"/>
                      </a:endParaRPr>
                    </a:p>
                  </a:txBody>
                  <a:tcPr anchor="ctr"/>
                </a:tc>
              </a:tr>
            </a:tbl>
          </a:graphicData>
        </a:graphic>
      </p:graphicFrame>
      <p:sp>
        <p:nvSpPr>
          <p:cNvPr id="8" name="左大括号 7"/>
          <p:cNvSpPr/>
          <p:nvPr>
            <p:custDataLst>
              <p:tags r:id="rId4"/>
            </p:custDataLst>
          </p:nvPr>
        </p:nvSpPr>
        <p:spPr>
          <a:xfrm>
            <a:off x="8982710" y="2813050"/>
            <a:ext cx="233680" cy="976630"/>
          </a:xfrm>
          <a:prstGeom prst="leftBrace">
            <a:avLst/>
          </a:prstGeom>
          <a:ln w="15875" cap="rnd"/>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1" name="TextBox 20"/>
          <p:cNvSpPr txBox="1"/>
          <p:nvPr>
            <p:custDataLst>
              <p:tags r:id="rId5"/>
            </p:custDataLst>
          </p:nvPr>
        </p:nvSpPr>
        <p:spPr>
          <a:xfrm>
            <a:off x="7967980" y="2995295"/>
            <a:ext cx="878840" cy="645160"/>
          </a:xfrm>
          <a:prstGeom prst="rect">
            <a:avLst/>
          </a:prstGeom>
          <a:noFill/>
        </p:spPr>
        <p:txBody>
          <a:bodyPr wrap="square" rtlCol="0">
            <a:spAutoFit/>
          </a:bodyPr>
          <a:p>
            <a:pPr algn="ctr"/>
            <a:r>
              <a:rPr lang="en-US" altLang="zh-CN" dirty="0" smtClean="0">
                <a:latin typeface="Times New Roman" panose="02020603050405020304" pitchFamily="18" charset="0"/>
                <a:cs typeface="Times New Roman" panose="02020603050405020304" pitchFamily="18" charset="0"/>
              </a:rPr>
              <a:t>28-30</a:t>
            </a:r>
            <a:endParaRPr lang="en-US" altLang="zh-CN" dirty="0" smtClean="0">
              <a:latin typeface="Times New Roman" panose="02020603050405020304" pitchFamily="18" charset="0"/>
              <a:cs typeface="Times New Roman" panose="02020603050405020304" pitchFamily="18" charset="0"/>
            </a:endParaRPr>
          </a:p>
          <a:p>
            <a:pPr algn="ctr"/>
            <a:r>
              <a:rPr lang="en-US" altLang="zh-CN" dirty="0">
                <a:latin typeface="Times New Roman" panose="02020603050405020304" pitchFamily="18" charset="0"/>
                <a:cs typeface="Times New Roman" panose="02020603050405020304" pitchFamily="18" charset="0"/>
              </a:rPr>
              <a:t>cycles</a:t>
            </a:r>
            <a:endParaRPr lang="en-US" altLang="zh-C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Amplification Results of </a:t>
            </a:r>
            <a:r>
              <a:rPr lang="en-US" altLang="zh-CN" sz="5400" b="1" dirty="0">
                <a:solidFill>
                  <a:schemeClr val="bg1"/>
                </a:solidFill>
                <a:latin typeface="Times New Roman" panose="02020603050405020304" pitchFamily="18" charset="0"/>
                <a:cs typeface="Times New Roman" panose="02020603050405020304" pitchFamily="18" charset="0"/>
                <a:sym typeface="+mn-ea"/>
              </a:rPr>
              <a:t>Y44SE Plus</a:t>
            </a:r>
            <a:r>
              <a:rPr lang="en-US" altLang="zh-CN" sz="5400" b="1" dirty="0">
                <a:solidFill>
                  <a:schemeClr val="bg1"/>
                </a:solidFill>
                <a:latin typeface="Times New Roman" panose="02020603050405020304" pitchFamily="18" charset="0"/>
                <a:cs typeface="Times New Roman" panose="02020603050405020304" pitchFamily="18" charset="0"/>
              </a:rPr>
              <a:t> </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899858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3.1 Amplification Results of Positive Control 9948 Analyzed on 3500</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4" name="图片 3"/>
          <p:cNvPicPr>
            <a:picLocks noChangeAspect="1"/>
          </p:cNvPicPr>
          <p:nvPr>
            <p:custDataLst>
              <p:tags r:id="rId2"/>
            </p:custDataLst>
          </p:nvPr>
        </p:nvPicPr>
        <p:blipFill>
          <a:blip r:embed="rId3"/>
          <a:stretch>
            <a:fillRect/>
          </a:stretch>
        </p:blipFill>
        <p:spPr>
          <a:xfrm>
            <a:off x="502285" y="1205865"/>
            <a:ext cx="11187430" cy="5258435"/>
          </a:xfrm>
          <a:prstGeom prst="rect">
            <a:avLst/>
          </a:prstGeom>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PP_MARK_KEY" val="35120538-9e9c-482d-9cd9-43c3b64e5d48"/>
  <p:tag name="COMMONDATA" val="eyJoZGlkIjoiMzg3M2VhZDAyYTVlNzk1MzQzNGZkODY4NmUwMDYzMGI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UNIT_TABLE_BEAUTIFY" val="smartTable{cb7bb6be-f412-4215-8daa-1f028b31a37a}"/>
  <p:tag name="KSO_WM_BEAUTIFY_FLAG" val=""/>
</p:tagLst>
</file>

<file path=ppt/tags/tag4.xml><?xml version="1.0" encoding="utf-8"?>
<p:tagLst xmlns:p="http://schemas.openxmlformats.org/presentationml/2006/main">
  <p:tag name="KSO_WM_UNIT_TABLE_BEAUTIFY" val="smartTable{45635a5e-3a49-45ae-ad1e-200dcfb3b511}"/>
  <p:tag name="KSO_WM_BEAUTIFY_FLAG" val=""/>
</p:tagLst>
</file>

<file path=ppt/tags/tag5.xml><?xml version="1.0" encoding="utf-8"?>
<p:tagLst xmlns:p="http://schemas.openxmlformats.org/presentationml/2006/main">
  <p:tag name="KSO_WM_UNIT_TABLE_BEAUTIFY" val="smartTable{09388c1b-54ec-428b-af05-609a5f9baf2e}"/>
  <p:tag name="KSO_WM_BEAUTIFY_FLAG" val=""/>
</p:tagLst>
</file>

<file path=ppt/tags/tag6.xml><?xml version="1.0" encoding="utf-8"?>
<p:tagLst xmlns:p="http://schemas.openxmlformats.org/presentationml/2006/main">
  <p:tag name="KSO_WM_UNIT_TABLE_BEAUTIFY" val="smartTable{2881fc55-eda5-4e69-892d-75c5ee60cbed}"/>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2997</Words>
  <Application>WPS 演示</Application>
  <PresentationFormat>宽屏</PresentationFormat>
  <Paragraphs>152</Paragraphs>
  <Slides>13</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13</vt:i4>
      </vt:variant>
    </vt:vector>
  </HeadingPairs>
  <TitlesOfParts>
    <vt:vector size="29" baseType="lpstr">
      <vt:lpstr>Arial</vt:lpstr>
      <vt:lpstr>宋体</vt:lpstr>
      <vt:lpstr>Wingdings</vt:lpstr>
      <vt:lpstr>微软雅黑</vt:lpstr>
      <vt:lpstr>华文行楷</vt:lpstr>
      <vt:lpstr>Times New Roman</vt:lpstr>
      <vt:lpstr>华文中宋</vt:lpstr>
      <vt:lpstr>等线</vt:lpstr>
      <vt:lpstr>Symbol</vt:lpstr>
      <vt:lpstr>Arial</vt:lpstr>
      <vt:lpstr>楷体</vt:lpstr>
      <vt:lpstr>Arial Unicode MS</vt:lpstr>
      <vt:lpstr>Calibri</vt:lpstr>
      <vt:lpstr>等线</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 ice007</dc:creator>
  <cp:lastModifiedBy>Nibelung</cp:lastModifiedBy>
  <cp:revision>117</cp:revision>
  <dcterms:created xsi:type="dcterms:W3CDTF">2023-01-29T04:51:00Z</dcterms:created>
  <dcterms:modified xsi:type="dcterms:W3CDTF">2023-05-18T05:25:09Z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37C95838B4994F4CA2C1641EB07A09C6_13</vt:lpwstr>
  </property>
  <property fmtid="{D5CDD505-2E9C-101B-9397-08002B2CF9AE}" pid="3" name="KSOProductBuildVer">
    <vt:lpwstr>2052-11.1.0.14309</vt:lpwstr>
  </property>
</Properties>
</file>