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2"/>
  </p:notesMasterIdLst>
  <p:handoutMasterIdLst>
    <p:handoutMasterId r:id="rId33"/>
  </p:handoutMasterIdLst>
  <p:sldIdLst>
    <p:sldId id="326" r:id="rId4"/>
    <p:sldId id="379" r:id="rId5"/>
    <p:sldId id="289" r:id="rId6"/>
    <p:sldId id="378" r:id="rId7"/>
    <p:sldId id="450" r:id="rId8"/>
    <p:sldId id="380" r:id="rId9"/>
    <p:sldId id="418" r:id="rId10"/>
    <p:sldId id="351" r:id="rId11"/>
    <p:sldId id="381" r:id="rId12"/>
    <p:sldId id="352" r:id="rId13"/>
    <p:sldId id="353" r:id="rId14"/>
    <p:sldId id="354" r:id="rId15"/>
    <p:sldId id="355" r:id="rId16"/>
    <p:sldId id="382" r:id="rId17"/>
    <p:sldId id="361" r:id="rId18"/>
    <p:sldId id="362" r:id="rId19"/>
    <p:sldId id="363" r:id="rId20"/>
    <p:sldId id="364" r:id="rId21"/>
    <p:sldId id="365" r:id="rId22"/>
    <p:sldId id="371" r:id="rId23"/>
    <p:sldId id="372" r:id="rId24"/>
    <p:sldId id="373" r:id="rId25"/>
    <p:sldId id="374" r:id="rId26"/>
    <p:sldId id="375" r:id="rId27"/>
    <p:sldId id="376" r:id="rId28"/>
    <p:sldId id="384" r:id="rId29"/>
    <p:sldId id="327" r:id="rId30"/>
    <p:sldId id="264" r:id="rId31"/>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7" Type="http://schemas.openxmlformats.org/officeDocument/2006/relationships/tags" Target="tags/tag55.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35797;&#21058;&#30418;\NC22%20Plex\NC22&#36164;&#26009;\nc22&#23481;&#24525;&#24230;&#22270;&#34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35797;&#21058;&#30418;\NC22%20Plex\NC22&#36164;&#26009;\nc22&#23481;&#24525;&#24230;&#22270;&#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[1]Sheet1!$B$53</c:f>
              <c:strCache>
                <c:ptCount val="1"/>
                <c:pt idx="0">
                  <c:v>blood on FTA</c:v>
                </c:pt>
              </c:strCache>
            </c:strRef>
          </c:tx>
          <c:spPr>
            <a:gradFill>
              <a:gsLst>
                <a:gs pos="0">
                  <a:srgbClr val="DDEBCF"/>
                </a:gs>
                <a:gs pos="50000">
                  <a:srgbClr val="9CB86E"/>
                </a:gs>
                <a:gs pos="100000">
                  <a:srgbClr val="156B13"/>
                </a:gs>
              </a:gsLst>
              <a:lin ang="5400000" scaled="0"/>
            </a:gradFill>
          </c:spPr>
          <c:invertIfNegative val="0"/>
          <c:dLbls>
            <c:delete val="1"/>
          </c:dLbls>
          <c:errBars>
            <c:errBarType val="both"/>
            <c:errValType val="stdErr"/>
            <c:noEndCap val="0"/>
          </c:errBars>
          <c:cat>
            <c:strRef>
              <c:f>[1]Sheet1!$A$54:$A$60</c:f>
              <c:strCache>
                <c:ptCount val="7"/>
                <c:pt idx="0">
                  <c:v>0.75X</c:v>
                </c:pt>
                <c:pt idx="1">
                  <c:v>1X</c:v>
                </c:pt>
                <c:pt idx="2">
                  <c:v>1.25X</c:v>
                </c:pt>
                <c:pt idx="4">
                  <c:v>0.75X</c:v>
                </c:pt>
                <c:pt idx="5">
                  <c:v>1X</c:v>
                </c:pt>
                <c:pt idx="6">
                  <c:v>1.25X</c:v>
                </c:pt>
              </c:strCache>
            </c:strRef>
          </c:cat>
          <c:val>
            <c:numRef>
              <c:f>[1]Sheet1!$B$54:$B$60</c:f>
              <c:numCache>
                <c:formatCode>General</c:formatCode>
                <c:ptCount val="7"/>
                <c:pt idx="0">
                  <c:v>1</c:v>
                </c:pt>
                <c:pt idx="1">
                  <c:v>1</c:v>
                </c:pt>
                <c:pt idx="2">
                  <c:v>1</c:v>
                </c:pt>
                <c:pt idx="4">
                  <c:v>1</c:v>
                </c:pt>
                <c:pt idx="5">
                  <c:v>1</c:v>
                </c:pt>
                <c:pt idx="6">
                  <c:v>1</c:v>
                </c:pt>
              </c:numCache>
            </c:numRef>
          </c:val>
        </c:ser>
        <c:ser>
          <c:idx val="1"/>
          <c:order val="1"/>
          <c:tx>
            <c:strRef>
              <c:f>[1]Sheet1!$C$53</c:f>
              <c:strCache>
                <c:ptCount val="1"/>
                <c:pt idx="0">
                  <c:v>buccal on FTA</c:v>
                </c:pt>
              </c:strCache>
            </c:strRef>
          </c:tx>
          <c:spPr>
            <a:gradFill>
              <a:gsLst>
                <a:gs pos="0">
                  <a:srgbClr val="FFEFD1"/>
                </a:gs>
                <a:gs pos="64999">
                  <a:srgbClr val="F0EBD5"/>
                </a:gs>
                <a:gs pos="100000">
                  <a:srgbClr val="D1C39F"/>
                </a:gs>
              </a:gsLst>
              <a:lin ang="5400000" scaled="0"/>
            </a:gradFill>
          </c:spPr>
          <c:invertIfNegative val="0"/>
          <c:dLbls>
            <c:delete val="1"/>
          </c:dLbls>
          <c:errBars>
            <c:errBarType val="both"/>
            <c:errValType val="stdErr"/>
            <c:noEndCap val="0"/>
          </c:errBars>
          <c:cat>
            <c:strRef>
              <c:f>[1]Sheet1!$A$54:$A$60</c:f>
              <c:strCache>
                <c:ptCount val="7"/>
                <c:pt idx="0">
                  <c:v>0.75X</c:v>
                </c:pt>
                <c:pt idx="1">
                  <c:v>1X</c:v>
                </c:pt>
                <c:pt idx="2">
                  <c:v>1.25X</c:v>
                </c:pt>
                <c:pt idx="4">
                  <c:v>0.75X</c:v>
                </c:pt>
                <c:pt idx="5">
                  <c:v>1X</c:v>
                </c:pt>
                <c:pt idx="6">
                  <c:v>1.25X</c:v>
                </c:pt>
              </c:strCache>
            </c:strRef>
          </c:cat>
          <c:val>
            <c:numRef>
              <c:f>[1]Sheet1!$C$54:$C$60</c:f>
              <c:numCache>
                <c:formatCode>General</c:formatCode>
                <c:ptCount val="7"/>
                <c:pt idx="0">
                  <c:v>1</c:v>
                </c:pt>
                <c:pt idx="1">
                  <c:v>1</c:v>
                </c:pt>
                <c:pt idx="2">
                  <c:v>1</c:v>
                </c:pt>
                <c:pt idx="4">
                  <c:v>1</c:v>
                </c:pt>
                <c:pt idx="5">
                  <c:v>1</c:v>
                </c:pt>
                <c:pt idx="6">
                  <c:v>1</c:v>
                </c:pt>
              </c:numCache>
            </c:numRef>
          </c:val>
        </c:ser>
        <c:dLbls>
          <c:showLegendKey val="0"/>
          <c:showVal val="0"/>
          <c:showCatName val="0"/>
          <c:showSerName val="0"/>
          <c:showPercent val="0"/>
          <c:showBubbleSize val="0"/>
        </c:dLbls>
        <c:gapWidth val="150"/>
        <c:axId val="45291008"/>
        <c:axId val="45292928"/>
      </c:barChart>
      <c:catAx>
        <c:axId val="45291008"/>
        <c:scaling>
          <c:orientation val="minMax"/>
        </c:scaling>
        <c:delete val="0"/>
        <c:axPos val="b"/>
        <c:title>
          <c:tx>
            <c:rich>
              <a:bodyPr rot="0" spcFirstLastPara="0" vertOverflow="ellipsis" vert="horz" wrap="square" anchor="ctr" anchorCtr="1"/>
              <a:lstStyle/>
              <a:p>
                <a:pPr algn="l">
                  <a:defRPr lang="zh-CN"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b="1" i="0" baseline="0">
                    <a:latin typeface="Times New Roman" panose="02020603050405020304" pitchFamily="18" charset="0"/>
                    <a:cs typeface="Times New Roman" panose="02020603050405020304" pitchFamily="18" charset="0"/>
                  </a:rPr>
                  <a:t>Mix Concentration</a:t>
                </a:r>
                <a:endParaRPr lang="zh-CN" sz="1200" b="1" i="0" baseline="0">
                  <a:latin typeface="Times New Roman" panose="02020603050405020304" pitchFamily="18" charset="0"/>
                  <a:cs typeface="Times New Roman" panose="02020603050405020304" pitchFamily="18" charset="0"/>
                </a:endParaRPr>
              </a:p>
            </c:rich>
          </c:tx>
          <c:layout>
            <c:manualLayout>
              <c:xMode val="edge"/>
              <c:yMode val="edge"/>
              <c:x val="0.132031807135219"/>
              <c:y val="0.892576127099157"/>
            </c:manualLayout>
          </c:layout>
          <c:overlay val="0"/>
        </c:title>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crossAx val="45292928"/>
        <c:crosses val="autoZero"/>
        <c:auto val="1"/>
        <c:lblAlgn val="ctr"/>
        <c:lblOffset val="100"/>
        <c:noMultiLvlLbl val="0"/>
      </c:catAx>
      <c:valAx>
        <c:axId val="45292928"/>
        <c:scaling>
          <c:orientation val="minMax"/>
          <c:max val="1"/>
          <c:min val="0"/>
        </c:scaling>
        <c:delete val="0"/>
        <c:axPos val="l"/>
        <c:majorGridlines/>
        <c:title>
          <c:tx>
            <c:rich>
              <a:bodyPr rot="-5400000" spcFirstLastPara="0" vertOverflow="ellipsis" vert="horz" wrap="square" anchor="ctr" anchorCtr="1"/>
              <a:lstStyle/>
              <a:p>
                <a:pPr>
                  <a:defRPr lang="zh-CN"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zh-CN" sz="1200" b="1">
                    <a:latin typeface="Times New Roman" panose="02020603050405020304" pitchFamily="18" charset="0"/>
                    <a:cs typeface="Times New Roman" panose="02020603050405020304" pitchFamily="18" charset="0"/>
                  </a:rPr>
                  <a:t>Percent</a:t>
                </a:r>
                <a:r>
                  <a:rPr lang="en-US" altLang="zh-CN" sz="1200" b="1" baseline="0">
                    <a:latin typeface="Times New Roman" panose="02020603050405020304" pitchFamily="18" charset="0"/>
                    <a:cs typeface="Times New Roman" panose="02020603050405020304" pitchFamily="18" charset="0"/>
                  </a:rPr>
                  <a:t> of Loci Called</a:t>
                </a:r>
                <a:endParaRPr lang="zh-CN" altLang="en-US" sz="1200" b="1">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txPr>
          <a:bodyPr rot="-60000000" spcFirstLastPara="0" vertOverflow="ellipsis" vert="horz" wrap="square" anchor="ctr" anchorCtr="1"/>
          <a:lstStyle/>
          <a:p>
            <a:pPr>
              <a:defRPr lang="zh-CN"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crossAx val="45291008"/>
        <c:crosses val="autoZero"/>
        <c:crossBetween val="between"/>
      </c:valAx>
    </c:plotArea>
    <c:legend>
      <c:legendPos val="r"/>
      <c:layout/>
      <c:overlay val="0"/>
      <c:txPr>
        <a:bodyPr rot="0" spcFirstLastPara="0" vertOverflow="ellipsis" vert="horz" wrap="square" anchor="ctr" anchorCtr="1"/>
        <a:lstStyle/>
        <a:p>
          <a:pPr>
            <a:defRPr lang="zh-CN"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legend>
    <c:plotVisOnly val="1"/>
    <c:dispBlanksAs val="gap"/>
    <c:showDLblsOverMax val="0"/>
  </c:chart>
  <c:txPr>
    <a:bodyPr/>
    <a:lstStyle/>
    <a:p>
      <a:pPr>
        <a:defRPr lang="zh-CN"/>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[1]Sheet1!$B$74</c:f>
              <c:strCache>
                <c:ptCount val="1"/>
                <c:pt idx="0">
                  <c:v>blood on FTA</c:v>
                </c:pt>
              </c:strCache>
            </c:strRef>
          </c:tx>
          <c:spPr>
            <a:gradFill>
              <a:gsLst>
                <a:gs pos="0">
                  <a:srgbClr val="DDEBCF"/>
                </a:gs>
                <a:gs pos="50000">
                  <a:srgbClr val="9CB86E"/>
                </a:gs>
                <a:gs pos="100000">
                  <a:srgbClr val="156B13"/>
                </a:gs>
              </a:gsLst>
              <a:lin ang="5400000" scaled="0"/>
            </a:gradFill>
          </c:spPr>
          <c:invertIfNegative val="0"/>
          <c:dLbls>
            <c:delete val="1"/>
          </c:dLbls>
          <c:errBars>
            <c:errBarType val="both"/>
            <c:errValType val="stdErr"/>
            <c:noEndCap val="0"/>
          </c:errBars>
          <c:cat>
            <c:strRef>
              <c:f>[1]Sheet1!$A$75:$A$78</c:f>
              <c:strCache>
                <c:ptCount val="4"/>
                <c:pt idx="0">
                  <c:v>56℃</c:v>
                </c:pt>
                <c:pt idx="1">
                  <c:v>58℃</c:v>
                </c:pt>
                <c:pt idx="2">
                  <c:v>60℃</c:v>
                </c:pt>
                <c:pt idx="3">
                  <c:v>61℃</c:v>
                </c:pt>
              </c:strCache>
            </c:strRef>
          </c:cat>
          <c:val>
            <c:numRef>
              <c:f>[1]Sheet1!$B$75:$B$78</c:f>
              <c:numCache>
                <c:formatCode>General</c:formatCode>
                <c:ptCount val="4"/>
                <c:pt idx="0">
                  <c:v>1</c:v>
                </c:pt>
                <c:pt idx="1">
                  <c:v>1</c:v>
                </c:pt>
                <c:pt idx="2">
                  <c:v>1</c:v>
                </c:pt>
                <c:pt idx="3">
                  <c:v>1</c:v>
                </c:pt>
              </c:numCache>
            </c:numRef>
          </c:val>
        </c:ser>
        <c:ser>
          <c:idx val="1"/>
          <c:order val="1"/>
          <c:tx>
            <c:strRef>
              <c:f>[1]Sheet1!$C$74</c:f>
              <c:strCache>
                <c:ptCount val="1"/>
                <c:pt idx="0">
                  <c:v>buccal on FTA</c:v>
                </c:pt>
              </c:strCache>
            </c:strRef>
          </c:tx>
          <c:spPr>
            <a:gradFill>
              <a:gsLst>
                <a:gs pos="0">
                  <a:srgbClr val="FFEFD1"/>
                </a:gs>
                <a:gs pos="64999">
                  <a:srgbClr val="F0EBD5"/>
                </a:gs>
                <a:gs pos="100000">
                  <a:srgbClr val="D1C39F"/>
                </a:gs>
              </a:gsLst>
              <a:lin ang="5400000" scaled="0"/>
            </a:gradFill>
          </c:spPr>
          <c:invertIfNegative val="0"/>
          <c:dLbls>
            <c:delete val="1"/>
          </c:dLbls>
          <c:errBars>
            <c:errBarType val="both"/>
            <c:errValType val="stdErr"/>
            <c:noEndCap val="0"/>
          </c:errBars>
          <c:cat>
            <c:strRef>
              <c:f>[1]Sheet1!$A$75:$A$78</c:f>
              <c:strCache>
                <c:ptCount val="4"/>
                <c:pt idx="0">
                  <c:v>56℃</c:v>
                </c:pt>
                <c:pt idx="1">
                  <c:v>58℃</c:v>
                </c:pt>
                <c:pt idx="2">
                  <c:v>60℃</c:v>
                </c:pt>
                <c:pt idx="3">
                  <c:v>61℃</c:v>
                </c:pt>
              </c:strCache>
            </c:strRef>
          </c:cat>
          <c:val>
            <c:numRef>
              <c:f>[1]Sheet1!$C$75:$C$78</c:f>
              <c:numCache>
                <c:formatCode>General</c:formatCode>
                <c:ptCount val="4"/>
                <c:pt idx="0">
                  <c:v>1</c:v>
                </c:pt>
                <c:pt idx="1">
                  <c:v>1</c:v>
                </c:pt>
                <c:pt idx="2">
                  <c:v>1</c:v>
                </c:pt>
                <c:pt idx="3">
                  <c:v>1</c:v>
                </c:pt>
              </c:numCache>
            </c:numRef>
          </c:val>
        </c:ser>
        <c:dLbls>
          <c:showLegendKey val="0"/>
          <c:showVal val="0"/>
          <c:showCatName val="0"/>
          <c:showSerName val="0"/>
          <c:showPercent val="0"/>
          <c:showBubbleSize val="0"/>
        </c:dLbls>
        <c:gapWidth val="150"/>
        <c:axId val="45890560"/>
        <c:axId val="45909120"/>
      </c:barChart>
      <c:catAx>
        <c:axId val="45890560"/>
        <c:scaling>
          <c:orientation val="minMax"/>
        </c:scaling>
        <c:delete val="0"/>
        <c:axPos val="b"/>
        <c:title>
          <c:tx>
            <c:rich>
              <a:bodyPr rot="0" spcFirstLastPara="0" vertOverflow="ellipsis" vert="horz" wrap="square" anchor="ctr" anchorCtr="1"/>
              <a:lstStyle/>
              <a:p>
                <a:pPr>
                  <a:defRPr lang="zh-CN"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zh-CN" sz="1200">
                    <a:latin typeface="Times New Roman" panose="02020603050405020304" pitchFamily="18" charset="0"/>
                    <a:cs typeface="Times New Roman" panose="02020603050405020304" pitchFamily="18" charset="0"/>
                  </a:rPr>
                  <a:t>Annealing</a:t>
                </a:r>
                <a:r>
                  <a:rPr lang="en-US" altLang="zh-CN" sz="1200" baseline="0">
                    <a:latin typeface="Times New Roman" panose="02020603050405020304" pitchFamily="18" charset="0"/>
                    <a:cs typeface="Times New Roman" panose="02020603050405020304" pitchFamily="18" charset="0"/>
                  </a:rPr>
                  <a:t> Temperature</a:t>
                </a:r>
                <a:endParaRPr lang="zh-CN" altLang="en-US" sz="1200">
                  <a:latin typeface="Times New Roman" panose="02020603050405020304" pitchFamily="18" charset="0"/>
                  <a:cs typeface="Times New Roman" panose="02020603050405020304" pitchFamily="18" charset="0"/>
                </a:endParaRPr>
              </a:p>
            </c:rich>
          </c:tx>
          <c:layout>
            <c:manualLayout>
              <c:xMode val="edge"/>
              <c:yMode val="edge"/>
              <c:x val="0.259613892085996"/>
              <c:y val="0.916312809624912"/>
            </c:manualLayout>
          </c:layout>
          <c:overlay val="0"/>
        </c:title>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crossAx val="45909120"/>
        <c:crosses val="autoZero"/>
        <c:auto val="1"/>
        <c:lblAlgn val="ctr"/>
        <c:lblOffset val="100"/>
        <c:noMultiLvlLbl val="0"/>
      </c:catAx>
      <c:valAx>
        <c:axId val="45909120"/>
        <c:scaling>
          <c:orientation val="minMax"/>
          <c:max val="1"/>
          <c:min val="0"/>
        </c:scaling>
        <c:delete val="0"/>
        <c:axPos val="l"/>
        <c:majorGridlines/>
        <c:title>
          <c:tx>
            <c:rich>
              <a:bodyPr rot="-5400000" spcFirstLastPara="0" vertOverflow="ellipsis" vert="horz" wrap="square" anchor="ctr" anchorCtr="1"/>
              <a:lstStyle/>
              <a:p>
                <a:pPr>
                  <a:defRPr lang="zh-CN"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zh-CN" sz="1200">
                    <a:latin typeface="Times New Roman" panose="02020603050405020304" pitchFamily="18" charset="0"/>
                    <a:cs typeface="Times New Roman" panose="02020603050405020304" pitchFamily="18" charset="0"/>
                  </a:rPr>
                  <a:t>Percent</a:t>
                </a:r>
                <a:r>
                  <a:rPr lang="en-US" altLang="zh-CN" sz="1200" baseline="0">
                    <a:latin typeface="Times New Roman" panose="02020603050405020304" pitchFamily="18" charset="0"/>
                    <a:cs typeface="Times New Roman" panose="02020603050405020304" pitchFamily="18" charset="0"/>
                  </a:rPr>
                  <a:t> of Loci Called</a:t>
                </a:r>
                <a:endParaRPr lang="zh-CN" altLang="en-US" sz="1200">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crossAx val="45890560"/>
        <c:crosses val="autoZero"/>
        <c:crossBetween val="between"/>
      </c:valAx>
    </c:plotArea>
    <c:legend>
      <c:legendPos val="r"/>
      <c:layout/>
      <c:overlay val="0"/>
      <c:txPr>
        <a:bodyPr rot="0" spcFirstLastPara="0" vertOverflow="ellipsis" vert="horz" wrap="square" anchor="ctr" anchorCtr="1"/>
        <a:lstStyle/>
        <a:p>
          <a:pPr>
            <a:defRPr lang="zh-CN"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legend>
    <c:plotVisOnly val="1"/>
    <c:dispBlanksAs val="gap"/>
    <c:showDLblsOverMax val="0"/>
  </c:chart>
  <c:txPr>
    <a:bodyPr/>
    <a:lstStyle/>
    <a:p>
      <a:pPr>
        <a:defRPr lang="zh-CN"/>
      </a:pP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0.55704</cdr:x>
      <cdr:y>0.87021</cdr:y>
    </cdr:from>
    <cdr:to>
      <cdr:x>0.7763</cdr:x>
      <cdr:y>0.9528</cdr:y>
    </cdr:to>
    <cdr:sp>
      <cdr:nvSpPr>
        <cdr:cNvPr id="2" name="矩形 1"/>
        <cdr:cNvSpPr/>
      </cdr:nvSpPr>
      <cdr:spPr xmlns:a="http://schemas.openxmlformats.org/drawingml/2006/main">
        <a:xfrm xmlns:a="http://schemas.openxmlformats.org/drawingml/2006/main">
          <a:off x="3581401" y="2809876"/>
          <a:ext cx="1409700" cy="266700"/>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p>
          <a:pPr algn="ctr" rtl="0" fontAlgn="base">
            <a:defRPr sz="1000" b="1" i="0" u="none" strike="noStrike" kern="1200" baseline="0">
              <a:solidFill>
                <a:sysClr val="windowText" lastClr="000000"/>
              </a:solidFill>
              <a:latin typeface="+mn-lt"/>
              <a:ea typeface="+mn-ea"/>
              <a:cs typeface="+mn-cs"/>
            </a:defRPr>
          </a:pPr>
          <a:endParaRPr lang="zh-CN" altLang="en-US"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endParaRPr>
        </a:p>
      </cdr:txBody>
    </cdr:sp>
  </cdr:relSizeAnchor>
  <cdr:relSizeAnchor xmlns:cdr="http://schemas.openxmlformats.org/drawingml/2006/chartDrawing">
    <cdr:from>
      <cdr:x>0.54667</cdr:x>
      <cdr:y>0.87906</cdr:y>
    </cdr:from>
    <cdr:to>
      <cdr:x>0.86074</cdr:x>
      <cdr:y>0.9587</cdr:y>
    </cdr:to>
    <cdr:sp>
      <cdr:nvSpPr>
        <cdr:cNvPr id="3" name="矩形 2"/>
        <cdr:cNvSpPr/>
      </cdr:nvSpPr>
      <cdr:spPr xmlns:a="http://schemas.openxmlformats.org/drawingml/2006/main">
        <a:xfrm xmlns:a="http://schemas.openxmlformats.org/drawingml/2006/main">
          <a:off x="3514726" y="2838451"/>
          <a:ext cx="2019299" cy="257175"/>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p>
          <a:r>
            <a:rPr lang="en-US" altLang="zh-CN" sz="1200" b="1">
              <a:latin typeface="Times New Roman" panose="02020603050405020304" pitchFamily="18" charset="0"/>
              <a:cs typeface="Times New Roman" panose="02020603050405020304" pitchFamily="18" charset="0"/>
            </a:rPr>
            <a:t>Primer Concentration</a:t>
          </a:r>
          <a:endParaRPr lang="zh-CN" altLang="en-US" sz="1200" b="1">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6A9B7EC-3A57-4ABF-B642-FDD9A4F6D6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8F4C0-95B2-43C0-B162-46EECC008BD3}" type="slidenum">
              <a:rPr lang="zh-CN" altLang="en-US" smtClean="0"/>
            </a:fld>
            <a:endParaRPr lang="zh-CN" altLang="en-US"/>
          </a:p>
        </p:txBody>
      </p:sp>
      <p:pic>
        <p:nvPicPr>
          <p:cNvPr id="7" name="图片 6"/>
          <p:cNvPicPr/>
          <p:nvPr userDrawn="1"/>
        </p:nvPicPr>
        <p:blipFill>
          <a:blip r:embed="rId2" cstate="print">
            <a:extLst>
              <a:ext uri="{28A0092B-C50C-407E-A947-70E740481C1C}">
                <a14:useLocalDpi xmlns:a14="http://schemas.microsoft.com/office/drawing/2010/main" val="0"/>
              </a:ext>
            </a:extLst>
          </a:blip>
          <a:stretch>
            <a:fillRect/>
          </a:stretch>
        </p:blipFill>
        <p:spPr>
          <a:xfrm>
            <a:off x="114301" y="0"/>
            <a:ext cx="2031999" cy="1016000"/>
          </a:xfrm>
          <a:prstGeom prst="rect">
            <a:avLst/>
          </a:prstGeom>
        </p:spPr>
      </p:pic>
      <p:sp>
        <p:nvSpPr>
          <p:cNvPr id="8" name="平行四边形 7"/>
          <p:cNvSpPr/>
          <p:nvPr userDrawn="1"/>
        </p:nvSpPr>
        <p:spPr>
          <a:xfrm>
            <a:off x="7413155" y="683489"/>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以客户为中心</a:t>
            </a:r>
            <a:endParaRPr lang="zh-CN" altLang="en-US" sz="1300" dirty="0">
              <a:latin typeface="微软雅黑" panose="020B0503020204020204" charset="-122"/>
              <a:ea typeface="微软雅黑" panose="020B0503020204020204" charset="-122"/>
            </a:endParaRPr>
          </a:p>
        </p:txBody>
      </p:sp>
      <p:sp>
        <p:nvSpPr>
          <p:cNvPr id="9" name="平行四边形 8"/>
          <p:cNvSpPr/>
          <p:nvPr userDrawn="1"/>
        </p:nvSpPr>
        <p:spPr>
          <a:xfrm>
            <a:off x="9435832" y="694660"/>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以奋斗者为本</a:t>
            </a:r>
            <a:endParaRPr lang="zh-CN" altLang="en-US" sz="1300" dirty="0">
              <a:latin typeface="微软雅黑" panose="020B0503020204020204" charset="-122"/>
              <a:ea typeface="微软雅黑" panose="020B0503020204020204" charset="-122"/>
            </a:endParaRPr>
          </a:p>
        </p:txBody>
      </p:sp>
      <p:sp>
        <p:nvSpPr>
          <p:cNvPr id="10" name="平行四边形 9"/>
          <p:cNvSpPr/>
          <p:nvPr userDrawn="1"/>
        </p:nvSpPr>
        <p:spPr>
          <a:xfrm>
            <a:off x="7354306" y="1016000"/>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坚持艰苦奋斗</a:t>
            </a:r>
            <a:endParaRPr lang="zh-CN" altLang="en-US" sz="1300" dirty="0">
              <a:latin typeface="微软雅黑" panose="020B0503020204020204" charset="-122"/>
              <a:ea typeface="微软雅黑" panose="020B0503020204020204" charset="-122"/>
            </a:endParaRPr>
          </a:p>
        </p:txBody>
      </p:sp>
      <p:sp>
        <p:nvSpPr>
          <p:cNvPr id="11" name="平行四边形 10"/>
          <p:cNvSpPr/>
          <p:nvPr userDrawn="1"/>
        </p:nvSpPr>
        <p:spPr>
          <a:xfrm>
            <a:off x="9429375" y="1012233"/>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不断学习创新</a:t>
            </a:r>
            <a:endParaRPr lang="zh-CN" altLang="en-US" sz="1300" dirty="0">
              <a:latin typeface="微软雅黑" panose="020B0503020204020204" charset="-122"/>
              <a:ea typeface="微软雅黑" panose="020B0503020204020204" charset="-122"/>
            </a:endParaRPr>
          </a:p>
        </p:txBody>
      </p:sp>
      <p:sp>
        <p:nvSpPr>
          <p:cNvPr id="12" name="TextBox 3"/>
          <p:cNvSpPr txBox="1"/>
          <p:nvPr userDrawn="1"/>
        </p:nvSpPr>
        <p:spPr>
          <a:xfrm>
            <a:off x="0" y="2079200"/>
            <a:ext cx="12192000" cy="1980000"/>
          </a:xfrm>
          <a:prstGeom prst="rect">
            <a:avLst/>
          </a:prstGeom>
          <a:solidFill>
            <a:srgbClr val="0086D1"/>
          </a:solidFill>
        </p:spPr>
        <p:txBody>
          <a:bodyPr wrap="square" rtlCol="0">
            <a:spAutoFit/>
          </a:bodyPr>
          <a:lstStyle/>
          <a:p>
            <a:pPr algn="ctr">
              <a:lnSpc>
                <a:spcPct val="150000"/>
              </a:lnSpc>
            </a:pPr>
            <a:endParaRPr lang="zh-CN" altLang="en-US" sz="6000" dirty="0">
              <a:solidFill>
                <a:srgbClr val="92D05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pic>
        <p:nvPicPr>
          <p:cNvPr id="6" name="Picture 7" descr="图片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0"/>
            <a:ext cx="1219199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27AC1-12D2-45B1-9F34-FFFEF01224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D290D-1E15-4D56-AEE2-CD77A1C4222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9B74A-4C05-437F-A8DC-EE8B1971B02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E5CBF-E929-4844-B99E-DA279DC6509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6.png"/><Relationship Id="rId2" Type="http://schemas.openxmlformats.org/officeDocument/2006/relationships/tags" Target="../tags/tag29.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7.png"/><Relationship Id="rId2" Type="http://schemas.openxmlformats.org/officeDocument/2006/relationships/tags" Target="../tags/tag30.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8.png"/><Relationship Id="rId2" Type="http://schemas.openxmlformats.org/officeDocument/2006/relationships/tags" Target="../tags/tag3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9.png"/><Relationship Id="rId2" Type="http://schemas.openxmlformats.org/officeDocument/2006/relationships/tags" Target="../tags/tag3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3.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3.png"/><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image" Target="../media/image10.png"/><Relationship Id="rId2" Type="http://schemas.openxmlformats.org/officeDocument/2006/relationships/tags" Target="../tags/tag36.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11.png"/><Relationship Id="rId2" Type="http://schemas.openxmlformats.org/officeDocument/2006/relationships/tags" Target="../tags/tag40.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3.png"/><Relationship Id="rId1"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6.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12.png"/><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3.png"/><Relationship Id="rId2" Type="http://schemas.openxmlformats.org/officeDocument/2006/relationships/tags" Target="../tags/tag49.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4.png"/><Relationship Id="rId2" Type="http://schemas.openxmlformats.org/officeDocument/2006/relationships/tags" Target="../tags/tag50.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15.png"/><Relationship Id="rId2" Type="http://schemas.openxmlformats.org/officeDocument/2006/relationships/tags" Target="../tags/tag51.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2.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53.xml"/><Relationship Id="rId2" Type="http://schemas.openxmlformats.org/officeDocument/2006/relationships/image" Target="../media/image16.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4.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5.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5" Type="http://schemas.openxmlformats.org/officeDocument/2006/relationships/slideLayout" Target="../slideLayouts/slideLayout24.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15124" y="2150853"/>
            <a:ext cx="8201660" cy="1753235"/>
          </a:xfrm>
          <a:prstGeom prst="rect">
            <a:avLst/>
          </a:prstGeom>
          <a:noFill/>
        </p:spPr>
        <p:txBody>
          <a:bodyPr wrap="none" rtlCol="0">
            <a:spAutoFit/>
          </a:bodyPr>
          <a:lstStyle/>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Brief </a:t>
            </a: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Introduction of</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X18Plex STR Detection Kit</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3171418" y="4856441"/>
            <a:ext cx="6154249" cy="461665"/>
          </a:xfrm>
          <a:prstGeom prst="rect">
            <a:avLst/>
          </a:prstGeom>
          <a:noFill/>
        </p:spPr>
        <p:txBody>
          <a:bodyPr wrap="none" rtlCol="0">
            <a:spAutoFit/>
          </a:bodyPr>
          <a:lstStyle/>
          <a:p>
            <a:pPr lvl="0">
              <a:defRPr/>
            </a:pPr>
            <a:r>
              <a:rPr lang="en-US" altLang="zh-CN" sz="2400" dirty="0">
                <a:latin typeface="Times New Roman" panose="02020603050405020304" pitchFamily="18" charset="0"/>
                <a:cs typeface="Times New Roman" panose="02020603050405020304" pitchFamily="18" charset="0"/>
              </a:rPr>
              <a:t>Jiangsu </a:t>
            </a:r>
            <a:r>
              <a:rPr lang="en-US" altLang="zh-CN" sz="2400" dirty="0" err="1">
                <a:latin typeface="Times New Roman" panose="02020603050405020304" pitchFamily="18" charset="0"/>
                <a:cs typeface="Times New Roman" panose="02020603050405020304" pitchFamily="18" charset="0"/>
              </a:rPr>
              <a:t>Superbio</a:t>
            </a:r>
            <a:r>
              <a:rPr lang="en-US" altLang="zh-CN" sz="2400" dirty="0">
                <a:latin typeface="Times New Roman" panose="02020603050405020304" pitchFamily="18" charset="0"/>
                <a:cs typeface="Times New Roman" panose="02020603050405020304" pitchFamily="18" charset="0"/>
              </a:rPr>
              <a:t> Biomedical (Nanjing) </a:t>
            </a:r>
            <a:r>
              <a:rPr lang="en-US" altLang="zh-CN" sz="2400" dirty="0" err="1">
                <a:latin typeface="Times New Roman" panose="02020603050405020304" pitchFamily="18" charset="0"/>
                <a:cs typeface="Times New Roman" panose="02020603050405020304" pitchFamily="18" charset="0"/>
              </a:rPr>
              <a:t>Co.,Ltd</a:t>
            </a:r>
            <a:r>
              <a:rPr lang="en-US" altLang="zh-CN" sz="2400" dirty="0">
                <a:latin typeface="Times New Roman" panose="02020603050405020304" pitchFamily="18" charset="0"/>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8" name="文本框 7"/>
          <p:cNvSpPr txBox="1"/>
          <p:nvPr/>
        </p:nvSpPr>
        <p:spPr>
          <a:xfrm>
            <a:off x="7985271" y="4251816"/>
            <a:ext cx="24371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May 2023</a:t>
            </a:r>
            <a:r>
              <a:rPr kumimoji="0" lang="zh-CN"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 </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92525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3.1 Amplification Results of Positive Control 9947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9947-1.PNG"/>
          <p:cNvPicPr>
            <a:picLocks noChangeAspect="1"/>
          </p:cNvPicPr>
          <p:nvPr>
            <p:custDataLst>
              <p:tags r:id="rId2"/>
            </p:custDataLst>
          </p:nvPr>
        </p:nvPicPr>
        <p:blipFill>
          <a:blip r:embed="rId3" cstate="print"/>
          <a:stretch>
            <a:fillRect/>
          </a:stretch>
        </p:blipFill>
        <p:spPr>
          <a:xfrm>
            <a:off x="0" y="1122045"/>
            <a:ext cx="12073890" cy="55187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827087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3.2 Amplification Results of Blood on FTA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血卡扩增图.PNG"/>
          <p:cNvPicPr>
            <a:picLocks noChangeAspect="1"/>
          </p:cNvPicPr>
          <p:nvPr>
            <p:custDataLst>
              <p:tags r:id="rId2"/>
            </p:custDataLst>
          </p:nvPr>
        </p:nvPicPr>
        <p:blipFill>
          <a:blip r:embed="rId3" cstate="print"/>
          <a:stretch>
            <a:fillRect/>
          </a:stretch>
        </p:blipFill>
        <p:spPr>
          <a:xfrm>
            <a:off x="116205" y="1153795"/>
            <a:ext cx="11960225" cy="54457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927163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3.3 Amplification Results of Blood on Filter Paper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血卡扩增图-2.PNG"/>
          <p:cNvPicPr>
            <a:picLocks noChangeAspect="1"/>
          </p:cNvPicPr>
          <p:nvPr>
            <p:custDataLst>
              <p:tags r:id="rId2"/>
            </p:custDataLst>
          </p:nvPr>
        </p:nvPicPr>
        <p:blipFill>
          <a:blip r:embed="rId3" cstate="print"/>
          <a:stretch>
            <a:fillRect/>
          </a:stretch>
        </p:blipFill>
        <p:spPr>
          <a:xfrm>
            <a:off x="88900" y="1102995"/>
            <a:ext cx="12103100" cy="55105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830453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3.4 Amplification Results of Saliva on FTA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血卡扩增图-3.PNG"/>
          <p:cNvPicPr>
            <a:picLocks noChangeAspect="1"/>
          </p:cNvPicPr>
          <p:nvPr>
            <p:custDataLst>
              <p:tags r:id="rId2"/>
            </p:custDataLst>
          </p:nvPr>
        </p:nvPicPr>
        <p:blipFill>
          <a:blip r:embed="rId3" cstate="print"/>
          <a:stretch>
            <a:fillRect/>
          </a:stretch>
        </p:blipFill>
        <p:spPr>
          <a:xfrm>
            <a:off x="82550" y="1090295"/>
            <a:ext cx="12109450" cy="550989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Performance Measurement of X18Plex </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50952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 Tolerance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custDataLst>
              <p:tags r:id="rId2"/>
            </p:custDataLst>
          </p:nvPr>
        </p:nvSpPr>
        <p:spPr>
          <a:xfrm>
            <a:off x="914400" y="1474887"/>
            <a:ext cx="6934200" cy="2584450"/>
          </a:xfrm>
          <a:prstGeom prst="rect">
            <a:avLst/>
          </a:prstGeom>
          <a:effectLst/>
        </p:spPr>
        <p:txBody>
          <a:bodyPr wrap="square">
            <a:spAutoFit/>
          </a:bodyPr>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4.1.1</a:t>
            </a:r>
            <a:r>
              <a:rPr lang="en-US" altLang="zh-CN" dirty="0" smtClean="0">
                <a:latin typeface="Times New Roman" panose="02020603050405020304" pitchFamily="18" charset="0"/>
                <a:cs typeface="Times New Roman" panose="02020603050405020304" pitchFamily="18" charset="0"/>
                <a:sym typeface="+mn-ea"/>
              </a:rPr>
              <a:t> Mix Concentration</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0.75 x, 1 x, 1.25 x</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4.1.2</a:t>
            </a:r>
            <a:r>
              <a:rPr lang="en-US" altLang="zh-CN" dirty="0" smtClean="0">
                <a:latin typeface="Times New Roman" panose="02020603050405020304" pitchFamily="18" charset="0"/>
                <a:cs typeface="Times New Roman" panose="02020603050405020304" pitchFamily="18" charset="0"/>
                <a:sym typeface="+mn-ea"/>
              </a:rPr>
              <a:t> Primer Concentration</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0.75 x, 1 x, 1.25 x</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4.1.3 </a:t>
            </a:r>
            <a:r>
              <a:rPr lang="en-US" altLang="zh-CN" dirty="0" smtClean="0">
                <a:latin typeface="Times New Roman" panose="02020603050405020304" pitchFamily="18" charset="0"/>
                <a:cs typeface="Times New Roman" panose="02020603050405020304" pitchFamily="18" charset="0"/>
                <a:sym typeface="+mn-ea"/>
              </a:rPr>
              <a:t>Annealing Temperature</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 </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sym typeface="+mn-ea"/>
              </a:rPr>
              <a:t>56℃, 58 ℃, 60℃, 62 ℃</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97473" y="220287"/>
            <a:ext cx="54425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4.1.1 Concentrations of Mix and Primer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3" name="TextBox 5"/>
          <p:cNvSpPr txBox="1"/>
          <p:nvPr>
            <p:custDataLst>
              <p:tags r:id="rId3"/>
            </p:custDataLst>
          </p:nvPr>
        </p:nvSpPr>
        <p:spPr>
          <a:xfrm>
            <a:off x="0" y="5257800"/>
            <a:ext cx="5065395" cy="1198880"/>
          </a:xfrm>
          <a:prstGeom prst="rect">
            <a:avLst/>
          </a:prstGeom>
          <a:noFill/>
          <a:effectLst/>
        </p:spPr>
        <p:txBody>
          <a:bodyPr wrap="square" rtlCol="0">
            <a:spAutoFit/>
          </a:bodyPr>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a:t>
            </a:r>
            <a:r>
              <a:rPr lang="en-US" dirty="0" smtClean="0">
                <a:latin typeface="Times New Roman" panose="02020603050405020304" pitchFamily="18" charset="0"/>
                <a:cs typeface="Times New Roman" panose="02020603050405020304" pitchFamily="18" charset="0"/>
                <a:sym typeface="+mn-ea"/>
              </a:rPr>
              <a:t>c</a:t>
            </a:r>
            <a:r>
              <a:rPr dirty="0" smtClean="0">
                <a:latin typeface="Times New Roman" panose="02020603050405020304" pitchFamily="18" charset="0"/>
                <a:cs typeface="Times New Roman" panose="02020603050405020304" pitchFamily="18" charset="0"/>
                <a:sym typeface="+mn-ea"/>
              </a:rPr>
              <a:t>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a:t>
            </a:r>
            <a:r>
              <a:rPr lang="en-US" dirty="0" smtClean="0">
                <a:latin typeface="Times New Roman" panose="02020603050405020304" pitchFamily="18" charset="0"/>
                <a:cs typeface="Times New Roman" panose="02020603050405020304" pitchFamily="18" charset="0"/>
                <a:sym typeface="+mn-ea"/>
              </a:rPr>
              <a:t>10</a:t>
            </a:r>
            <a:r>
              <a:rPr dirty="0" smtClean="0">
                <a:latin typeface="Times New Roman" panose="02020603050405020304" pitchFamily="18" charset="0"/>
                <a:cs typeface="Times New Roman" panose="02020603050405020304" pitchFamily="18" charset="0"/>
                <a:sym typeface="+mn-ea"/>
              </a:rPr>
              <a:t>μL amplification 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3130xl (3kV,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10s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graphicFrame>
        <p:nvGraphicFramePr>
          <p:cNvPr id="13" name="图表 12"/>
          <p:cNvGraphicFramePr/>
          <p:nvPr>
            <p:custDataLst>
              <p:tags r:id="rId4"/>
            </p:custDataLst>
          </p:nvPr>
        </p:nvGraphicFramePr>
        <p:xfrm>
          <a:off x="2941955" y="1125855"/>
          <a:ext cx="8547735" cy="436118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4251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4.1.1 Mix Concentration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容忍性-MIX.PNG"/>
          <p:cNvPicPr>
            <a:picLocks noChangeAspect="1"/>
          </p:cNvPicPr>
          <p:nvPr>
            <p:custDataLst>
              <p:tags r:id="rId2"/>
            </p:custDataLst>
          </p:nvPr>
        </p:nvPicPr>
        <p:blipFill>
          <a:blip r:embed="rId3" cstate="print"/>
          <a:stretch>
            <a:fillRect/>
          </a:stretch>
        </p:blipFill>
        <p:spPr>
          <a:xfrm>
            <a:off x="539750" y="1026160"/>
            <a:ext cx="11290300" cy="5300980"/>
          </a:xfrm>
          <a:prstGeom prst="rect">
            <a:avLst/>
          </a:prstGeom>
        </p:spPr>
      </p:pic>
      <p:sp>
        <p:nvSpPr>
          <p:cNvPr id="3" name="TextBox 6"/>
          <p:cNvSpPr txBox="1"/>
          <p:nvPr>
            <p:custDataLst>
              <p:tags r:id="rId4"/>
            </p:custDataLst>
          </p:nvPr>
        </p:nvSpPr>
        <p:spPr>
          <a:xfrm>
            <a:off x="10408920" y="1841500"/>
            <a:ext cx="1199515" cy="363220"/>
          </a:xfrm>
          <a:prstGeom prst="rect">
            <a:avLst/>
          </a:prstGeom>
          <a:noFill/>
        </p:spPr>
        <p:txBody>
          <a:bodyPr wrap="square" rtlCol="0">
            <a:noAutofit/>
          </a:bodyPr>
          <a:p>
            <a:r>
              <a:rPr lang="en-US" altLang="zh-CN" sz="1100" dirty="0" smtClean="0">
                <a:solidFill>
                  <a:srgbClr val="FF0000"/>
                </a:solidFill>
                <a:latin typeface="Times New Roman" panose="02020603050405020304" pitchFamily="18" charset="0"/>
                <a:cs typeface="Times New Roman" panose="02020603050405020304" pitchFamily="18" charset="0"/>
              </a:rPr>
              <a:t>0.75X Blood</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custDataLst>
              <p:tags r:id="rId5"/>
            </p:custDataLst>
          </p:nvPr>
        </p:nvSpPr>
        <p:spPr>
          <a:xfrm>
            <a:off x="10481310" y="3664585"/>
            <a:ext cx="1199515" cy="363220"/>
          </a:xfrm>
          <a:prstGeom prst="rect">
            <a:avLst/>
          </a:prstGeom>
          <a:noFill/>
        </p:spPr>
        <p:txBody>
          <a:bodyPr wrap="square" rtlCol="0">
            <a:noAutofit/>
          </a:bodyPr>
          <a:p>
            <a:r>
              <a:rPr lang="en-US" altLang="zh-CN" sz="1100" dirty="0" smtClean="0">
                <a:solidFill>
                  <a:srgbClr val="FF0000"/>
                </a:solidFill>
                <a:latin typeface="Times New Roman" panose="02020603050405020304" pitchFamily="18" charset="0"/>
                <a:cs typeface="Times New Roman" panose="02020603050405020304" pitchFamily="18" charset="0"/>
              </a:rPr>
              <a:t>1.0X Blood</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custDataLst>
              <p:tags r:id="rId6"/>
            </p:custDataLst>
          </p:nvPr>
        </p:nvSpPr>
        <p:spPr>
          <a:xfrm>
            <a:off x="10481310" y="5328285"/>
            <a:ext cx="1199515" cy="363220"/>
          </a:xfrm>
          <a:prstGeom prst="rect">
            <a:avLst/>
          </a:prstGeom>
          <a:noFill/>
        </p:spPr>
        <p:txBody>
          <a:bodyPr wrap="square" rtlCol="0">
            <a:noAutofit/>
          </a:bodyPr>
          <a:p>
            <a:r>
              <a:rPr lang="en-US" altLang="zh-CN" sz="1100" dirty="0" smtClean="0">
                <a:solidFill>
                  <a:srgbClr val="FF0000"/>
                </a:solidFill>
                <a:latin typeface="Times New Roman" panose="02020603050405020304" pitchFamily="18" charset="0"/>
                <a:cs typeface="Times New Roman" panose="02020603050405020304" pitchFamily="18" charset="0"/>
              </a:rPr>
              <a:t>1.25X Blood</a:t>
            </a:r>
            <a:endParaRPr lang="zh-CN" altLang="en-US" sz="11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74904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4.1.2 Primer Concentration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3" name="图片 2" descr="容忍性-引物.PNG"/>
          <p:cNvPicPr>
            <a:picLocks noChangeAspect="1"/>
          </p:cNvPicPr>
          <p:nvPr>
            <p:custDataLst>
              <p:tags r:id="rId2"/>
            </p:custDataLst>
          </p:nvPr>
        </p:nvPicPr>
        <p:blipFill>
          <a:blip r:embed="rId3" cstate="print"/>
          <a:stretch>
            <a:fillRect/>
          </a:stretch>
        </p:blipFill>
        <p:spPr>
          <a:xfrm>
            <a:off x="434340" y="1121410"/>
            <a:ext cx="11322685" cy="5300980"/>
          </a:xfrm>
          <a:prstGeom prst="rect">
            <a:avLst/>
          </a:prstGeom>
        </p:spPr>
      </p:pic>
      <p:sp>
        <p:nvSpPr>
          <p:cNvPr id="2" name="TextBox 6"/>
          <p:cNvSpPr txBox="1"/>
          <p:nvPr>
            <p:custDataLst>
              <p:tags r:id="rId4"/>
            </p:custDataLst>
          </p:nvPr>
        </p:nvSpPr>
        <p:spPr>
          <a:xfrm>
            <a:off x="10327640" y="2178685"/>
            <a:ext cx="1081405" cy="261620"/>
          </a:xfrm>
          <a:prstGeom prst="rect">
            <a:avLst/>
          </a:prstGeom>
          <a:noFill/>
        </p:spPr>
        <p:txBody>
          <a:bodyPr wrap="square" rtlCol="0">
            <a:noAutofit/>
          </a:bodyPr>
          <a:p>
            <a:r>
              <a:rPr lang="en-US" altLang="zh-CN" sz="1100" dirty="0" smtClean="0">
                <a:solidFill>
                  <a:srgbClr val="FF0000"/>
                </a:solidFill>
                <a:latin typeface="Times New Roman" panose="02020603050405020304" pitchFamily="18" charset="0"/>
                <a:cs typeface="Times New Roman" panose="02020603050405020304" pitchFamily="18" charset="0"/>
              </a:rPr>
              <a:t>0.75X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custDataLst>
              <p:tags r:id="rId5"/>
            </p:custDataLst>
          </p:nvPr>
        </p:nvSpPr>
        <p:spPr>
          <a:xfrm>
            <a:off x="10399861" y="3474596"/>
            <a:ext cx="864096" cy="261610"/>
          </a:xfrm>
          <a:prstGeom prst="rect">
            <a:avLst/>
          </a:prstGeom>
          <a:noFill/>
        </p:spPr>
        <p:txBody>
          <a:bodyPr wrap="square" rtlCol="0">
            <a:spAutoFit/>
          </a:bodyPr>
          <a:p>
            <a:r>
              <a:rPr lang="en-US" altLang="zh-CN" sz="1100" dirty="0" smtClean="0">
                <a:solidFill>
                  <a:srgbClr val="FF0000"/>
                </a:solidFill>
                <a:latin typeface="Times New Roman" panose="02020603050405020304" pitchFamily="18" charset="0"/>
                <a:cs typeface="Times New Roman" panose="02020603050405020304" pitchFamily="18" charset="0"/>
              </a:rPr>
              <a:t>1.0X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custDataLst>
              <p:tags r:id="rId6"/>
            </p:custDataLst>
          </p:nvPr>
        </p:nvSpPr>
        <p:spPr>
          <a:xfrm>
            <a:off x="10400030" y="5287645"/>
            <a:ext cx="1109345" cy="261620"/>
          </a:xfrm>
          <a:prstGeom prst="rect">
            <a:avLst/>
          </a:prstGeom>
          <a:noFill/>
        </p:spPr>
        <p:txBody>
          <a:bodyPr wrap="square" rtlCol="0">
            <a:noAutofit/>
          </a:bodyPr>
          <a:p>
            <a:r>
              <a:rPr lang="en-US" altLang="zh-CN" sz="1100" dirty="0" smtClean="0">
                <a:solidFill>
                  <a:srgbClr val="FF0000"/>
                </a:solidFill>
                <a:latin typeface="Times New Roman" panose="02020603050405020304" pitchFamily="18" charset="0"/>
                <a:cs typeface="Times New Roman" panose="02020603050405020304" pitchFamily="18" charset="0"/>
              </a:rPr>
              <a:t>1.25X Blood</a:t>
            </a:r>
            <a:endParaRPr lang="en-US" altLang="zh-CN" sz="11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95224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4.1.3 Annealing Temperature</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8" name="TextBox 8"/>
          <p:cNvSpPr txBox="1"/>
          <p:nvPr>
            <p:custDataLst>
              <p:tags r:id="rId3"/>
            </p:custDataLst>
          </p:nvPr>
        </p:nvSpPr>
        <p:spPr>
          <a:xfrm>
            <a:off x="0" y="5217795"/>
            <a:ext cx="3769995" cy="11988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30 </a:t>
            </a:r>
            <a:r>
              <a:rPr lang="en-US" dirty="0" smtClean="0">
                <a:latin typeface="Times New Roman" panose="02020603050405020304" pitchFamily="18" charset="0"/>
                <a:cs typeface="Times New Roman" panose="02020603050405020304" pitchFamily="18" charset="0"/>
                <a:sym typeface="+mn-ea"/>
              </a:rPr>
              <a:t>c</a:t>
            </a:r>
            <a:r>
              <a:rPr dirty="0" smtClean="0">
                <a:latin typeface="Times New Roman" panose="02020603050405020304" pitchFamily="18" charset="0"/>
                <a:cs typeface="Times New Roman" panose="02020603050405020304" pitchFamily="18" charset="0"/>
                <a:sym typeface="+mn-ea"/>
              </a:rPr>
              <a:t>ycles</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a:t>
            </a:r>
            <a:r>
              <a:rPr lang="en-US" dirty="0" smtClean="0">
                <a:latin typeface="Times New Roman" panose="02020603050405020304" pitchFamily="18" charset="0"/>
                <a:cs typeface="Times New Roman" panose="02020603050405020304" pitchFamily="18" charset="0"/>
                <a:sym typeface="+mn-ea"/>
              </a:rPr>
              <a:t>10</a:t>
            </a:r>
            <a:r>
              <a:rPr dirty="0" smtClean="0">
                <a:latin typeface="Times New Roman" panose="02020603050405020304" pitchFamily="18" charset="0"/>
                <a:cs typeface="Times New Roman" panose="02020603050405020304" pitchFamily="18" charset="0"/>
                <a:sym typeface="+mn-ea"/>
              </a:rPr>
              <a:t>μL amplification system</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3130xl (3kV,</a:t>
            </a:r>
            <a:r>
              <a:rPr lang="en-US" dirty="0" smtClean="0">
                <a:latin typeface="Times New Roman" panose="02020603050405020304" pitchFamily="18" charset="0"/>
                <a:cs typeface="Times New Roman" panose="02020603050405020304" pitchFamily="18" charset="0"/>
                <a:sym typeface="+mn-ea"/>
              </a:rPr>
              <a:t> </a:t>
            </a:r>
            <a:r>
              <a:rPr dirty="0" smtClean="0">
                <a:latin typeface="Times New Roman" panose="02020603050405020304" pitchFamily="18" charset="0"/>
                <a:cs typeface="Times New Roman" panose="02020603050405020304" pitchFamily="18" charset="0"/>
                <a:sym typeface="+mn-ea"/>
              </a:rPr>
              <a:t>10s</a:t>
            </a:r>
            <a:r>
              <a:rPr lang="en-US" dirty="0" smtClean="0">
                <a:latin typeface="Times New Roman" panose="02020603050405020304" pitchFamily="18" charset="0"/>
                <a:cs typeface="Times New Roman" panose="02020603050405020304" pitchFamily="18" charset="0"/>
                <a:sym typeface="+mn-ea"/>
              </a:rPr>
              <a:t>ec</a:t>
            </a:r>
            <a:r>
              <a:rPr dirty="0" smtClean="0">
                <a:latin typeface="Times New Roman" panose="02020603050405020304" pitchFamily="18" charset="0"/>
                <a:cs typeface="Times New Roman" panose="02020603050405020304" pitchFamily="18" charset="0"/>
                <a:sym typeface="+mn-ea"/>
              </a:rPr>
              <a:t> sampling time)</a:t>
            </a:r>
            <a:endParaRPr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dirty="0" smtClean="0">
                <a:latin typeface="Times New Roman" panose="02020603050405020304" pitchFamily="18" charset="0"/>
                <a:cs typeface="Times New Roman" panose="02020603050405020304" pitchFamily="18" charset="0"/>
                <a:sym typeface="+mn-ea"/>
              </a:rPr>
              <a:t> Baseline threshold 50RFU</a:t>
            </a:r>
            <a:endParaRPr lang="zh-CN" altLang="en-US" dirty="0">
              <a:latin typeface="Times New Roman" panose="02020603050405020304" pitchFamily="18" charset="0"/>
              <a:cs typeface="Times New Roman" panose="02020603050405020304" pitchFamily="18" charset="0"/>
            </a:endParaRPr>
          </a:p>
        </p:txBody>
      </p:sp>
      <p:graphicFrame>
        <p:nvGraphicFramePr>
          <p:cNvPr id="10" name="图表 9"/>
          <p:cNvGraphicFramePr/>
          <p:nvPr>
            <p:custDataLst>
              <p:tags r:id="rId4"/>
            </p:custDataLst>
          </p:nvPr>
        </p:nvGraphicFramePr>
        <p:xfrm>
          <a:off x="3108325" y="1335405"/>
          <a:ext cx="7389495" cy="418719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Features of X18Plex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5450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 Inhibition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custDataLst>
              <p:tags r:id="rId2"/>
            </p:custDataLst>
          </p:nvPr>
        </p:nvSpPr>
        <p:spPr>
          <a:xfrm>
            <a:off x="1581150" y="1998345"/>
            <a:ext cx="6934200" cy="2861310"/>
          </a:xfrm>
          <a:prstGeom prst="rect">
            <a:avLst/>
          </a:prstGeom>
          <a:effectLst/>
        </p:spPr>
        <p:txBody>
          <a:bodyPr wrap="square">
            <a:spAutoFit/>
          </a:bodyPr>
          <a:p>
            <a:r>
              <a:rPr lang="zh-CN" altLang="en-US" dirty="0" smtClean="0">
                <a:latin typeface="Times New Roman" panose="02020603050405020304" pitchFamily="18" charset="0"/>
                <a:cs typeface="Times New Roman" panose="02020603050405020304" pitchFamily="18" charset="0"/>
                <a:sym typeface="+mn-ea"/>
              </a:rPr>
              <a:t>Three kinds of inhibitors</a:t>
            </a:r>
            <a:r>
              <a:rPr lang="en-US" altLang="zh-CN" dirty="0" smtClean="0">
                <a:latin typeface="Times New Roman" panose="02020603050405020304" pitchFamily="18" charset="0"/>
                <a:cs typeface="Times New Roman" panose="02020603050405020304" pitchFamily="18" charset="0"/>
                <a:sym typeface="+mn-ea"/>
              </a:rPr>
              <a:t>:</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4.3.1</a:t>
            </a:r>
            <a:r>
              <a:rPr lang="en-US" altLang="zh-CN"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Hematin</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0.1, 0.2, 0.3 and 0.4mM</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4.3.2 </a:t>
            </a:r>
            <a:r>
              <a:rPr lang="en-US" altLang="zh-CN" dirty="0" smtClean="0">
                <a:latin typeface="Times New Roman" panose="02020603050405020304" pitchFamily="18" charset="0"/>
                <a:cs typeface="Times New Roman" panose="02020603050405020304" pitchFamily="18" charset="0"/>
                <a:sym typeface="+mn-ea"/>
              </a:rPr>
              <a:t>Hemoglobin</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solidFill>
                  <a:schemeClr val="tx1"/>
                </a:solidFill>
                <a:latin typeface="Times New Roman" panose="02020603050405020304" pitchFamily="18" charset="0"/>
                <a:cs typeface="Times New Roman" panose="02020603050405020304" pitchFamily="18" charset="0"/>
              </a:rPr>
              <a:t>80, </a:t>
            </a:r>
            <a:r>
              <a:rPr lang="en-US" altLang="zh-CN" dirty="0" smtClean="0">
                <a:latin typeface="Times New Roman" panose="02020603050405020304" pitchFamily="18" charset="0"/>
                <a:cs typeface="Times New Roman" panose="02020603050405020304" pitchFamily="18" charset="0"/>
              </a:rPr>
              <a:t>100, 200 and 300µM</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sym typeface="+mn-ea"/>
              </a:rPr>
              <a:t>4.3.3 </a:t>
            </a:r>
            <a:r>
              <a:rPr lang="en-US" altLang="zh-CN" dirty="0" smtClean="0">
                <a:latin typeface="Times New Roman" panose="02020603050405020304" pitchFamily="18" charset="0"/>
                <a:cs typeface="Times New Roman" panose="02020603050405020304" pitchFamily="18" charset="0"/>
                <a:sym typeface="+mn-ea"/>
              </a:rPr>
              <a:t>Humic Acid</a:t>
            </a:r>
            <a:endParaRPr lang="en-US" altLang="zh-CN" dirty="0" smtClean="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          • </a:t>
            </a:r>
            <a:r>
              <a:rPr lang="en-US" altLang="zh-CN" dirty="0" smtClean="0">
                <a:latin typeface="Times New Roman" panose="02020603050405020304" pitchFamily="18" charset="0"/>
                <a:cs typeface="Times New Roman" panose="02020603050405020304" pitchFamily="18" charset="0"/>
              </a:rPr>
              <a:t>10, 30, 50 and 100ng/µL</a:t>
            </a:r>
            <a:endParaRPr lang="en-US" altLang="zh-CN"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5450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 Inhibition Test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8" name="TextBox 8"/>
          <p:cNvSpPr txBox="1"/>
          <p:nvPr>
            <p:custDataLst>
              <p:tags r:id="rId2"/>
            </p:custDataLst>
          </p:nvPr>
        </p:nvSpPr>
        <p:spPr>
          <a:xfrm>
            <a:off x="0" y="5217795"/>
            <a:ext cx="3747135" cy="11988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sym typeface="+mn-ea"/>
              </a:rPr>
              <a:t> 30 cycles </a:t>
            </a:r>
            <a:endParaRPr lang="en-US" altLang="zh-CN"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sym typeface="+mn-ea"/>
              </a:rPr>
              <a:t> 10</a:t>
            </a:r>
            <a:r>
              <a:rPr lang="el-GR" altLang="zh-CN" dirty="0" smtClean="0">
                <a:latin typeface="Times New Roman" panose="02020603050405020304" pitchFamily="18" charset="0"/>
                <a:cs typeface="Times New Roman" panose="02020603050405020304" pitchFamily="18" charset="0"/>
                <a:sym typeface="+mn-ea"/>
              </a:rPr>
              <a:t>μ</a:t>
            </a:r>
            <a:r>
              <a:rPr lang="en-US" altLang="zh-CN" dirty="0" smtClean="0">
                <a:latin typeface="Times New Roman" panose="02020603050405020304" pitchFamily="18" charset="0"/>
                <a:cs typeface="Times New Roman" panose="02020603050405020304" pitchFamily="18" charset="0"/>
                <a:sym typeface="+mn-ea"/>
              </a:rPr>
              <a:t>L amplification system</a:t>
            </a:r>
            <a:endParaRPr lang="en-US" altLang="zh-CN"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sym typeface="+mn-ea"/>
              </a:rPr>
              <a:t> 3130xl (3kV, 10sec</a:t>
            </a:r>
            <a:r>
              <a:rPr lang="zh-CN" altLang="en-US" dirty="0" smtClean="0">
                <a:latin typeface="Times New Roman" panose="02020603050405020304" pitchFamily="18" charset="0"/>
                <a:cs typeface="Times New Roman" panose="02020603050405020304" pitchFamily="18" charset="0"/>
                <a:sym typeface="+mn-ea"/>
              </a:rPr>
              <a:t> </a:t>
            </a:r>
            <a:r>
              <a:rPr lang="en-US" altLang="zh-CN" dirty="0" smtClean="0">
                <a:latin typeface="Times New Roman" panose="02020603050405020304" pitchFamily="18" charset="0"/>
                <a:cs typeface="Times New Roman" panose="02020603050405020304" pitchFamily="18" charset="0"/>
                <a:sym typeface="+mn-ea"/>
              </a:rPr>
              <a:t>sampling time)</a:t>
            </a:r>
            <a:endParaRPr lang="en-US" altLang="zh-CN"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zh-CN" altLang="en-US" dirty="0" smtClean="0">
                <a:latin typeface="Times New Roman" panose="02020603050405020304" pitchFamily="18" charset="0"/>
                <a:cs typeface="Times New Roman" panose="02020603050405020304" pitchFamily="18" charset="0"/>
                <a:sym typeface="+mn-ea"/>
              </a:rPr>
              <a:t> </a:t>
            </a:r>
            <a:r>
              <a:rPr lang="zh-CN" altLang="en-US" dirty="0">
                <a:latin typeface="Times New Roman" panose="02020603050405020304" pitchFamily="18" charset="0"/>
                <a:cs typeface="Times New Roman" panose="02020603050405020304" pitchFamily="18" charset="0"/>
                <a:sym typeface="+mn-ea"/>
              </a:rPr>
              <a:t>Baseline threshold </a:t>
            </a:r>
            <a:r>
              <a:rPr lang="en-US" altLang="zh-CN" dirty="0" smtClean="0">
                <a:latin typeface="Times New Roman" panose="02020603050405020304" pitchFamily="18" charset="0"/>
                <a:cs typeface="Times New Roman" panose="02020603050405020304" pitchFamily="18" charset="0"/>
                <a:sym typeface="+mn-ea"/>
              </a:rPr>
              <a:t>50RFU</a:t>
            </a:r>
            <a:endParaRPr lang="zh-CN" altLang="en-US" dirty="0">
              <a:latin typeface="Times New Roman" panose="02020603050405020304" pitchFamily="18" charset="0"/>
              <a:cs typeface="Times New Roman" panose="02020603050405020304" pitchFamily="18" charset="0"/>
            </a:endParaRPr>
          </a:p>
        </p:txBody>
      </p:sp>
      <p:pic>
        <p:nvPicPr>
          <p:cNvPr id="12" name="图片 11" descr="抗抑制图表.PNG"/>
          <p:cNvPicPr>
            <a:picLocks noChangeAspect="1"/>
          </p:cNvPicPr>
          <p:nvPr>
            <p:custDataLst>
              <p:tags r:id="rId3"/>
            </p:custDataLst>
          </p:nvPr>
        </p:nvPicPr>
        <p:blipFill>
          <a:blip r:embed="rId4"/>
          <a:stretch>
            <a:fillRect/>
          </a:stretch>
        </p:blipFill>
        <p:spPr>
          <a:xfrm>
            <a:off x="3193415" y="1097280"/>
            <a:ext cx="8290560" cy="446913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0027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4.2.1 Hematin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nc22 血红蛋白.PNG"/>
          <p:cNvPicPr>
            <a:picLocks noChangeAspect="1"/>
          </p:cNvPicPr>
          <p:nvPr>
            <p:custDataLst>
              <p:tags r:id="rId2"/>
            </p:custDataLst>
          </p:nvPr>
        </p:nvPicPr>
        <p:blipFill>
          <a:blip r:embed="rId3" cstate="print"/>
          <a:stretch>
            <a:fillRect/>
          </a:stretch>
        </p:blipFill>
        <p:spPr>
          <a:xfrm>
            <a:off x="703580" y="1139190"/>
            <a:ext cx="10785475" cy="507873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245999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4.3.2 Hemoglobin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5" name="图片 4" descr="nc22 血红素.PNG"/>
          <p:cNvPicPr>
            <a:picLocks noChangeAspect="1"/>
          </p:cNvPicPr>
          <p:nvPr>
            <p:custDataLst>
              <p:tags r:id="rId2"/>
            </p:custDataLst>
          </p:nvPr>
        </p:nvPicPr>
        <p:blipFill>
          <a:blip r:embed="rId3" cstate="print"/>
          <a:stretch>
            <a:fillRect/>
          </a:stretch>
        </p:blipFill>
        <p:spPr>
          <a:xfrm>
            <a:off x="694055" y="1256030"/>
            <a:ext cx="10803890" cy="508444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241744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4.3.3 Humic Acid</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NC22腐殖酸.PNG"/>
          <p:cNvPicPr>
            <a:picLocks noChangeAspect="1"/>
          </p:cNvPicPr>
          <p:nvPr>
            <p:custDataLst>
              <p:tags r:id="rId2"/>
            </p:custDataLst>
          </p:nvPr>
        </p:nvPicPr>
        <p:blipFill>
          <a:blip r:embed="rId3" cstate="print"/>
          <a:stretch>
            <a:fillRect/>
          </a:stretch>
        </p:blipFill>
        <p:spPr>
          <a:xfrm>
            <a:off x="732155" y="1384935"/>
            <a:ext cx="10728325" cy="50514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192722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4.4 Summary</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8" name="矩形 7"/>
          <p:cNvSpPr/>
          <p:nvPr>
            <p:custDataLst>
              <p:tags r:id="rId2"/>
            </p:custDataLst>
          </p:nvPr>
        </p:nvSpPr>
        <p:spPr>
          <a:xfrm>
            <a:off x="942975" y="1195705"/>
            <a:ext cx="10306050" cy="4523105"/>
          </a:xfrm>
          <a:prstGeom prst="rect">
            <a:avLst/>
          </a:prstGeom>
          <a:effectLst/>
        </p:spPr>
        <p:txBody>
          <a:bodyPr wrap="square">
            <a:spAutoFit/>
          </a:bodyPr>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1.</a:t>
            </a:r>
            <a:r>
              <a:rPr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Rapid amplification.</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The whole PCR process using X18Plex takes less than 90min.</a:t>
            </a:r>
            <a:endParaRPr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2.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High resolution: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Correct genotyping of 18 loci were obtained via single tube reaction.</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3. </a:t>
            </a:r>
            <a:r>
              <a:rPr lang="en-US" altLang="zh-CN" dirty="0" smtClean="0">
                <a:solidFill>
                  <a:srgbClr val="FF0000"/>
                </a:solidFill>
                <a:latin typeface="Times New Roman" panose="02020603050405020304" pitchFamily="18" charset="0"/>
                <a:cs typeface="Times New Roman" panose="02020603050405020304" pitchFamily="18" charset="0"/>
                <a:sym typeface="+mn-ea"/>
              </a:rPr>
              <a:t>High sensitivity:</a:t>
            </a:r>
            <a:r>
              <a:rPr lang="en-US" altLang="zh-CN" dirty="0" smtClean="0">
                <a:latin typeface="Times New Roman" panose="02020603050405020304" pitchFamily="18" charset="0"/>
                <a:cs typeface="Times New Roman" panose="02020603050405020304" pitchFamily="18" charset="0"/>
                <a:sym typeface="+mn-ea"/>
              </a:rPr>
              <a:t> X18Plex showed good performance in the amplification of 0.25ng DNA samples. 1-3 pieces of </a:t>
            </a:r>
            <a:r>
              <a:rPr lang="en-US" altLang="zh-CN" dirty="0" smtClean="0">
                <a:latin typeface="Times New Roman" panose="02020603050405020304" pitchFamily="18" charset="0"/>
                <a:cs typeface="Times New Roman" panose="02020603050405020304" pitchFamily="18" charset="0"/>
                <a:sym typeface="+mn-ea"/>
              </a:rPr>
              <a:t>FTA blood cards and/or FTA oral cards </a:t>
            </a:r>
            <a:r>
              <a:rPr lang="en-US" altLang="zh-CN" dirty="0" smtClean="0">
                <a:latin typeface="Times New Roman" panose="02020603050405020304" pitchFamily="18" charset="0"/>
                <a:cs typeface="Times New Roman" panose="02020603050405020304" pitchFamily="18" charset="0"/>
                <a:sym typeface="+mn-ea"/>
              </a:rPr>
              <a:t>of 1.2 mm aperture were amplified normally.</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4. </a:t>
            </a:r>
            <a:r>
              <a:rPr lang="en-US" altLang="zh-CN" dirty="0" smtClean="0">
                <a:latin typeface="Times New Roman" panose="02020603050405020304" pitchFamily="18" charset="0"/>
                <a:cs typeface="Times New Roman" panose="02020603050405020304" pitchFamily="18" charset="0"/>
                <a:sym typeface="+mn-ea"/>
              </a:rPr>
              <a:t> </a:t>
            </a:r>
            <a:r>
              <a:rPr lang="en-US" altLang="zh-CN" dirty="0" smtClean="0">
                <a:solidFill>
                  <a:srgbClr val="FF0000"/>
                </a:solidFill>
                <a:latin typeface="Times New Roman" panose="02020603050405020304" pitchFamily="18" charset="0"/>
                <a:cs typeface="Times New Roman" panose="02020603050405020304" pitchFamily="18" charset="0"/>
                <a:sym typeface="+mn-ea"/>
              </a:rPr>
              <a:t>Strong tolerance:</a:t>
            </a:r>
            <a:r>
              <a:rPr lang="en-US" altLang="zh-CN" dirty="0" smtClean="0">
                <a:latin typeface="Times New Roman" panose="02020603050405020304" pitchFamily="18" charset="0"/>
                <a:cs typeface="Times New Roman" panose="02020603050405020304" pitchFamily="18" charset="0"/>
                <a:sym typeface="+mn-ea"/>
              </a:rPr>
              <a:t> X18Plex amplified normally in Mix or Primer reaction systems of different concentrations.</a:t>
            </a:r>
            <a:endParaRPr lang="en-US" altLang="zh-CN"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5. </a:t>
            </a:r>
            <a:r>
              <a:rPr lang="en-US" altLang="zh-CN" dirty="0" smtClean="0">
                <a:solidFill>
                  <a:srgbClr val="FF0000"/>
                </a:solidFill>
                <a:effectLst/>
                <a:latin typeface="Times New Roman" panose="02020603050405020304" pitchFamily="18" charset="0"/>
                <a:cs typeface="Times New Roman" panose="02020603050405020304" pitchFamily="18" charset="0"/>
                <a:sym typeface="+mn-ea"/>
              </a:rPr>
              <a:t>Strong compatibility:</a:t>
            </a:r>
            <a:r>
              <a:rPr lang="en-US" altLang="zh-CN" dirty="0" smtClean="0">
                <a:effectLst/>
                <a:latin typeface="Times New Roman" panose="02020603050405020304" pitchFamily="18" charset="0"/>
                <a:cs typeface="Times New Roman" panose="02020603050405020304" pitchFamily="18" charset="0"/>
                <a:sym typeface="+mn-ea"/>
              </a:rPr>
              <a:t> X18Plex is compatible with the direct amplification of various samples and the amplification of purified DNA.</a:t>
            </a:r>
            <a:endPar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solidFill>
                <a:schemeClr val="accent1"/>
              </a:solidFill>
              <a:effectLst/>
              <a:latin typeface="Times New Roman" panose="02020603050405020304" pitchFamily="18" charset="0"/>
              <a:cs typeface="Times New Roman" panose="02020603050405020304" pitchFamily="18" charset="0"/>
              <a:sym typeface="+mn-ea"/>
            </a:endParaRPr>
          </a:p>
          <a:p>
            <a:r>
              <a:rPr lang="en-US" altLang="zh-CN" dirty="0" smtClean="0">
                <a:effectLst/>
                <a:latin typeface="Times New Roman" panose="02020603050405020304" pitchFamily="18" charset="0"/>
                <a:cs typeface="Times New Roman" panose="02020603050405020304" pitchFamily="18" charset="0"/>
                <a:sym typeface="+mn-ea"/>
              </a:rPr>
              <a:t>6. X18Plex is applicable to the identification of special paternity cases such as complex kinship, disputed father daughter relationship, half sister relationship, grandparent relationship, etc. It is an effective complement to autosomal and Y chromosome STR kits.</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16230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r="13330"/>
          <a:stretch>
            <a:fillRect/>
          </a:stretch>
        </p:blipFill>
        <p:spPr>
          <a:xfrm>
            <a:off x="888829" y="1386401"/>
            <a:ext cx="4238648" cy="5315274"/>
          </a:xfrm>
          <a:prstGeom prst="rect">
            <a:avLst/>
          </a:prstGeom>
          <a:ln>
            <a:noFill/>
          </a:ln>
          <a:effectLst>
            <a:outerShdw blurRad="292100" dist="139700" dir="2700000" algn="tl" rotWithShape="0">
              <a:srgbClr val="333333">
                <a:alpha val="65000"/>
              </a:srgbClr>
            </a:outerShdw>
          </a:effectLst>
        </p:spPr>
      </p:pic>
      <p:sp>
        <p:nvSpPr>
          <p:cNvPr id="3" name="TextBox 2"/>
          <p:cNvSpPr txBox="1"/>
          <p:nvPr>
            <p:custDataLst>
              <p:tags r:id="rId3"/>
            </p:custDataLst>
          </p:nvPr>
        </p:nvSpPr>
        <p:spPr>
          <a:xfrm>
            <a:off x="6624320" y="1386205"/>
            <a:ext cx="4695190" cy="5077460"/>
          </a:xfrm>
          <a:prstGeom prst="rect">
            <a:avLst/>
          </a:prstGeom>
          <a:noFill/>
        </p:spPr>
        <p:txBody>
          <a:bodyPr wrap="square" rtlCol="0">
            <a:spAutoFit/>
          </a:bodyPr>
          <a:lstStyle/>
          <a:p>
            <a:pPr algn="l">
              <a:lnSpc>
                <a:spcPct val="100000"/>
              </a:lnSpc>
              <a:buClrTx/>
              <a:buSzTx/>
              <a:buFontTx/>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tx1"/>
                </a:solidFill>
                <a:latin typeface="Times New Roman" panose="02020603050405020304" pitchFamily="18" charset="0"/>
                <a:cs typeface="Times New Roman" panose="02020603050405020304" pitchFamily="18" charset="0"/>
              </a:rPr>
              <a:t>     Jiangsu Superbio Biomedical Co. Ltd., founded in 2011, is a cutting-edge technology enterprise owning the Practice License of Medical Institution, which </a:t>
            </a:r>
            <a:r>
              <a:rPr lang="en-US" altLang="zh-CN" dirty="0" smtClean="0">
                <a:solidFill>
                  <a:schemeClr val="tx1"/>
                </a:solidFill>
                <a:latin typeface="Times New Roman" panose="02020603050405020304" pitchFamily="18" charset="0"/>
                <a:cs typeface="Times New Roman" panose="02020603050405020304" pitchFamily="18" charset="0"/>
                <a:sym typeface="+mn-ea"/>
              </a:rPr>
              <a:t>specializes in  the research and testing of gene sequencing industry, and</a:t>
            </a:r>
            <a:r>
              <a:rPr lang="en-US" altLang="zh-CN" dirty="0" smtClean="0">
                <a:solidFill>
                  <a:schemeClr val="tx1"/>
                </a:solidFill>
                <a:latin typeface="Times New Roman" panose="02020603050405020304" pitchFamily="18" charset="0"/>
                <a:cs typeface="Times New Roman" panose="02020603050405020304" pitchFamily="18" charset="0"/>
              </a:rPr>
              <a:t> integrates R&amp;D, production and sales. The company's products and services cover forensic testing, medical testing, food/environment/medicine testing, instrumentation and software.</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are willing to provide clients with scientific research services related to forensic DNA testing, such as research projects and papers publication, solving all the difficulties encountered in the experiment for you.</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sincerely look forward to cooperate with you in developing products and researching projects.</a:t>
            </a:r>
            <a:endParaRPr lang="en-US" altLang="zh-CN"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56135" y="2651425"/>
            <a:ext cx="12192000" cy="923330"/>
          </a:xfrm>
          <a:prstGeom prst="rect">
            <a:avLst/>
          </a:prstGeom>
        </p:spPr>
        <p:txBody>
          <a:bodyPr wrap="square">
            <a:spAutoFit/>
          </a:bodyPr>
          <a:lstStyle/>
          <a:p>
            <a:pPr algn="ctr"/>
            <a:r>
              <a:rPr lang="en-US" altLang="zh-CN" sz="5400" b="1" dirty="0">
                <a:solidFill>
                  <a:srgbClr val="0086D1"/>
                </a:solidFill>
                <a:latin typeface="微软雅黑" panose="020B0503020204020204" charset="-122"/>
                <a:ea typeface="微软雅黑" panose="020B0503020204020204" charset="-122"/>
              </a:rPr>
              <a:t>THANKS</a:t>
            </a:r>
            <a:r>
              <a:rPr lang="en-US" altLang="zh-CN" sz="4800" b="1" dirty="0">
                <a:solidFill>
                  <a:srgbClr val="0086D1"/>
                </a:solidFill>
                <a:latin typeface="微软雅黑" panose="020B0503020204020204" charset="-122"/>
                <a:ea typeface="微软雅黑" panose="020B0503020204020204" charset="-122"/>
              </a:rPr>
              <a:t>!</a:t>
            </a:r>
            <a:endParaRPr lang="zh-CN" altLang="en-US" sz="4800" dirty="0">
              <a:solidFill>
                <a:prstClr val="black"/>
              </a:solidFill>
              <a:latin typeface="Arial" panose="020B0604020202020204"/>
              <a:ea typeface="微软雅黑" panose="020B0503020204020204" charset="-122"/>
            </a:endParaRPr>
          </a:p>
        </p:txBody>
      </p:sp>
      <p:grpSp>
        <p:nvGrpSpPr>
          <p:cNvPr id="6" name="组合 5"/>
          <p:cNvGrpSpPr/>
          <p:nvPr/>
        </p:nvGrpSpPr>
        <p:grpSpPr>
          <a:xfrm>
            <a:off x="0" y="6350405"/>
            <a:ext cx="9711111" cy="46847"/>
            <a:chOff x="2580023" y="5846613"/>
            <a:chExt cx="9177866" cy="45719"/>
          </a:xfrm>
        </p:grpSpPr>
        <p:cxnSp>
          <p:nvCxnSpPr>
            <p:cNvPr id="7" name="直接连接符 6"/>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427044" y="6350405"/>
            <a:ext cx="764956" cy="47888"/>
            <a:chOff x="2580023" y="5846613"/>
            <a:chExt cx="9177866" cy="45719"/>
          </a:xfrm>
        </p:grpSpPr>
        <p:cxnSp>
          <p:nvCxnSpPr>
            <p:cNvPr id="10" name="直接连接符 9"/>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pic>
        <p:nvPicPr>
          <p:cNvPr id="12" name="Picture 3" descr="C:\Documents and Settings\Administrator\My Documents\Jingoal\zz@8115279\RecvFiles\LOGO-01-01.png"/>
          <p:cNvPicPr>
            <a:picLocks noChangeAspect="1" noChangeArrowheads="1"/>
          </p:cNvPicPr>
          <p:nvPr/>
        </p:nvPicPr>
        <p:blipFill>
          <a:blip r:embed="rId1" cstate="print"/>
          <a:srcRect/>
          <a:stretch>
            <a:fillRect/>
          </a:stretch>
        </p:blipFill>
        <p:spPr bwMode="auto">
          <a:xfrm>
            <a:off x="9723303" y="6165861"/>
            <a:ext cx="1715933" cy="369087"/>
          </a:xfrm>
          <a:prstGeom prst="rect">
            <a:avLst/>
          </a:prstGeom>
          <a:noFill/>
        </p:spPr>
      </p:pic>
      <p:sp>
        <p:nvSpPr>
          <p:cNvPr id="2" name="矩形 1"/>
          <p:cNvSpPr/>
          <p:nvPr>
            <p:custDataLst>
              <p:tags r:id="rId2"/>
            </p:custDataLst>
          </p:nvPr>
        </p:nvSpPr>
        <p:spPr>
          <a:xfrm>
            <a:off x="0" y="4829175"/>
            <a:ext cx="5676900" cy="1476375"/>
          </a:xfrm>
          <a:prstGeom prst="rect">
            <a:avLst/>
          </a:prstGeom>
        </p:spPr>
        <p:txBody>
          <a:bodyPr wrap="square">
            <a:spAutoFit/>
          </a:bodyPr>
          <a:p>
            <a:pPr algn="l"/>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rPr>
              <a:t>Contact Us</a:t>
            </a:r>
            <a:endPar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Address: Sino-Danish Ecological Life Science Industrial Park, No.3-1 Xinjinxhu Road, Pukou District, Nanjing</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Tel: 400-616-2676</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Website: http://www.superbio.cn/</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573849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1.1 </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Features of X18</a:t>
            </a:r>
            <a:r>
              <a:rPr lang="en-US" altLang="zh-CN" sz="2400" b="1" dirty="0">
                <a:solidFill>
                  <a:schemeClr val="bg1"/>
                </a:solidFill>
                <a:latin typeface="Times New Roman" panose="02020603050405020304" pitchFamily="18" charset="0"/>
                <a:cs typeface="Times New Roman" panose="02020603050405020304" pitchFamily="18" charset="0"/>
                <a:sym typeface="+mn-ea"/>
              </a:rPr>
              <a:t>Plex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custDataLst>
              <p:tags r:id="rId2"/>
            </p:custDataLst>
          </p:nvPr>
        </p:nvSpPr>
        <p:spPr>
          <a:xfrm>
            <a:off x="1038860" y="1333500"/>
            <a:ext cx="10114915" cy="5354320"/>
          </a:xfrm>
          <a:prstGeom prst="rect">
            <a:avLst/>
          </a:prstGeom>
          <a:effectLst/>
        </p:spPr>
        <p:txBody>
          <a:bodyPr wrap="square">
            <a:spAutoFit/>
          </a:bodyPr>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1.</a:t>
            </a:r>
            <a:r>
              <a:rPr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X18Plex is a </a:t>
            </a:r>
            <a:r>
              <a:rPr lang="en-US"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5-color </a:t>
            </a:r>
            <a:r>
              <a:rPr dirty="0" smtClean="0">
                <a:effectLst/>
                <a:latin typeface="Times New Roman" panose="02020603050405020304" pitchFamily="18" charset="0"/>
                <a:ea typeface="微软雅黑" panose="020B0503020204020204" charset="-122"/>
                <a:cs typeface="Times New Roman" panose="02020603050405020304" pitchFamily="18" charset="0"/>
                <a:sym typeface="+mn-ea"/>
              </a:rPr>
              <a:t>fluorescence detection </a:t>
            </a:r>
            <a:r>
              <a:rPr lang="en-US" dirty="0" smtClean="0">
                <a:effectLst/>
                <a:latin typeface="Times New Roman" panose="02020603050405020304" pitchFamily="18" charset="0"/>
                <a:ea typeface="微软雅黑" panose="020B0503020204020204" charset="-122"/>
                <a:cs typeface="Times New Roman" panose="02020603050405020304" pitchFamily="18" charset="0"/>
                <a:sym typeface="+mn-ea"/>
              </a:rPr>
              <a:t>kit which is applicable for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performing multiplex amplification on 17 X chromosome STR loci </a:t>
            </a:r>
            <a:r>
              <a:rPr lang="en-US"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and 1 Amelogenin.</a:t>
            </a:r>
            <a:endParaRPr lang="en-US"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2. X18Plex features super high resolution, sensitivity and anti-inhibitor ability.</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3. X18Plex is compatible with the vast majority of loci of the current mainstream X chromosome kit at home and abroad.</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4.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Rapid amplification.</a:t>
            </a:r>
            <a:r>
              <a:rPr lang="en-US" altLang="zh-CN"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The whole PCR process using X18Plex takes less than 90min.</a:t>
            </a:r>
            <a:endParaRPr lang="en-US" altLang="zh-CN"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endPar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5. L</a:t>
            </a:r>
            <a:r>
              <a:rPr lang="zh-CN" altLang="en-US" dirty="0" smtClean="0">
                <a:solidFill>
                  <a:schemeClr val="tx1"/>
                </a:solidFill>
                <a:latin typeface="Times New Roman" panose="02020603050405020304" pitchFamily="18" charset="0"/>
                <a:cs typeface="Times New Roman" panose="02020603050405020304" pitchFamily="18" charset="0"/>
                <a:sym typeface="+mn-ea"/>
              </a:rPr>
              <a:t>ower mutation rates (intergenerational mutation rate </a:t>
            </a:r>
            <a:r>
              <a:rPr lang="en-US" dirty="0" smtClean="0">
                <a:solidFill>
                  <a:schemeClr val="tx1"/>
                </a:solidFill>
                <a:latin typeface="Times New Roman" panose="02020603050405020304" pitchFamily="18" charset="0"/>
                <a:cs typeface="Times New Roman" panose="02020603050405020304" pitchFamily="18" charset="0"/>
                <a:sym typeface="+mn-ea"/>
              </a:rPr>
              <a:t>2.3×10</a:t>
            </a:r>
            <a:r>
              <a:rPr lang="en-US" baseline="30000" dirty="0" smtClean="0">
                <a:solidFill>
                  <a:schemeClr val="tx1"/>
                </a:solidFill>
                <a:latin typeface="Times New Roman" panose="02020603050405020304" pitchFamily="18" charset="0"/>
                <a:cs typeface="Times New Roman" panose="02020603050405020304" pitchFamily="18" charset="0"/>
                <a:sym typeface="+mn-ea"/>
              </a:rPr>
              <a:t>-9</a:t>
            </a:r>
            <a:r>
              <a:rPr lang="en-US" dirty="0" smtClean="0">
                <a:solidFill>
                  <a:schemeClr val="tx1"/>
                </a:solidFill>
                <a:latin typeface="Times New Roman" panose="02020603050405020304" pitchFamily="18" charset="0"/>
                <a:cs typeface="Times New Roman" panose="02020603050405020304" pitchFamily="18" charset="0"/>
                <a:sym typeface="+mn-ea"/>
              </a:rPr>
              <a:t>), and it is relatively stable and not easy to mutate again after occurrence.</a:t>
            </a:r>
            <a:endParaRPr lang="zh-CN" altLang="zh-CN" dirty="0" smtClean="0">
              <a:solidFill>
                <a:schemeClr val="tx1"/>
              </a:solidFill>
              <a:latin typeface="Times New Roman" panose="02020603050405020304" pitchFamily="18" charset="0"/>
              <a:cs typeface="Times New Roman" panose="02020603050405020304" pitchFamily="18" charset="0"/>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6. </a:t>
            </a:r>
            <a:r>
              <a:rPr lang="en-US" altLang="zh-CN" dirty="0" smtClean="0">
                <a:solidFill>
                  <a:srgbClr val="FF0000"/>
                </a:solidFill>
                <a:effectLst/>
                <a:latin typeface="Times New Roman" panose="02020603050405020304" pitchFamily="18" charset="0"/>
                <a:cs typeface="Times New Roman" panose="02020603050405020304" pitchFamily="18" charset="0"/>
                <a:sym typeface="+mn-ea"/>
              </a:rPr>
              <a:t>Strong compatibility.</a:t>
            </a:r>
            <a:r>
              <a:rPr lang="en-US" altLang="zh-CN" dirty="0" smtClean="0">
                <a:effectLst/>
                <a:latin typeface="Times New Roman" panose="02020603050405020304" pitchFamily="18" charset="0"/>
                <a:cs typeface="Times New Roman" panose="02020603050405020304" pitchFamily="18" charset="0"/>
                <a:sym typeface="+mn-ea"/>
              </a:rPr>
              <a:t> X18Plex is compatible with the direct amplification of various samples and the amplification of purified DNA.</a:t>
            </a:r>
            <a:endParaRPr lang="en-US" altLang="zh-CN" dirty="0" smtClean="0">
              <a:effectLst/>
              <a:latin typeface="Times New Roman" panose="02020603050405020304" pitchFamily="18" charset="0"/>
              <a:cs typeface="Times New Roman" panose="02020603050405020304" pitchFamily="18" charset="0"/>
              <a:sym typeface="+mn-ea"/>
            </a:endParaRPr>
          </a:p>
          <a:p>
            <a:endParaRPr lang="en-US" altLang="zh-CN" dirty="0" smtClean="0">
              <a:solidFill>
                <a:schemeClr val="accent1"/>
              </a:solidFill>
              <a:effectLst/>
              <a:latin typeface="Times New Roman" panose="02020603050405020304" pitchFamily="18" charset="0"/>
              <a:cs typeface="Times New Roman" panose="02020603050405020304" pitchFamily="18" charset="0"/>
              <a:sym typeface="+mn-ea"/>
            </a:endParaRPr>
          </a:p>
          <a:p>
            <a:r>
              <a:rPr lang="en-US" altLang="zh-CN" dirty="0" smtClean="0">
                <a:effectLst/>
                <a:latin typeface="Times New Roman" panose="02020603050405020304" pitchFamily="18" charset="0"/>
                <a:cs typeface="Times New Roman" panose="02020603050405020304" pitchFamily="18" charset="0"/>
                <a:sym typeface="+mn-ea"/>
              </a:rPr>
              <a:t>7. X18Plex is applicable to the identification of special paternity cases such as complex kinship, disputed father daughter relationship, half sister relationship, grandparent relationship, etc. It is an effective complement to autosomal and Y chromosome STR kits.</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582866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1.2 Loci Arrangement Diagram of X18Plex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9" name="图片 8" descr="排布图.PNG"/>
          <p:cNvPicPr>
            <a:picLocks noChangeAspect="1"/>
          </p:cNvPicPr>
          <p:nvPr>
            <p:custDataLst>
              <p:tags r:id="rId2"/>
            </p:custDataLst>
          </p:nvPr>
        </p:nvPicPr>
        <p:blipFill>
          <a:blip r:embed="rId3"/>
          <a:stretch>
            <a:fillRect/>
          </a:stretch>
        </p:blipFill>
        <p:spPr>
          <a:xfrm>
            <a:off x="2748915" y="1207135"/>
            <a:ext cx="8932545" cy="44443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755904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1.3 Analysis Software Loci Information Table of X18Plex</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custDataLst>
              <p:tags r:id="rId2"/>
            </p:custDataLst>
          </p:nvPr>
        </p:nvSpPr>
        <p:spPr>
          <a:xfrm>
            <a:off x="2239149" y="1235075"/>
            <a:ext cx="1916430" cy="368300"/>
          </a:xfrm>
          <a:prstGeom prst="rect">
            <a:avLst/>
          </a:prstGeom>
        </p:spPr>
        <p:txBody>
          <a:bodyPr wrap="none">
            <a:spAutoFit/>
          </a:bodyPr>
          <a:p>
            <a:pPr algn="l"/>
            <a:r>
              <a:rPr lang="en-US" altLang="zh-CN" smtClean="0">
                <a:latin typeface="Times New Roman" panose="02020603050405020304" pitchFamily="18" charset="0"/>
                <a:cs typeface="Times New Roman" panose="02020603050405020304" pitchFamily="18" charset="0"/>
              </a:rPr>
              <a:t>GeneMapper ID-X</a:t>
            </a:r>
            <a:endParaRPr lang="en-US" altLang="zh-CN" smtClean="0">
              <a:latin typeface="Times New Roman" panose="02020603050405020304" pitchFamily="18" charset="0"/>
              <a:cs typeface="Times New Roman" panose="02020603050405020304" pitchFamily="18" charset="0"/>
            </a:endParaRPr>
          </a:p>
        </p:txBody>
      </p:sp>
      <p:pic>
        <p:nvPicPr>
          <p:cNvPr id="2" name="图片 1" descr="IDX 表.PNG"/>
          <p:cNvPicPr>
            <a:picLocks noChangeAspect="1"/>
          </p:cNvPicPr>
          <p:nvPr>
            <p:custDataLst>
              <p:tags r:id="rId3"/>
            </p:custDataLst>
          </p:nvPr>
        </p:nvPicPr>
        <p:blipFill>
          <a:blip r:embed="rId4" cstate="print"/>
          <a:stretch>
            <a:fillRect/>
          </a:stretch>
        </p:blipFill>
        <p:spPr>
          <a:xfrm>
            <a:off x="213995" y="1723390"/>
            <a:ext cx="11763375" cy="4508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General Information of X18Plex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42863" y="220287"/>
            <a:ext cx="709866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2.1 X18Plex STR Detection Kit (10µL× 50 RXN/Kit)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custDataLst>
              <p:tags r:id="rId2"/>
            </p:custDataLst>
          </p:nvPr>
        </p:nvGraphicFramePr>
        <p:xfrm>
          <a:off x="718819" y="1665071"/>
          <a:ext cx="10684012" cy="4083685"/>
        </p:xfrm>
        <a:graphic>
          <a:graphicData uri="http://schemas.openxmlformats.org/drawingml/2006/table">
            <a:tbl>
              <a:tblPr firstRow="1" firstCol="1" bandRow="1">
                <a:tableStyleId>{5C22544A-7EE6-4342-B048-85BDC9FD1C3A}</a:tableStyleId>
              </a:tblPr>
              <a:tblGrid>
                <a:gridCol w="2371090"/>
                <a:gridCol w="2571115"/>
                <a:gridCol w="1722120"/>
                <a:gridCol w="4019687"/>
              </a:tblGrid>
              <a:tr h="323506">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 </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Component</a:t>
                      </a:r>
                      <a:endPar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zh-CN" sz="1800" i="0" kern="100" dirty="0">
                          <a:effectLst/>
                          <a:latin typeface="Times New Roman" panose="02020603050405020304" pitchFamily="18" charset="0"/>
                          <a:ea typeface="宋体" panose="02010600030101010101" pitchFamily="2" charset="-122"/>
                          <a:cs typeface="Times New Roman" panose="02020603050405020304" pitchFamily="18" charset="0"/>
                        </a:rPr>
                        <a:t>Content</a:t>
                      </a:r>
                      <a:endParaRPr lang="en-US" altLang="zh-CN" sz="180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Description</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526023">
                <a:tc rowSpan="5">
                  <a:txBody>
                    <a:bodyPr/>
                    <a:p>
                      <a:pPr algn="ctr">
                        <a:spcAft>
                          <a:spcPts val="0"/>
                        </a:spcAft>
                      </a:pPr>
                      <a:r>
                        <a:rPr sz="1800" kern="100" dirty="0" smtClean="0">
                          <a:effectLst/>
                          <a:latin typeface="Times New Roman" panose="02020603050405020304" pitchFamily="18" charset="0"/>
                          <a:cs typeface="Times New Roman" panose="02020603050405020304" pitchFamily="18" charset="0"/>
                        </a:rPr>
                        <a:t>Pre-amplification Kit</a:t>
                      </a:r>
                      <a:endParaRPr sz="1800" kern="100" dirty="0" smtClean="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2.5× PCR Mix</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el-GR" sz="1800" kern="100" dirty="0" smtClean="0">
                          <a:solidFill>
                            <a:schemeClr val="dk1"/>
                          </a:solidFill>
                          <a:effectLst/>
                          <a:latin typeface="Times New Roman" panose="02020603050405020304" pitchFamily="18" charset="0"/>
                          <a:ea typeface="+mn-ea"/>
                          <a:cs typeface="Times New Roman" panose="02020603050405020304" pitchFamily="18" charset="0"/>
                        </a:rPr>
                        <a:t>250</a:t>
                      </a:r>
                      <a:r>
                        <a:rPr lang="el-GR"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L×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en-US" sz="1800" kern="100" dirty="0" smtClean="0">
                          <a:effectLst/>
                          <a:latin typeface="Times New Roman" panose="02020603050405020304" pitchFamily="18" charset="0"/>
                          <a:cs typeface="Times New Roman" panose="02020603050405020304" pitchFamily="18" charset="0"/>
                          <a:sym typeface="+mn-ea"/>
                        </a:rPr>
                        <a:t>B</a:t>
                      </a:r>
                      <a:r>
                        <a:rPr sz="1800" kern="100" dirty="0" smtClean="0">
                          <a:effectLst/>
                          <a:latin typeface="Times New Roman" panose="02020603050405020304" pitchFamily="18" charset="0"/>
                          <a:cs typeface="Times New Roman" panose="02020603050405020304" pitchFamily="18" charset="0"/>
                          <a:sym typeface="+mn-ea"/>
                        </a:rPr>
                        <a:t>uffer containing anti</a:t>
                      </a:r>
                      <a:r>
                        <a:rPr lang="en-US" sz="1800" kern="100" dirty="0" smtClean="0">
                          <a:effectLst/>
                          <a:latin typeface="Times New Roman" panose="02020603050405020304" pitchFamily="18" charset="0"/>
                          <a:cs typeface="Times New Roman" panose="02020603050405020304" pitchFamily="18" charset="0"/>
                          <a:sym typeface="+mn-ea"/>
                        </a:rPr>
                        <a:t>-</a:t>
                      </a:r>
                      <a:r>
                        <a:rPr sz="1800" kern="100" dirty="0" smtClean="0">
                          <a:effectLst/>
                          <a:latin typeface="Times New Roman" panose="02020603050405020304" pitchFamily="18" charset="0"/>
                          <a:cs typeface="Times New Roman" panose="02020603050405020304" pitchFamily="18" charset="0"/>
                          <a:sym typeface="+mn-ea"/>
                        </a:rPr>
                        <a:t>inhibition components such as MgCl</a:t>
                      </a:r>
                      <a:r>
                        <a:rPr sz="1800" kern="100" baseline="-25000" dirty="0" smtClean="0">
                          <a:effectLst/>
                          <a:latin typeface="Times New Roman" panose="02020603050405020304" pitchFamily="18" charset="0"/>
                          <a:cs typeface="Times New Roman" panose="02020603050405020304" pitchFamily="18" charset="0"/>
                          <a:sym typeface="+mn-ea"/>
                        </a:rPr>
                        <a:t>2</a:t>
                      </a:r>
                      <a:endParaRPr lang="en-US" sz="1800" kern="10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r h="556503">
                <a:tc vMerge="1">
                  <a:tcPr/>
                </a:tc>
                <a:tc>
                  <a:txBody>
                    <a:bodyPr/>
                    <a:p>
                      <a:pPr algn="ctr">
                        <a:spcAft>
                          <a:spcPts val="0"/>
                        </a:spcAft>
                      </a:pPr>
                      <a:r>
                        <a:rPr lang="en-US" altLang="zh-CN" sz="1800" kern="100" dirty="0" smtClean="0">
                          <a:effectLst/>
                          <a:latin typeface="Times New Roman" panose="02020603050405020304" pitchFamily="18" charset="0"/>
                          <a:cs typeface="Times New Roman" panose="02020603050405020304" pitchFamily="18" charset="0"/>
                        </a:rPr>
                        <a:t>X18Plex</a:t>
                      </a:r>
                      <a:r>
                        <a:rPr lang="en-US" sz="1800" kern="100" dirty="0" smtClean="0">
                          <a:effectLst/>
                          <a:latin typeface="Times New Roman" panose="02020603050405020304" pitchFamily="18" charset="0"/>
                          <a:cs typeface="Times New Roman" panose="02020603050405020304" pitchFamily="18" charset="0"/>
                        </a:rPr>
                        <a:t> </a:t>
                      </a:r>
                      <a:r>
                        <a:rPr lang="en-US" sz="1800" kern="100" dirty="0">
                          <a:effectLst/>
                          <a:latin typeface="Times New Roman" panose="02020603050405020304" pitchFamily="18" charset="0"/>
                          <a:cs typeface="Times New Roman" panose="02020603050405020304" pitchFamily="18" charset="0"/>
                        </a:rPr>
                        <a:t>Primers</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100</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en-US" sz="1800" kern="100" dirty="0" smtClean="0">
                          <a:effectLst/>
                          <a:latin typeface="Times New Roman" panose="02020603050405020304" pitchFamily="18" charset="0"/>
                          <a:cs typeface="Times New Roman" panose="02020603050405020304" pitchFamily="18" charset="0"/>
                          <a:sym typeface="+mn-ea"/>
                        </a:rPr>
                        <a:t>P</a:t>
                      </a:r>
                      <a:r>
                        <a:rPr sz="1800" kern="100" dirty="0" smtClean="0">
                          <a:effectLst/>
                          <a:latin typeface="Times New Roman" panose="02020603050405020304" pitchFamily="18" charset="0"/>
                          <a:cs typeface="Times New Roman" panose="02020603050405020304" pitchFamily="18" charset="0"/>
                          <a:sym typeface="+mn-ea"/>
                        </a:rPr>
                        <a:t>rimer mixtures for amplif</a:t>
                      </a:r>
                      <a:r>
                        <a:rPr lang="en-US" sz="1800" kern="100" dirty="0" smtClean="0">
                          <a:effectLst/>
                          <a:latin typeface="Times New Roman" panose="02020603050405020304" pitchFamily="18" charset="0"/>
                          <a:cs typeface="Times New Roman" panose="02020603050405020304" pitchFamily="18" charset="0"/>
                          <a:sym typeface="+mn-ea"/>
                        </a:rPr>
                        <a:t>ying 18</a:t>
                      </a:r>
                      <a:r>
                        <a:rPr sz="1800" kern="100" dirty="0" smtClean="0">
                          <a:effectLst/>
                          <a:latin typeface="Times New Roman" panose="02020603050405020304" pitchFamily="18" charset="0"/>
                          <a:cs typeface="Times New Roman" panose="02020603050405020304" pitchFamily="18" charset="0"/>
                          <a:sym typeface="+mn-ea"/>
                        </a:rPr>
                        <a:t> loci</a:t>
                      </a:r>
                      <a:endParaRPr sz="1800" kern="100" dirty="0" smtClean="0">
                        <a:effectLst/>
                        <a:latin typeface="Times New Roman" panose="02020603050405020304" pitchFamily="18" charset="0"/>
                        <a:cs typeface="Times New Roman" panose="02020603050405020304" pitchFamily="18" charset="0"/>
                      </a:endParaRPr>
                    </a:p>
                  </a:txBody>
                  <a:tcPr marL="68580" marR="68580" marT="0" marB="0" anchor="ctr"/>
                </a:tc>
              </a:tr>
              <a:tr h="305060">
                <a:tc vMerge="1">
                  <a:tcP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PCR Grade Water</a:t>
                      </a:r>
                      <a:endParaRPr lang="en-US"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200</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  Nuclease-free deionized ultrapure water</a:t>
                      </a:r>
                      <a:endPar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510523">
                <a:tc vMerge="1">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smtClean="0">
                          <a:effectLst/>
                          <a:latin typeface="Times New Roman" panose="02020603050405020304" pitchFamily="18" charset="0"/>
                          <a:cs typeface="Times New Roman" panose="02020603050405020304" pitchFamily="18" charset="0"/>
                        </a:rPr>
                        <a:t>Control DNA 9947 (0.5ng/µL)</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10</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smtClean="0">
                          <a:effectLst/>
                          <a:latin typeface="Times New Roman" panose="02020603050405020304" pitchFamily="18" charset="0"/>
                          <a:cs typeface="Times New Roman" panose="02020603050405020304" pitchFamily="18" charset="0"/>
                          <a:sym typeface="+mn-ea"/>
                        </a:rPr>
                        <a:t>S</a:t>
                      </a:r>
                      <a:r>
                        <a:rPr lang="zh-CN" altLang="en-US" sz="1800" kern="100" dirty="0" smtClean="0">
                          <a:effectLst/>
                          <a:latin typeface="Times New Roman" panose="02020603050405020304" pitchFamily="18" charset="0"/>
                          <a:cs typeface="Times New Roman" panose="02020603050405020304" pitchFamily="18" charset="0"/>
                          <a:sym typeface="+mn-ea"/>
                        </a:rPr>
                        <a:t>tandard </a:t>
                      </a:r>
                      <a:r>
                        <a:rPr lang="en-US" altLang="zh-CN" sz="1800" kern="100" dirty="0" smtClean="0">
                          <a:effectLst/>
                          <a:latin typeface="Times New Roman" panose="02020603050405020304" pitchFamily="18" charset="0"/>
                          <a:cs typeface="Times New Roman" panose="02020603050405020304" pitchFamily="18" charset="0"/>
                          <a:sym typeface="+mn-ea"/>
                        </a:rPr>
                        <a:t>p</a:t>
                      </a:r>
                      <a:r>
                        <a:rPr lang="zh-CN" altLang="en-US" sz="1800" kern="100" dirty="0" smtClean="0">
                          <a:effectLst/>
                          <a:latin typeface="Times New Roman" panose="02020603050405020304" pitchFamily="18" charset="0"/>
                          <a:cs typeface="Times New Roman" panose="02020603050405020304" pitchFamily="18" charset="0"/>
                          <a:sym typeface="+mn-ea"/>
                        </a:rPr>
                        <a:t>ositive </a:t>
                      </a:r>
                      <a:r>
                        <a:rPr lang="en-US" altLang="zh-CN" sz="1800" kern="100" dirty="0" smtClean="0">
                          <a:effectLst/>
                          <a:latin typeface="Times New Roman" panose="02020603050405020304" pitchFamily="18" charset="0"/>
                          <a:cs typeface="Times New Roman" panose="02020603050405020304" pitchFamily="18" charset="0"/>
                          <a:sym typeface="+mn-ea"/>
                        </a:rPr>
                        <a:t>c</a:t>
                      </a:r>
                      <a:r>
                        <a:rPr lang="zh-CN" altLang="en-US" sz="1800" kern="100" dirty="0" smtClean="0">
                          <a:effectLst/>
                          <a:latin typeface="Times New Roman" panose="02020603050405020304" pitchFamily="18" charset="0"/>
                          <a:cs typeface="Times New Roman" panose="02020603050405020304" pitchFamily="18" charset="0"/>
                          <a:sym typeface="+mn-ea"/>
                        </a:rPr>
                        <a:t>ontrol</a:t>
                      </a:r>
                      <a:endParaRPr sz="1800" kern="100" baseline="0" smtClean="0">
                        <a:effectLst/>
                        <a:latin typeface="Times New Roman" panose="02020603050405020304" pitchFamily="18" charset="0"/>
                        <a:ea typeface="+mn-ea"/>
                        <a:cs typeface="Times New Roman" panose="02020603050405020304" pitchFamily="18" charset="0"/>
                      </a:endParaRPr>
                    </a:p>
                  </a:txBody>
                  <a:tcPr marL="68580" marR="68580" marT="0" marB="0" anchor="ctr"/>
                </a:tc>
              </a:tr>
              <a:tr h="323506">
                <a:tc vMerge="1">
                  <a:tcPr/>
                </a:tc>
                <a:tc>
                  <a:txBody>
                    <a:bodyPr/>
                    <a:p>
                      <a:pPr algn="ctr">
                        <a:spcAft>
                          <a:spcPts val="0"/>
                        </a:spcAft>
                      </a:pPr>
                      <a:r>
                        <a:rPr lang="en-US" sz="1800" i="1" kern="100" dirty="0">
                          <a:effectLst/>
                          <a:latin typeface="Times New Roman" panose="02020603050405020304" pitchFamily="18" charset="0"/>
                          <a:cs typeface="Times New Roman" panose="02020603050405020304" pitchFamily="18" charset="0"/>
                        </a:rPr>
                        <a:t>Taq</a:t>
                      </a:r>
                      <a:r>
                        <a:rPr lang="en-US" sz="1800" kern="100" dirty="0">
                          <a:effectLst/>
                          <a:latin typeface="Times New Roman" panose="02020603050405020304" pitchFamily="18" charset="0"/>
                          <a:cs typeface="Times New Roman" panose="02020603050405020304" pitchFamily="18" charset="0"/>
                        </a:rPr>
                        <a:t> DNA</a:t>
                      </a:r>
                      <a:r>
                        <a:rPr lang="zh-CN" sz="1800" kern="100" dirty="0">
                          <a:effectLst/>
                          <a:latin typeface="Times New Roman" panose="02020603050405020304" pitchFamily="18" charset="0"/>
                          <a:cs typeface="Times New Roman" panose="02020603050405020304" pitchFamily="18" charset="0"/>
                        </a:rPr>
                        <a:t> </a:t>
                      </a:r>
                      <a:r>
                        <a:rPr lang="en-US" altLang="zh-CN" sz="1800" kern="100" dirty="0">
                          <a:effectLst/>
                          <a:latin typeface="Times New Roman" panose="02020603050405020304" pitchFamily="18" charset="0"/>
                          <a:cs typeface="Times New Roman" panose="02020603050405020304" pitchFamily="18" charset="0"/>
                        </a:rPr>
                        <a:t>P</a:t>
                      </a:r>
                      <a:r>
                        <a:rPr lang="zh-CN" sz="1800" kern="100" dirty="0">
                          <a:effectLst/>
                          <a:latin typeface="Times New Roman" panose="02020603050405020304" pitchFamily="18" charset="0"/>
                          <a:cs typeface="Times New Roman" panose="02020603050405020304" pitchFamily="18" charset="0"/>
                        </a:rPr>
                        <a:t>olymerase</a:t>
                      </a:r>
                      <a:endParaRPr lang="zh-CN" sz="1800" kern="100" dirty="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20</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kern="100" smtClean="0">
                          <a:effectLst/>
                          <a:latin typeface="Times New Roman" panose="02020603050405020304" pitchFamily="18" charset="0"/>
                          <a:ea typeface="宋体" panose="02010600030101010101" pitchFamily="2" charset="-122"/>
                          <a:cs typeface="Times New Roman" panose="02020603050405020304" pitchFamily="18" charset="0"/>
                        </a:rPr>
                        <a:t>Hot-start DNA Polymerase</a:t>
                      </a:r>
                      <a:endParaRPr sz="1800" kern="10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05060">
                <a:tc rowSpan="2">
                  <a:txBody>
                    <a:bodyPr/>
                    <a:p>
                      <a:pPr algn="ctr">
                        <a:spcAft>
                          <a:spcPts val="0"/>
                        </a:spcAft>
                      </a:pPr>
                      <a:r>
                        <a:rPr sz="1800" kern="100" dirty="0" smtClean="0">
                          <a:effectLst/>
                          <a:latin typeface="Times New Roman" panose="02020603050405020304" pitchFamily="18" charset="0"/>
                          <a:cs typeface="Times New Roman" panose="02020603050405020304" pitchFamily="18" charset="0"/>
                        </a:rPr>
                        <a:t>Post-amplification Kit</a:t>
                      </a:r>
                      <a:endParaRPr sz="1800" kern="100" dirty="0" smtClean="0">
                        <a:effectLst/>
                        <a:latin typeface="Times New Roman" panose="02020603050405020304" pitchFamily="18" charset="0"/>
                        <a:cs typeface="Times New Roman" panose="02020603050405020304" pitchFamily="18" charset="0"/>
                      </a:endParaRPr>
                    </a:p>
                  </a:txBody>
                  <a:tcPr marL="68580" marR="68580" marT="0" marB="0" anchor="ctr"/>
                </a:tc>
                <a:tc>
                  <a:txBody>
                    <a:bodyPr/>
                    <a:p>
                      <a:pPr algn="ctr">
                        <a:spcAft>
                          <a:spcPts val="0"/>
                        </a:spcAft>
                      </a:pPr>
                      <a:r>
                        <a:rPr lang="en-US" sz="1800" kern="100" dirty="0" smtClean="0">
                          <a:effectLst/>
                          <a:latin typeface="Times New Roman" panose="02020603050405020304" pitchFamily="18" charset="0"/>
                          <a:cs typeface="Times New Roman" panose="02020603050405020304" pitchFamily="18" charset="0"/>
                        </a:rPr>
                        <a:t>X18Plex </a:t>
                      </a:r>
                      <a:r>
                        <a:rPr lang="en-US" sz="1800" kern="100" dirty="0">
                          <a:effectLst/>
                          <a:latin typeface="Times New Roman" panose="02020603050405020304" pitchFamily="18" charset="0"/>
                          <a:cs typeface="Times New Roman" panose="02020603050405020304" pitchFamily="18" charset="0"/>
                        </a:rPr>
                        <a:t>Allelic Ladder</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el-GR" sz="1800" kern="100" dirty="0" smtClean="0">
                          <a:solidFill>
                            <a:schemeClr val="dk1"/>
                          </a:solidFill>
                          <a:effectLst/>
                          <a:latin typeface="Times New Roman" panose="02020603050405020304" pitchFamily="18" charset="0"/>
                          <a:ea typeface="+mn-ea"/>
                          <a:cs typeface="Times New Roman" panose="02020603050405020304" pitchFamily="18" charset="0"/>
                        </a:rPr>
                        <a:t>10</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S</a:t>
                      </a: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tandard reference material for allele genotyping</a:t>
                      </a:r>
                      <a:endParaRPr lang="zh-CN" altLang="en-US" sz="1800" kern="1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69637">
                <a:tc vMerge="1">
                  <a:tcPr/>
                </a:tc>
                <a:tc>
                  <a:txBody>
                    <a:bodyPr/>
                    <a:p>
                      <a:pPr algn="ctr">
                        <a:spcAft>
                          <a:spcPts val="0"/>
                        </a:spcAft>
                      </a:pPr>
                      <a:r>
                        <a:rPr lang="en-US" sz="1800" kern="100" dirty="0">
                          <a:effectLst/>
                          <a:latin typeface="Times New Roman" panose="02020603050405020304" pitchFamily="18" charset="0"/>
                          <a:cs typeface="Times New Roman" panose="02020603050405020304" pitchFamily="18" charset="0"/>
                        </a:rPr>
                        <a:t>Orange-500</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20</a:t>
                      </a: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800" kern="100" dirty="0" smtClean="0">
                          <a:solidFill>
                            <a:schemeClr val="dk1"/>
                          </a:solidFill>
                          <a:effectLst/>
                          <a:latin typeface="Times New Roman" panose="02020603050405020304" pitchFamily="18" charset="0"/>
                          <a:ea typeface="+mn-ea"/>
                          <a:cs typeface="Times New Roman" panose="02020603050405020304" pitchFamily="18" charset="0"/>
                        </a:rPr>
                        <a:t>× 1</a:t>
                      </a:r>
                      <a:endParaRPr 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 Internal lane standards with fluorescent markers</a:t>
                      </a:r>
                      <a:endPar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81000">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kern="100" dirty="0" smtClean="0">
                          <a:solidFill>
                            <a:schemeClr val="lt1"/>
                          </a:solidFill>
                          <a:effectLst/>
                          <a:latin typeface="Times New Roman" panose="02020603050405020304" pitchFamily="18" charset="0"/>
                          <a:ea typeface="+mn-ea"/>
                          <a:cs typeface="Times New Roman" panose="02020603050405020304" pitchFamily="18" charset="0"/>
                        </a:rPr>
                        <a:t>Matrix Kit</a:t>
                      </a:r>
                      <a:endParaRPr lang="zh-CN" altLang="en-US" sz="1800" b="1" kern="100" dirty="0" smtClean="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solidFill>
                  </a:tcPr>
                </a:tc>
                <a:tc>
                  <a:txBody>
                    <a:bodyPr/>
                    <a:p>
                      <a:pPr algn="ctr">
                        <a:spcAft>
                          <a:spcPts val="0"/>
                        </a:spcAft>
                      </a:pPr>
                      <a:r>
                        <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5 Dye Matrix</a:t>
                      </a:r>
                      <a:endParaRPr lang="en-US"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l-GR" altLang="zh-CN" sz="1800" kern="100" dirty="0" smtClean="0">
                          <a:solidFill>
                            <a:schemeClr val="dk1"/>
                          </a:solidFill>
                          <a:effectLst/>
                          <a:latin typeface="Times New Roman" panose="02020603050405020304" pitchFamily="18" charset="0"/>
                          <a:ea typeface="+mn-ea"/>
                          <a:cs typeface="Times New Roman" panose="02020603050405020304" pitchFamily="18" charset="0"/>
                        </a:rPr>
                        <a:t>50μ</a:t>
                      </a:r>
                      <a:r>
                        <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rPr>
                        <a:t>L×</a:t>
                      </a:r>
                      <a:r>
                        <a:rPr lang="en-US" altLang="zh-CN" sz="1800" b="0" i="0" kern="1200" dirty="0" smtClean="0">
                          <a:solidFill>
                            <a:schemeClr val="dk1"/>
                          </a:solidFill>
                          <a:effectLst/>
                          <a:latin typeface="Times New Roman" panose="02020603050405020304" pitchFamily="18" charset="0"/>
                          <a:ea typeface="+mn-ea"/>
                          <a:cs typeface="Times New Roman" panose="02020603050405020304" pitchFamily="18" charset="0"/>
                        </a:rPr>
                        <a:t>1</a:t>
                      </a:r>
                      <a:endParaRPr lang="en-US" altLang="zh-CN" sz="1800" kern="1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p>
                      <a:pPr algn="ctr">
                        <a:spcAft>
                          <a:spcPts val="0"/>
                        </a:spcAft>
                      </a:pPr>
                      <a:r>
                        <a:rPr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Used for spectral calibration</a:t>
                      </a:r>
                      <a:endParaRPr sz="18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895032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2.2 Reaction System and Procedures of  X18Plex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8" name="表格 37"/>
          <p:cNvGraphicFramePr>
            <a:graphicFrameLocks noGrp="1"/>
          </p:cNvGraphicFramePr>
          <p:nvPr>
            <p:custDataLst>
              <p:tags r:id="rId2"/>
            </p:custDataLst>
          </p:nvPr>
        </p:nvGraphicFramePr>
        <p:xfrm>
          <a:off x="462915" y="1731267"/>
          <a:ext cx="4591050" cy="3298190"/>
        </p:xfrm>
        <a:graphic>
          <a:graphicData uri="http://schemas.openxmlformats.org/drawingml/2006/table">
            <a:tbl>
              <a:tblPr firstRow="1" firstCol="1" bandRow="1">
                <a:tableStyleId>{5C22544A-7EE6-4342-B048-85BDC9FD1C3A}</a:tableStyleId>
              </a:tblPr>
              <a:tblGrid>
                <a:gridCol w="2233295"/>
                <a:gridCol w="2357558"/>
              </a:tblGrid>
              <a:tr h="582930">
                <a:tc>
                  <a:txBody>
                    <a:bodyPr/>
                    <a:p>
                      <a:pPr algn="ctr">
                        <a:spcAft>
                          <a:spcPts val="0"/>
                        </a:spcAft>
                      </a:pPr>
                      <a:r>
                        <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Component</a:t>
                      </a:r>
                      <a:endPar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algn="ctr">
                        <a:spcAft>
                          <a:spcPts val="0"/>
                        </a:spcAft>
                      </a:pPr>
                      <a:r>
                        <a:rPr lang="en-US" altLang="zh-CN" sz="1800" b="0" kern="100" dirty="0" smtClean="0">
                          <a:latin typeface="Times New Roman" panose="02020603050405020304" pitchFamily="18" charset="0"/>
                          <a:ea typeface="+mn-ea"/>
                          <a:cs typeface="Times New Roman" panose="02020603050405020304" pitchFamily="18" charset="0"/>
                        </a:rPr>
                        <a:t>10µL</a:t>
                      </a:r>
                      <a:r>
                        <a:rPr lang="en-US" altLang="zh-CN" sz="1800" b="0" kern="100" dirty="0" smtClean="0">
                          <a:latin typeface="Times New Roman" panose="02020603050405020304" pitchFamily="18" charset="0"/>
                          <a:cs typeface="Times New Roman" panose="02020603050405020304" pitchFamily="18" charset="0"/>
                          <a:sym typeface="+mn-ea"/>
                        </a:rPr>
                        <a:t> System (µL)</a:t>
                      </a:r>
                      <a:endParaRPr 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2.5× PCR Mix</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5.0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33591">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X18Plex Primers</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2.0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379391">
                <a:tc>
                  <a:txBody>
                    <a:bodyPr/>
                    <a:p>
                      <a:pPr marL="0" algn="ctr" defTabSz="914400" rtl="0" eaLnBrk="1" latinLnBrk="0" hangingPunct="1">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sym typeface="+mn-ea"/>
                        </a:rPr>
                        <a:t>PCR Grade Water</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1.6</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66380">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Control DNA 9947A (0.5ng/µL)</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rPr>
                        <a:t>Taq DNA Polymerase</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0.4</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02332">
                <a:tc>
                  <a:txBody>
                    <a:bodyPr/>
                    <a:p>
                      <a:pPr algn="ctr">
                        <a:spcAft>
                          <a:spcPts val="0"/>
                        </a:spcAft>
                      </a:pPr>
                      <a:r>
                        <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 Total Volume</a:t>
                      </a:r>
                      <a:endPar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bl>
          </a:graphicData>
        </a:graphic>
      </p:graphicFrame>
      <p:grpSp>
        <p:nvGrpSpPr>
          <p:cNvPr id="3" name="组合 2"/>
          <p:cNvGrpSpPr/>
          <p:nvPr/>
        </p:nvGrpSpPr>
        <p:grpSpPr>
          <a:xfrm>
            <a:off x="5698490" y="1753870"/>
            <a:ext cx="5798185" cy="3757053"/>
            <a:chOff x="1141290" y="1589370"/>
            <a:chExt cx="3897458" cy="2525430"/>
          </a:xfrm>
        </p:grpSpPr>
        <p:cxnSp>
          <p:nvCxnSpPr>
            <p:cNvPr id="4" name="直接连接符 3"/>
            <p:cNvCxnSpPr/>
            <p:nvPr>
              <p:custDataLst>
                <p:tags r:id="rId3"/>
              </p:custDataLst>
            </p:nvPr>
          </p:nvCxnSpPr>
          <p:spPr>
            <a:xfrm>
              <a:off x="1143000" y="2133600"/>
              <a:ext cx="53340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4"/>
              </p:custDataLst>
            </p:nvPr>
          </p:nvCxnSpPr>
          <p:spPr>
            <a:xfrm>
              <a:off x="1676400" y="2133600"/>
              <a:ext cx="40954" cy="1038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5"/>
              </p:custDataLst>
            </p:nvPr>
          </p:nvCxnSpPr>
          <p:spPr>
            <a:xfrm>
              <a:off x="1717354" y="2237442"/>
              <a:ext cx="45720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6"/>
              </p:custDataLst>
            </p:nvPr>
          </p:nvCxnSpPr>
          <p:spPr>
            <a:xfrm>
              <a:off x="2149402" y="2237442"/>
              <a:ext cx="365198" cy="7438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7"/>
              </p:custDataLst>
            </p:nvPr>
          </p:nvCxnSpPr>
          <p:spPr>
            <a:xfrm flipV="1">
              <a:off x="2514600" y="2971800"/>
              <a:ext cx="685800" cy="95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8"/>
              </p:custDataLst>
            </p:nvPr>
          </p:nvCxnSpPr>
          <p:spPr>
            <a:xfrm>
              <a:off x="3229522" y="2957522"/>
              <a:ext cx="79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9"/>
              </p:custDataLst>
            </p:nvPr>
          </p:nvCxnSpPr>
          <p:spPr>
            <a:xfrm>
              <a:off x="4021610" y="2957522"/>
              <a:ext cx="340512" cy="7858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0"/>
              </p:custDataLst>
            </p:nvPr>
          </p:nvCxnSpPr>
          <p:spPr>
            <a:xfrm>
              <a:off x="4357710" y="3743340"/>
              <a:ext cx="59055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1034"/>
            <p:cNvSpPr txBox="1"/>
            <p:nvPr>
              <p:custDataLst>
                <p:tags r:id="rId11"/>
              </p:custDataLst>
            </p:nvPr>
          </p:nvSpPr>
          <p:spPr>
            <a:xfrm>
              <a:off x="1143000" y="1828800"/>
              <a:ext cx="609600" cy="206162"/>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95</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26" name="TextBox 43"/>
            <p:cNvSpPr txBox="1"/>
            <p:nvPr>
              <p:custDataLst>
                <p:tags r:id="rId12"/>
              </p:custDataLst>
            </p:nvPr>
          </p:nvSpPr>
          <p:spPr>
            <a:xfrm>
              <a:off x="1141290" y="2165434"/>
              <a:ext cx="609600" cy="206162"/>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3min</a:t>
              </a:r>
              <a:endParaRPr lang="zh-CN" altLang="en-US" sz="1400" b="1" dirty="0">
                <a:latin typeface="Times New Roman" panose="02020603050405020304" pitchFamily="18" charset="0"/>
                <a:cs typeface="Times New Roman" panose="02020603050405020304" pitchFamily="18" charset="0"/>
              </a:endParaRPr>
            </a:p>
          </p:txBody>
        </p:sp>
        <p:sp>
          <p:nvSpPr>
            <p:cNvPr id="27" name="TextBox 44"/>
            <p:cNvSpPr txBox="1"/>
            <p:nvPr>
              <p:custDataLst>
                <p:tags r:id="rId13"/>
              </p:custDataLst>
            </p:nvPr>
          </p:nvSpPr>
          <p:spPr>
            <a:xfrm>
              <a:off x="1645346" y="1877402"/>
              <a:ext cx="609600" cy="206162"/>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94</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28" name="TextBox 45"/>
            <p:cNvSpPr txBox="1"/>
            <p:nvPr>
              <p:custDataLst>
                <p:tags r:id="rId14"/>
              </p:custDataLst>
            </p:nvPr>
          </p:nvSpPr>
          <p:spPr>
            <a:xfrm>
              <a:off x="1717354" y="2237442"/>
              <a:ext cx="609600" cy="206162"/>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15s</a:t>
              </a:r>
              <a:endParaRPr lang="zh-CN" altLang="en-US" sz="1400" b="1" dirty="0">
                <a:latin typeface="Times New Roman" panose="02020603050405020304" pitchFamily="18" charset="0"/>
                <a:cs typeface="Times New Roman" panose="02020603050405020304" pitchFamily="18" charset="0"/>
              </a:endParaRPr>
            </a:p>
          </p:txBody>
        </p:sp>
        <p:sp>
          <p:nvSpPr>
            <p:cNvPr id="29" name="TextBox 59"/>
            <p:cNvSpPr txBox="1"/>
            <p:nvPr>
              <p:custDataLst>
                <p:tags r:id="rId15"/>
              </p:custDataLst>
            </p:nvPr>
          </p:nvSpPr>
          <p:spPr>
            <a:xfrm>
              <a:off x="2590800" y="2590800"/>
              <a:ext cx="609600" cy="206162"/>
            </a:xfrm>
            <a:prstGeom prst="rect">
              <a:avLst/>
            </a:prstGeom>
            <a:noFill/>
          </p:spPr>
          <p:txBody>
            <a:bodyPr wrap="square" rtlCol="0">
              <a:spAutoFit/>
            </a:bodyPr>
            <a:p>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60℃</a:t>
              </a:r>
              <a:endParaRPr lang="zh-CN" altLang="en-US" sz="1400" b="1" dirty="0">
                <a:latin typeface="Times New Roman" panose="02020603050405020304" pitchFamily="18" charset="0"/>
                <a:cs typeface="Times New Roman" panose="02020603050405020304" pitchFamily="18" charset="0"/>
              </a:endParaRPr>
            </a:p>
          </p:txBody>
        </p:sp>
        <p:sp>
          <p:nvSpPr>
            <p:cNvPr id="30" name="TextBox 60"/>
            <p:cNvSpPr txBox="1"/>
            <p:nvPr>
              <p:custDataLst>
                <p:tags r:id="rId16"/>
              </p:custDataLst>
            </p:nvPr>
          </p:nvSpPr>
          <p:spPr>
            <a:xfrm>
              <a:off x="2590800" y="3048000"/>
              <a:ext cx="609600" cy="206162"/>
            </a:xfrm>
            <a:prstGeom prst="rect">
              <a:avLst/>
            </a:prstGeom>
            <a:noFill/>
          </p:spPr>
          <p:txBody>
            <a:bodyPr wrap="square" rtlCol="0">
              <a:spAutoFit/>
            </a:bodyPr>
            <a:p>
              <a:r>
                <a:rPr lang="en-US" altLang="zh-CN" sz="1400" b="1" dirty="0">
                  <a:latin typeface="Times New Roman" panose="02020603050405020304" pitchFamily="18" charset="0"/>
                  <a:cs typeface="Times New Roman" panose="02020603050405020304" pitchFamily="18" charset="0"/>
                </a:rPr>
                <a:t>1</a:t>
              </a:r>
              <a:r>
                <a:rPr lang="en-US" altLang="zh-CN" sz="1400" b="1" dirty="0" smtClean="0">
                  <a:latin typeface="Times New Roman" panose="02020603050405020304" pitchFamily="18" charset="0"/>
                  <a:cs typeface="Times New Roman" panose="02020603050405020304" pitchFamily="18" charset="0"/>
                </a:rPr>
                <a:t>min</a:t>
              </a:r>
              <a:endParaRPr lang="zh-CN" altLang="en-US" sz="1400" b="1" dirty="0">
                <a:latin typeface="Times New Roman" panose="02020603050405020304" pitchFamily="18" charset="0"/>
                <a:cs typeface="Times New Roman" panose="02020603050405020304" pitchFamily="18" charset="0"/>
              </a:endParaRPr>
            </a:p>
          </p:txBody>
        </p:sp>
        <p:sp>
          <p:nvSpPr>
            <p:cNvPr id="31" name="TextBox 63"/>
            <p:cNvSpPr txBox="1"/>
            <p:nvPr>
              <p:custDataLst>
                <p:tags r:id="rId17"/>
              </p:custDataLst>
            </p:nvPr>
          </p:nvSpPr>
          <p:spPr>
            <a:xfrm>
              <a:off x="3301530" y="2597482"/>
              <a:ext cx="609600" cy="206162"/>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60</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32" name="TextBox 64"/>
            <p:cNvSpPr txBox="1"/>
            <p:nvPr>
              <p:custDataLst>
                <p:tags r:id="rId18"/>
              </p:custDataLst>
            </p:nvPr>
          </p:nvSpPr>
          <p:spPr>
            <a:xfrm>
              <a:off x="3301530" y="3029530"/>
              <a:ext cx="692266" cy="206162"/>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10min</a:t>
              </a:r>
              <a:endParaRPr lang="zh-CN" altLang="en-US" sz="1400" b="1" dirty="0">
                <a:latin typeface="Times New Roman" panose="02020603050405020304" pitchFamily="18" charset="0"/>
                <a:cs typeface="Times New Roman" panose="02020603050405020304" pitchFamily="18" charset="0"/>
              </a:endParaRPr>
            </a:p>
          </p:txBody>
        </p:sp>
        <p:sp>
          <p:nvSpPr>
            <p:cNvPr id="33" name="TextBox 66"/>
            <p:cNvSpPr txBox="1"/>
            <p:nvPr>
              <p:custDataLst>
                <p:tags r:id="rId19"/>
              </p:custDataLst>
            </p:nvPr>
          </p:nvSpPr>
          <p:spPr>
            <a:xfrm>
              <a:off x="4429148" y="3386150"/>
              <a:ext cx="609600" cy="206162"/>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4</a:t>
              </a:r>
              <a:r>
                <a:rPr lang="en-US" altLang="zh-CN" sz="14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35" name="TextBox 67"/>
            <p:cNvSpPr txBox="1"/>
            <p:nvPr>
              <p:custDataLst>
                <p:tags r:id="rId20"/>
              </p:custDataLst>
            </p:nvPr>
          </p:nvSpPr>
          <p:spPr>
            <a:xfrm>
              <a:off x="4429148" y="3814778"/>
              <a:ext cx="457200" cy="247565"/>
            </a:xfrm>
            <a:prstGeom prst="rect">
              <a:avLst/>
            </a:prstGeom>
            <a:noFill/>
          </p:spPr>
          <p:txBody>
            <a:bodyPr wrap="square" rtlCol="0">
              <a:spAutoFit/>
            </a:bodyPr>
            <a:p>
              <a:r>
                <a:rPr lang="zh-CN" altLang="en-US" b="1" dirty="0">
                  <a:latin typeface="Segoe UI" panose="020B0502040204020203" pitchFamily="34" charset="0"/>
                  <a:cs typeface="Segoe UI" panose="020B0502040204020203" pitchFamily="34" charset="0"/>
                </a:rPr>
                <a:t>∞</a:t>
              </a:r>
              <a:endParaRPr lang="zh-CN" altLang="en-US" b="1" dirty="0">
                <a:latin typeface="Segoe UI" panose="020B0502040204020203" pitchFamily="34" charset="0"/>
                <a:cs typeface="Segoe UI" panose="020B0502040204020203" pitchFamily="34" charset="0"/>
              </a:endParaRPr>
            </a:p>
          </p:txBody>
        </p:sp>
        <p:cxnSp>
          <p:nvCxnSpPr>
            <p:cNvPr id="36" name="直接连接符 35"/>
            <p:cNvCxnSpPr/>
            <p:nvPr>
              <p:custDataLst>
                <p:tags r:id="rId21"/>
              </p:custDataLst>
            </p:nvPr>
          </p:nvCxnSpPr>
          <p:spPr>
            <a:xfrm>
              <a:off x="1645346" y="1589370"/>
              <a:ext cx="0" cy="247066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22"/>
              </p:custDataLst>
            </p:nvPr>
          </p:nvCxnSpPr>
          <p:spPr>
            <a:xfrm>
              <a:off x="3200400" y="1600200"/>
              <a:ext cx="0" cy="2514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23"/>
              </p:custDataLst>
            </p:nvPr>
          </p:nvCxnSpPr>
          <p:spPr>
            <a:xfrm>
              <a:off x="4000520" y="1600200"/>
              <a:ext cx="0" cy="2514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81"/>
            <p:cNvSpPr txBox="1"/>
            <p:nvPr>
              <p:custDataLst>
                <p:tags r:id="rId24"/>
              </p:custDataLst>
            </p:nvPr>
          </p:nvSpPr>
          <p:spPr>
            <a:xfrm>
              <a:off x="1905000" y="3657600"/>
              <a:ext cx="952501" cy="206162"/>
            </a:xfrm>
            <a:prstGeom prst="rect">
              <a:avLst/>
            </a:prstGeom>
            <a:noFill/>
          </p:spPr>
          <p:txBody>
            <a:bodyPr wrap="square" rtlCol="0">
              <a:spAutoFit/>
            </a:bodyPr>
            <a:p>
              <a:r>
                <a:rPr lang="en-US" altLang="zh-CN" sz="1400" b="1" dirty="0" smtClean="0">
                  <a:latin typeface="Times New Roman" panose="02020603050405020304" pitchFamily="18" charset="0"/>
                  <a:cs typeface="Times New Roman" panose="02020603050405020304" pitchFamily="18" charset="0"/>
                </a:rPr>
                <a:t>30 Cycles</a:t>
              </a:r>
              <a:endParaRPr lang="zh-CN" altLang="en-US" sz="14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Amplification Results of X18Plex </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TABLE_BEAUTIFY" val="smartTable{0ea0b78e-d55d-46b9-b10c-af126638c118}"/>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PP_MARK_KEY" val="35120538-9e9c-482d-9cd9-43c3b64e5d48"/>
  <p:tag name="COMMONDATA" val="eyJoZGlkIjoiMzg3M2VhZDAyYTVlNzk1MzQzNGZkODY4NmUwMDYzMGIifQ=="/>
</p:tagLst>
</file>

<file path=ppt/tags/tag6.xml><?xml version="1.0" encoding="utf-8"?>
<p:tagLst xmlns:p="http://schemas.openxmlformats.org/presentationml/2006/main">
  <p:tag name="KSO_WM_UNIT_TABLE_BEAUTIFY" val="smartTable{7f194200-7861-44bb-bcb7-780b519f3d72}"/>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5351</Words>
  <Application>WPS 演示</Application>
  <PresentationFormat>宽屏</PresentationFormat>
  <Paragraphs>268</Paragraphs>
  <Slides>28</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28</vt:i4>
      </vt:variant>
    </vt:vector>
  </HeadingPairs>
  <TitlesOfParts>
    <vt:vector size="45" baseType="lpstr">
      <vt:lpstr>Arial</vt:lpstr>
      <vt:lpstr>宋体</vt:lpstr>
      <vt:lpstr>Wingdings</vt:lpstr>
      <vt:lpstr>微软雅黑</vt:lpstr>
      <vt:lpstr>华文行楷</vt:lpstr>
      <vt:lpstr>Times New Roman</vt:lpstr>
      <vt:lpstr>华文中宋</vt:lpstr>
      <vt:lpstr>等线</vt:lpstr>
      <vt:lpstr>Segoe UI</vt:lpstr>
      <vt:lpstr>Arial Unicode MS</vt:lpstr>
      <vt:lpstr>Calibri</vt:lpstr>
      <vt:lpstr>Arial</vt:lpstr>
      <vt:lpstr>楷体</vt:lpstr>
      <vt:lpstr>等线</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ice007</dc:creator>
  <cp:lastModifiedBy>Nibelung</cp:lastModifiedBy>
  <cp:revision>118</cp:revision>
  <dcterms:created xsi:type="dcterms:W3CDTF">2023-01-29T04:51:00Z</dcterms:created>
  <dcterms:modified xsi:type="dcterms:W3CDTF">2023-05-18T05:46:23Z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734A05D019DE49B0A71525F98971F6E0_13</vt:lpwstr>
  </property>
  <property fmtid="{D5CDD505-2E9C-101B-9397-08002B2CF9AE}" pid="3" name="KSOProductBuildVer">
    <vt:lpwstr>2052-11.1.0.14309</vt:lpwstr>
  </property>
</Properties>
</file>